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411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412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4" autoAdjust="0"/>
    <p:restoredTop sz="94660"/>
  </p:normalViewPr>
  <p:slideViewPr>
    <p:cSldViewPr>
      <p:cViewPr varScale="1">
        <p:scale>
          <a:sx n="72" d="100"/>
          <a:sy n="72" d="100"/>
        </p:scale>
        <p:origin x="38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208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handoutMaster" Target="handoutMasters/handout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6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customXml" Target="../customXml/item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32806-7136-412A-9888-78775A638A51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05946-C7B3-4226-A921-19373EF948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625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29436" y="1646681"/>
            <a:ext cx="2835910" cy="4023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9275" y="5944933"/>
            <a:ext cx="4897755" cy="913130"/>
          </a:xfrm>
          <a:custGeom>
            <a:avLst/>
            <a:gdLst/>
            <a:ahLst/>
            <a:cxnLst/>
            <a:rect l="l" t="t" r="r" b="b"/>
            <a:pathLst>
              <a:path w="4897755" h="913129">
                <a:moveTo>
                  <a:pt x="85714" y="21358"/>
                </a:moveTo>
                <a:lnTo>
                  <a:pt x="3636693" y="913063"/>
                </a:lnTo>
                <a:lnTo>
                  <a:pt x="4897393" y="913063"/>
                </a:lnTo>
                <a:lnTo>
                  <a:pt x="85714" y="21358"/>
                </a:lnTo>
                <a:close/>
              </a:path>
              <a:path w="4897755" h="913129">
                <a:moveTo>
                  <a:pt x="660" y="0"/>
                </a:moveTo>
                <a:lnTo>
                  <a:pt x="0" y="5473"/>
                </a:lnTo>
                <a:lnTo>
                  <a:pt x="85714" y="21358"/>
                </a:lnTo>
                <a:lnTo>
                  <a:pt x="660" y="0"/>
                </a:lnTo>
                <a:close/>
              </a:path>
            </a:pathLst>
          </a:custGeom>
          <a:solidFill>
            <a:srgbClr val="9FCADC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85711" y="5939015"/>
            <a:ext cx="3651885" cy="919480"/>
          </a:xfrm>
          <a:custGeom>
            <a:avLst/>
            <a:gdLst/>
            <a:ahLst/>
            <a:cxnLst/>
            <a:rect l="l" t="t" r="r" b="b"/>
            <a:pathLst>
              <a:path w="3651885" h="919479">
                <a:moveTo>
                  <a:pt x="0" y="0"/>
                </a:moveTo>
                <a:lnTo>
                  <a:pt x="7924" y="6349"/>
                </a:lnTo>
                <a:lnTo>
                  <a:pt x="2868867" y="918982"/>
                </a:lnTo>
                <a:lnTo>
                  <a:pt x="3651882" y="91898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5784350"/>
            <a:ext cx="3371840" cy="10736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5668" y="1446021"/>
            <a:ext cx="7017384" cy="1058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9436" y="1750822"/>
            <a:ext cx="6734175" cy="4164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86418" y="6539959"/>
            <a:ext cx="261620" cy="200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8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1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2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5" Type="http://schemas.openxmlformats.org/officeDocument/2006/relationships/image" Target="../media/image227.png"/><Relationship Id="rId10" Type="http://schemas.openxmlformats.org/officeDocument/2006/relationships/image" Target="../media/image222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Relationship Id="rId14" Type="http://schemas.openxmlformats.org/officeDocument/2006/relationships/image" Target="../media/image2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18" Type="http://schemas.openxmlformats.org/officeDocument/2006/relationships/image" Target="../media/image249.png"/><Relationship Id="rId26" Type="http://schemas.openxmlformats.org/officeDocument/2006/relationships/image" Target="../media/image257.png"/><Relationship Id="rId3" Type="http://schemas.openxmlformats.org/officeDocument/2006/relationships/image" Target="../media/image215.png"/><Relationship Id="rId21" Type="http://schemas.openxmlformats.org/officeDocument/2006/relationships/image" Target="../media/image252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5" Type="http://schemas.openxmlformats.org/officeDocument/2006/relationships/image" Target="../media/image256.png"/><Relationship Id="rId2" Type="http://schemas.openxmlformats.org/officeDocument/2006/relationships/image" Target="../media/image234.png"/><Relationship Id="rId16" Type="http://schemas.openxmlformats.org/officeDocument/2006/relationships/image" Target="../media/image247.png"/><Relationship Id="rId20" Type="http://schemas.openxmlformats.org/officeDocument/2006/relationships/image" Target="../media/image251.png"/><Relationship Id="rId29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24" Type="http://schemas.openxmlformats.org/officeDocument/2006/relationships/image" Target="../media/image255.png"/><Relationship Id="rId32" Type="http://schemas.openxmlformats.org/officeDocument/2006/relationships/image" Target="../media/image227.png"/><Relationship Id="rId5" Type="http://schemas.openxmlformats.org/officeDocument/2006/relationships/image" Target="../media/image236.png"/><Relationship Id="rId15" Type="http://schemas.openxmlformats.org/officeDocument/2006/relationships/image" Target="../media/image246.png"/><Relationship Id="rId23" Type="http://schemas.openxmlformats.org/officeDocument/2006/relationships/image" Target="../media/image254.png"/><Relationship Id="rId28" Type="http://schemas.openxmlformats.org/officeDocument/2006/relationships/image" Target="../media/image259.png"/><Relationship Id="rId10" Type="http://schemas.openxmlformats.org/officeDocument/2006/relationships/image" Target="../media/image241.png"/><Relationship Id="rId19" Type="http://schemas.openxmlformats.org/officeDocument/2006/relationships/image" Target="../media/image250.png"/><Relationship Id="rId31" Type="http://schemas.openxmlformats.org/officeDocument/2006/relationships/image" Target="../media/image262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Relationship Id="rId22" Type="http://schemas.openxmlformats.org/officeDocument/2006/relationships/image" Target="../media/image253.png"/><Relationship Id="rId27" Type="http://schemas.openxmlformats.org/officeDocument/2006/relationships/image" Target="../media/image258.png"/><Relationship Id="rId30" Type="http://schemas.openxmlformats.org/officeDocument/2006/relationships/image" Target="../media/image261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8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81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Relationship Id="rId14" Type="http://schemas.openxmlformats.org/officeDocument/2006/relationships/image" Target="../media/image26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jp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icinaderobotica.ufsc.b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g"/><Relationship Id="rId13" Type="http://schemas.openxmlformats.org/officeDocument/2006/relationships/image" Target="../media/image112.jpg"/><Relationship Id="rId3" Type="http://schemas.openxmlformats.org/officeDocument/2006/relationships/image" Target="../media/image103.jpg"/><Relationship Id="rId7" Type="http://schemas.openxmlformats.org/officeDocument/2006/relationships/image" Target="../media/image106.jpg"/><Relationship Id="rId12" Type="http://schemas.openxmlformats.org/officeDocument/2006/relationships/image" Target="../media/image111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10.jpg"/><Relationship Id="rId5" Type="http://schemas.openxmlformats.org/officeDocument/2006/relationships/image" Target="../media/image105.jpg"/><Relationship Id="rId10" Type="http://schemas.openxmlformats.org/officeDocument/2006/relationships/image" Target="../media/image109.jpg"/><Relationship Id="rId4" Type="http://schemas.openxmlformats.org/officeDocument/2006/relationships/image" Target="../media/image104.jpg"/><Relationship Id="rId9" Type="http://schemas.openxmlformats.org/officeDocument/2006/relationships/image" Target="../media/image108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thedocumentary.org/" TargetMode="External"/><Relationship Id="rId2" Type="http://schemas.openxmlformats.org/officeDocument/2006/relationships/hyperlink" Target="http://arduino.c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g"/><Relationship Id="rId5" Type="http://schemas.openxmlformats.org/officeDocument/2006/relationships/image" Target="../media/image113.jpg"/><Relationship Id="rId4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jp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jpg"/><Relationship Id="rId18" Type="http://schemas.openxmlformats.org/officeDocument/2006/relationships/image" Target="../media/image136.jpg"/><Relationship Id="rId3" Type="http://schemas.openxmlformats.org/officeDocument/2006/relationships/image" Target="../media/image121.png"/><Relationship Id="rId7" Type="http://schemas.openxmlformats.org/officeDocument/2006/relationships/image" Target="../media/image125.jpg"/><Relationship Id="rId12" Type="http://schemas.openxmlformats.org/officeDocument/2006/relationships/image" Target="../media/image130.jpg"/><Relationship Id="rId17" Type="http://schemas.openxmlformats.org/officeDocument/2006/relationships/image" Target="../media/image135.jpg"/><Relationship Id="rId2" Type="http://schemas.openxmlformats.org/officeDocument/2006/relationships/image" Target="../media/image120.png"/><Relationship Id="rId16" Type="http://schemas.openxmlformats.org/officeDocument/2006/relationships/image" Target="../media/image134.jp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11" Type="http://schemas.openxmlformats.org/officeDocument/2006/relationships/image" Target="../media/image129.png"/><Relationship Id="rId5" Type="http://schemas.openxmlformats.org/officeDocument/2006/relationships/image" Target="../media/image123.jpg"/><Relationship Id="rId15" Type="http://schemas.openxmlformats.org/officeDocument/2006/relationships/image" Target="../media/image133.jpg"/><Relationship Id="rId10" Type="http://schemas.openxmlformats.org/officeDocument/2006/relationships/image" Target="../media/image128.png"/><Relationship Id="rId19" Type="http://schemas.openxmlformats.org/officeDocument/2006/relationships/image" Target="../media/image137.jpg"/><Relationship Id="rId4" Type="http://schemas.openxmlformats.org/officeDocument/2006/relationships/image" Target="../media/image122.jpg"/><Relationship Id="rId9" Type="http://schemas.openxmlformats.org/officeDocument/2006/relationships/image" Target="../media/image127.png"/><Relationship Id="rId14" Type="http://schemas.openxmlformats.org/officeDocument/2006/relationships/image" Target="../media/image132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36156" y="3400380"/>
            <a:ext cx="845121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5840" marR="5080" indent="-2263775">
              <a:lnSpc>
                <a:spcPct val="100000"/>
              </a:lnSpc>
              <a:spcBef>
                <a:spcPts val="100"/>
              </a:spcBef>
            </a:pPr>
            <a:r>
              <a:rPr sz="5400" spc="165" dirty="0">
                <a:solidFill>
                  <a:srgbClr val="DA1F28"/>
                </a:solidFill>
                <a:latin typeface="Arial"/>
                <a:cs typeface="Arial"/>
              </a:rPr>
              <a:t>Eletrônica </a:t>
            </a:r>
            <a:r>
              <a:rPr sz="5400" spc="5" dirty="0">
                <a:solidFill>
                  <a:srgbClr val="DA1F28"/>
                </a:solidFill>
                <a:latin typeface="Arial"/>
                <a:cs typeface="Arial"/>
              </a:rPr>
              <a:t>e </a:t>
            </a:r>
            <a:r>
              <a:rPr sz="5400" spc="155" dirty="0">
                <a:solidFill>
                  <a:srgbClr val="DA1F28"/>
                </a:solidFill>
                <a:latin typeface="Arial"/>
                <a:cs typeface="Arial"/>
              </a:rPr>
              <a:t>Programação  </a:t>
            </a:r>
            <a:r>
              <a:rPr sz="5400" spc="270" dirty="0">
                <a:solidFill>
                  <a:srgbClr val="DA1F28"/>
                </a:solidFill>
                <a:latin typeface="Arial"/>
                <a:cs typeface="Arial"/>
              </a:rPr>
              <a:t>em</a:t>
            </a:r>
            <a:r>
              <a:rPr sz="5400" spc="204" dirty="0">
                <a:solidFill>
                  <a:srgbClr val="DA1F28"/>
                </a:solidFill>
                <a:latin typeface="Arial"/>
                <a:cs typeface="Arial"/>
              </a:rPr>
              <a:t> </a:t>
            </a:r>
            <a:r>
              <a:rPr sz="5400" spc="325" dirty="0">
                <a:solidFill>
                  <a:srgbClr val="DA1F28"/>
                </a:solidFill>
                <a:latin typeface="Arial"/>
                <a:cs typeface="Arial"/>
              </a:rPr>
              <a:t>Arduino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66379" y="2054897"/>
            <a:ext cx="8190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/>
              <a:t>Fundamento de Informática</a:t>
            </a:r>
          </a:p>
        </p:txBody>
      </p:sp>
      <p:pic>
        <p:nvPicPr>
          <p:cNvPr id="1026" name="Picture 2" descr="http://eteczonaleste.com.br/2018/assets/img/logo-ete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181600"/>
            <a:ext cx="18478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321467" y="6096000"/>
            <a:ext cx="320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Inventar e Reciclar para Educar </a:t>
            </a:r>
          </a:p>
        </p:txBody>
      </p:sp>
      <p:pic>
        <p:nvPicPr>
          <p:cNvPr id="1028" name="Picture 4" descr="Resultado de imagem para logotipo ardu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3640"/>
            <a:ext cx="1676054" cy="182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3874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60" dirty="0">
                <a:solidFill>
                  <a:srgbClr val="000000"/>
                </a:solidFill>
              </a:rPr>
              <a:t>Áto</a:t>
            </a:r>
            <a:r>
              <a:rPr sz="2700" spc="254" dirty="0">
                <a:solidFill>
                  <a:srgbClr val="000000"/>
                </a:solidFill>
              </a:rPr>
              <a:t>m</a:t>
            </a:r>
            <a:r>
              <a:rPr sz="2700" spc="155" dirty="0">
                <a:solidFill>
                  <a:srgbClr val="000000"/>
                </a:solidFill>
              </a:rPr>
              <a:t>o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35657" y="2132914"/>
            <a:ext cx="5040503" cy="3806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5145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65" dirty="0">
                <a:solidFill>
                  <a:srgbClr val="000000"/>
                </a:solidFill>
              </a:rPr>
              <a:t>Usando </a:t>
            </a:r>
            <a:r>
              <a:rPr sz="2400" spc="135" dirty="0">
                <a:solidFill>
                  <a:srgbClr val="000000"/>
                </a:solidFill>
              </a:rPr>
              <a:t>o </a:t>
            </a:r>
            <a:r>
              <a:rPr sz="2400" spc="114" dirty="0">
                <a:solidFill>
                  <a:srgbClr val="000000"/>
                </a:solidFill>
              </a:rPr>
              <a:t>operador </a:t>
            </a:r>
            <a:r>
              <a:rPr sz="2400" spc="85" dirty="0">
                <a:solidFill>
                  <a:srgbClr val="000000"/>
                </a:solidFill>
              </a:rPr>
              <a:t>de</a:t>
            </a:r>
            <a:r>
              <a:rPr sz="2400" spc="70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atribuição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066800" y="1879092"/>
            <a:ext cx="5713476" cy="4713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7627" y="1988794"/>
            <a:ext cx="5472557" cy="44931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100</a:t>
            </a:fld>
            <a:endParaRPr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12493"/>
            <a:ext cx="7014209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  <a:tab pos="984885" algn="l"/>
                <a:tab pos="2152650" algn="l"/>
                <a:tab pos="4037965" algn="l"/>
                <a:tab pos="4760595" algn="l"/>
                <a:tab pos="550100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-35" dirty="0">
                <a:solidFill>
                  <a:srgbClr val="000000"/>
                </a:solidFill>
              </a:rPr>
              <a:t>Em	</a:t>
            </a:r>
            <a:r>
              <a:rPr spc="95" dirty="0">
                <a:solidFill>
                  <a:srgbClr val="000000"/>
                </a:solidFill>
              </a:rPr>
              <a:t>vári</a:t>
            </a:r>
            <a:r>
              <a:rPr spc="150" dirty="0">
                <a:solidFill>
                  <a:srgbClr val="000000"/>
                </a:solidFill>
              </a:rPr>
              <a:t>o</a:t>
            </a:r>
            <a:r>
              <a:rPr spc="20" dirty="0">
                <a:solidFill>
                  <a:srgbClr val="000000"/>
                </a:solidFill>
              </a:rPr>
              <a:t>s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229" dirty="0">
                <a:solidFill>
                  <a:srgbClr val="000000"/>
                </a:solidFill>
              </a:rPr>
              <a:t>m</a:t>
            </a:r>
            <a:r>
              <a:rPr spc="165" dirty="0">
                <a:solidFill>
                  <a:srgbClr val="000000"/>
                </a:solidFill>
              </a:rPr>
              <a:t>o</a:t>
            </a:r>
            <a:r>
              <a:rPr spc="135" dirty="0">
                <a:solidFill>
                  <a:srgbClr val="000000"/>
                </a:solidFill>
              </a:rPr>
              <a:t>mentos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20" dirty="0">
                <a:solidFill>
                  <a:srgbClr val="000000"/>
                </a:solidFill>
              </a:rPr>
              <a:t>em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55" dirty="0">
                <a:solidFill>
                  <a:srgbClr val="000000"/>
                </a:solidFill>
              </a:rPr>
              <a:t>u</a:t>
            </a:r>
            <a:r>
              <a:rPr spc="240" dirty="0">
                <a:solidFill>
                  <a:srgbClr val="000000"/>
                </a:solidFill>
              </a:rPr>
              <a:t>m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50" dirty="0">
                <a:solidFill>
                  <a:srgbClr val="000000"/>
                </a:solidFill>
              </a:rPr>
              <a:t>pr</a:t>
            </a:r>
            <a:r>
              <a:rPr spc="204" dirty="0">
                <a:solidFill>
                  <a:srgbClr val="000000"/>
                </a:solidFill>
              </a:rPr>
              <a:t>o</a:t>
            </a:r>
            <a:r>
              <a:rPr spc="114" dirty="0">
                <a:solidFill>
                  <a:srgbClr val="000000"/>
                </a:solidFill>
              </a:rPr>
              <a:t>grama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902004" y="1717293"/>
            <a:ext cx="6761480" cy="10160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695"/>
              </a:spcBef>
            </a:pP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precisamos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verificar </a:t>
            </a:r>
            <a:r>
              <a:rPr sz="2500" spc="130" dirty="0">
                <a:latin typeface="Arial"/>
                <a:cs typeface="Arial"/>
              </a:rPr>
              <a:t>uma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determinada 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condição </a:t>
            </a:r>
            <a:r>
              <a:rPr sz="2500" spc="150" dirty="0">
                <a:latin typeface="Arial"/>
                <a:cs typeface="Arial"/>
              </a:rPr>
              <a:t>afim </a:t>
            </a:r>
            <a:r>
              <a:rPr sz="2500" spc="85" dirty="0">
                <a:latin typeface="Arial"/>
                <a:cs typeface="Arial"/>
              </a:rPr>
              <a:t>de </a:t>
            </a:r>
            <a:r>
              <a:rPr sz="2500" spc="85" dirty="0">
                <a:solidFill>
                  <a:srgbClr val="FF0000"/>
                </a:solidFill>
                <a:latin typeface="Arial"/>
                <a:cs typeface="Arial"/>
              </a:rPr>
              <a:t>selecionar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500" spc="30" dirty="0">
                <a:solidFill>
                  <a:srgbClr val="FF0000"/>
                </a:solidFill>
                <a:latin typeface="Arial"/>
                <a:cs typeface="Arial"/>
              </a:rPr>
              <a:t>ação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ou  </a:t>
            </a:r>
            <a:r>
              <a:rPr sz="2500" spc="30" dirty="0">
                <a:solidFill>
                  <a:srgbClr val="FF0000"/>
                </a:solidFill>
                <a:latin typeface="Arial"/>
                <a:cs typeface="Arial"/>
              </a:rPr>
              <a:t>ações </a:t>
            </a:r>
            <a:r>
              <a:rPr sz="2500" spc="105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500" spc="65" dirty="0">
                <a:solidFill>
                  <a:srgbClr val="FF0000"/>
                </a:solidFill>
                <a:latin typeface="Arial"/>
                <a:cs typeface="Arial"/>
              </a:rPr>
              <a:t>serão</a:t>
            </a:r>
            <a:r>
              <a:rPr sz="2500" spc="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0000"/>
                </a:solidFill>
                <a:latin typeface="Arial"/>
                <a:cs typeface="Arial"/>
              </a:rPr>
              <a:t>executadas</a:t>
            </a:r>
            <a:r>
              <a:rPr sz="2500" spc="85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2682367"/>
            <a:ext cx="48412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  <a:tab pos="1153795" algn="l"/>
                <a:tab pos="2943860" algn="l"/>
                <a:tab pos="3688715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90" dirty="0">
                <a:latin typeface="Arial"/>
                <a:cs typeface="Arial"/>
              </a:rPr>
              <a:t>Um	</a:t>
            </a:r>
            <a:r>
              <a:rPr sz="2500" spc="125" dirty="0">
                <a:latin typeface="Arial"/>
                <a:cs typeface="Arial"/>
              </a:rPr>
              <a:t>comando	</a:t>
            </a:r>
            <a:r>
              <a:rPr sz="2500" spc="90" dirty="0">
                <a:latin typeface="Arial"/>
                <a:cs typeface="Arial"/>
              </a:rPr>
              <a:t>de	</a:t>
            </a:r>
            <a:r>
              <a:rPr sz="2500" spc="45" dirty="0">
                <a:latin typeface="Arial"/>
                <a:cs typeface="Arial"/>
              </a:rPr>
              <a:t>seleção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28157" y="2682367"/>
            <a:ext cx="183324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43380" algn="l"/>
              </a:tabLst>
            </a:pPr>
            <a:r>
              <a:rPr sz="2500" spc="130" dirty="0">
                <a:latin typeface="Arial"/>
                <a:cs typeface="Arial"/>
              </a:rPr>
              <a:t>també</a:t>
            </a:r>
            <a:r>
              <a:rPr sz="2500" spc="204" dirty="0">
                <a:latin typeface="Arial"/>
                <a:cs typeface="Arial"/>
              </a:rPr>
              <a:t>m</a:t>
            </a:r>
            <a:r>
              <a:rPr sz="2500" dirty="0">
                <a:latin typeface="Arial"/>
                <a:cs typeface="Arial"/>
              </a:rPr>
              <a:t>	é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668" y="2987167"/>
            <a:ext cx="7018020" cy="256413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68605" marR="5080" algn="just">
              <a:lnSpc>
                <a:spcPct val="80000"/>
              </a:lnSpc>
              <a:spcBef>
                <a:spcPts val="695"/>
              </a:spcBef>
            </a:pP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conhecido </a:t>
            </a:r>
            <a:r>
              <a:rPr sz="2500" spc="165" dirty="0">
                <a:solidFill>
                  <a:srgbClr val="FF0000"/>
                </a:solidFill>
                <a:latin typeface="Arial"/>
                <a:cs typeface="Arial"/>
              </a:rPr>
              <a:t>por </a:t>
            </a:r>
            <a:r>
              <a:rPr sz="2500" spc="85" dirty="0">
                <a:solidFill>
                  <a:srgbClr val="FF0000"/>
                </a:solidFill>
                <a:latin typeface="Arial"/>
                <a:cs typeface="Arial"/>
              </a:rPr>
              <a:t>desvio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condicional</a:t>
            </a:r>
            <a:r>
              <a:rPr sz="2500" spc="114" dirty="0">
                <a:latin typeface="Arial"/>
                <a:cs typeface="Arial"/>
              </a:rPr>
              <a:t>, </a:t>
            </a:r>
            <a:r>
              <a:rPr sz="2500" spc="150" dirty="0">
                <a:latin typeface="Arial"/>
                <a:cs typeface="Arial"/>
              </a:rPr>
              <a:t>ou </a:t>
            </a:r>
            <a:r>
              <a:rPr sz="2500" spc="60" dirty="0">
                <a:latin typeface="Arial"/>
                <a:cs typeface="Arial"/>
              </a:rPr>
              <a:t>seja,  </a:t>
            </a:r>
            <a:r>
              <a:rPr sz="2500" spc="80" dirty="0">
                <a:latin typeface="Arial"/>
                <a:cs typeface="Arial"/>
              </a:rPr>
              <a:t>dada </a:t>
            </a:r>
            <a:r>
              <a:rPr sz="2500" spc="200" dirty="0">
                <a:latin typeface="Arial"/>
                <a:cs typeface="Arial"/>
              </a:rPr>
              <a:t>um </a:t>
            </a:r>
            <a:r>
              <a:rPr sz="2500" spc="100" dirty="0">
                <a:latin typeface="Arial"/>
                <a:cs typeface="Arial"/>
              </a:rPr>
              <a:t>condição, </a:t>
            </a:r>
            <a:r>
              <a:rPr sz="2500" spc="130" dirty="0">
                <a:latin typeface="Arial"/>
                <a:cs typeface="Arial"/>
              </a:rPr>
              <a:t>uma </a:t>
            </a:r>
            <a:r>
              <a:rPr sz="2500" spc="114" dirty="0">
                <a:latin typeface="Arial"/>
                <a:cs typeface="Arial"/>
              </a:rPr>
              <a:t>parte </a:t>
            </a:r>
            <a:r>
              <a:rPr sz="2500" spc="160" dirty="0">
                <a:latin typeface="Arial"/>
                <a:cs typeface="Arial"/>
              </a:rPr>
              <a:t>do </a:t>
            </a:r>
            <a:r>
              <a:rPr sz="2500" spc="130" dirty="0">
                <a:latin typeface="Arial"/>
                <a:cs typeface="Arial"/>
              </a:rPr>
              <a:t>programa  </a:t>
            </a:r>
            <a:r>
              <a:rPr sz="2500" dirty="0">
                <a:latin typeface="Arial"/>
                <a:cs typeface="Arial"/>
              </a:rPr>
              <a:t>é</a:t>
            </a:r>
            <a:r>
              <a:rPr sz="2500" spc="80" dirty="0">
                <a:latin typeface="Arial"/>
                <a:cs typeface="Arial"/>
              </a:rPr>
              <a:t> </a:t>
            </a:r>
            <a:r>
              <a:rPr sz="2500" spc="95" dirty="0">
                <a:latin typeface="Arial"/>
                <a:cs typeface="Arial"/>
              </a:rPr>
              <a:t>executada.</a:t>
            </a:r>
            <a:endParaRPr sz="2500">
              <a:latin typeface="Arial"/>
              <a:cs typeface="Arial"/>
            </a:endParaRPr>
          </a:p>
          <a:p>
            <a:pPr marL="268605" marR="6985" indent="-256540">
              <a:lnSpc>
                <a:spcPts val="2400"/>
              </a:lnSpc>
              <a:spcBef>
                <a:spcPts val="390"/>
              </a:spcBef>
              <a:tabLst>
                <a:tab pos="268605" algn="l"/>
                <a:tab pos="893444" algn="l"/>
                <a:tab pos="2690495" algn="l"/>
                <a:tab pos="3283585" algn="l"/>
                <a:tab pos="4638675" algn="l"/>
                <a:tab pos="5923915" algn="l"/>
                <a:tab pos="6607809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15" dirty="0">
                <a:latin typeface="Arial"/>
                <a:cs typeface="Arial"/>
              </a:rPr>
              <a:t>O</a:t>
            </a:r>
            <a:r>
              <a:rPr sz="2500" spc="5" dirty="0">
                <a:latin typeface="Arial"/>
                <a:cs typeface="Arial"/>
              </a:rPr>
              <a:t>s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u="heavy" spc="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sz="2500" u="heavy" spc="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2500" u="heavy" spc="1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sz="2500" u="heavy" spc="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500" u="heavy" spc="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ndo</a:t>
            </a:r>
            <a:r>
              <a:rPr sz="2500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25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2500" u="heavy" spc="1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5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	</a:t>
            </a:r>
            <a:r>
              <a:rPr sz="2500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seleç</a:t>
            </a:r>
            <a:r>
              <a:rPr sz="2500" u="heavy" spc="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ã</a:t>
            </a:r>
            <a:r>
              <a:rPr sz="2500" u="heavy" spc="1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25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2500" u="heavy" spc="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</a:t>
            </a:r>
            <a:r>
              <a:rPr sz="2500" u="heavy" spc="1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5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2500" u="heavy" spc="2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sz="25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2500" u="heavy" spc="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ser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120" dirty="0">
                <a:latin typeface="Arial"/>
                <a:cs typeface="Arial"/>
              </a:rPr>
              <a:t>do  </a:t>
            </a:r>
            <a:r>
              <a:rPr sz="2500" spc="160" dirty="0">
                <a:latin typeface="Arial"/>
                <a:cs typeface="Arial"/>
              </a:rPr>
              <a:t>tipo:</a:t>
            </a:r>
            <a:endParaRPr sz="2500">
              <a:latin typeface="Arial"/>
              <a:cs typeface="Arial"/>
            </a:endParaRPr>
          </a:p>
          <a:p>
            <a:pPr marL="524510" indent="-228600" algn="just">
              <a:lnSpc>
                <a:spcPts val="226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5" dirty="0">
                <a:solidFill>
                  <a:srgbClr val="FF0000"/>
                </a:solidFill>
                <a:latin typeface="Arial"/>
                <a:cs typeface="Arial"/>
              </a:rPr>
              <a:t>Seleção</a:t>
            </a: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95" dirty="0">
                <a:solidFill>
                  <a:srgbClr val="FF0000"/>
                </a:solidFill>
                <a:latin typeface="Arial"/>
                <a:cs typeface="Arial"/>
              </a:rPr>
              <a:t>simples</a:t>
            </a:r>
            <a:endParaRPr sz="2100">
              <a:latin typeface="Arial"/>
              <a:cs typeface="Arial"/>
            </a:endParaRPr>
          </a:p>
          <a:p>
            <a:pPr marL="524510" indent="-228600" algn="just">
              <a:lnSpc>
                <a:spcPts val="232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5" dirty="0">
                <a:solidFill>
                  <a:srgbClr val="FF0000"/>
                </a:solidFill>
                <a:latin typeface="Arial"/>
                <a:cs typeface="Arial"/>
              </a:rPr>
              <a:t>Seleção</a:t>
            </a: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composta</a:t>
            </a:r>
            <a:endParaRPr sz="2100">
              <a:latin typeface="Arial"/>
              <a:cs typeface="Arial"/>
            </a:endParaRPr>
          </a:p>
          <a:p>
            <a:pPr marL="524510" indent="-228600" algn="just">
              <a:lnSpc>
                <a:spcPts val="242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5" dirty="0">
                <a:solidFill>
                  <a:srgbClr val="FF0000"/>
                </a:solidFill>
                <a:latin typeface="Arial"/>
                <a:cs typeface="Arial"/>
              </a:rPr>
              <a:t>Seleção </a:t>
            </a: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100" spc="140" dirty="0">
                <a:solidFill>
                  <a:srgbClr val="FF0000"/>
                </a:solidFill>
                <a:latin typeface="Arial"/>
                <a:cs typeface="Arial"/>
              </a:rPr>
              <a:t>múltipla</a:t>
            </a:r>
            <a:r>
              <a:rPr sz="2100" spc="1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60" dirty="0">
                <a:solidFill>
                  <a:srgbClr val="FF0000"/>
                </a:solidFill>
                <a:latin typeface="Arial"/>
                <a:cs typeface="Arial"/>
              </a:rPr>
              <a:t>escolha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101</a:t>
            </a:fld>
            <a:endParaRPr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1449"/>
            <a:ext cx="27089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dirty="0">
                <a:solidFill>
                  <a:srgbClr val="000000"/>
                </a:solidFill>
              </a:rPr>
              <a:t>Seleção </a:t>
            </a:r>
            <a:r>
              <a:rPr spc="114" dirty="0">
                <a:solidFill>
                  <a:srgbClr val="000000"/>
                </a:solidFill>
              </a:rPr>
              <a:t>simples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929436" y="1833117"/>
            <a:ext cx="6734809" cy="386461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marR="5080" indent="-228600" algn="just">
              <a:lnSpc>
                <a:spcPct val="90100"/>
              </a:lnSpc>
              <a:spcBef>
                <a:spcPts val="35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70" dirty="0">
                <a:latin typeface="Arial"/>
                <a:cs typeface="Arial"/>
              </a:rPr>
              <a:t>Um </a:t>
            </a:r>
            <a:r>
              <a:rPr sz="2100" spc="100" dirty="0">
                <a:latin typeface="Arial"/>
                <a:cs typeface="Arial"/>
              </a:rPr>
              <a:t>comando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40" dirty="0">
                <a:latin typeface="Arial"/>
                <a:cs typeface="Arial"/>
              </a:rPr>
              <a:t>seleção </a:t>
            </a:r>
            <a:r>
              <a:rPr sz="2100" spc="95" dirty="0">
                <a:latin typeface="Arial"/>
                <a:cs typeface="Arial"/>
              </a:rPr>
              <a:t>simples </a:t>
            </a:r>
            <a:r>
              <a:rPr sz="2100" spc="45" dirty="0">
                <a:solidFill>
                  <a:srgbClr val="FF0000"/>
                </a:solidFill>
                <a:latin typeface="Arial"/>
                <a:cs typeface="Arial"/>
              </a:rPr>
              <a:t>avalia </a:t>
            </a:r>
            <a:r>
              <a:rPr sz="2100" spc="110" dirty="0">
                <a:solidFill>
                  <a:srgbClr val="FF0000"/>
                </a:solidFill>
                <a:latin typeface="Arial"/>
                <a:cs typeface="Arial"/>
              </a:rPr>
              <a:t>uma  </a:t>
            </a:r>
            <a:r>
              <a:rPr sz="2100" spc="85" dirty="0">
                <a:solidFill>
                  <a:srgbClr val="FF0000"/>
                </a:solidFill>
                <a:latin typeface="Arial"/>
                <a:cs typeface="Arial"/>
              </a:rPr>
              <a:t>condição</a:t>
            </a:r>
            <a:r>
              <a:rPr sz="2100" spc="85" dirty="0">
                <a:latin typeface="Arial"/>
                <a:cs typeface="Arial"/>
              </a:rPr>
              <a:t>, </a:t>
            </a:r>
            <a:r>
              <a:rPr sz="2100" spc="130" dirty="0">
                <a:latin typeface="Arial"/>
                <a:cs typeface="Arial"/>
              </a:rPr>
              <a:t>ou </a:t>
            </a:r>
            <a:r>
              <a:rPr sz="2100" spc="75" dirty="0">
                <a:latin typeface="Arial"/>
                <a:cs typeface="Arial"/>
              </a:rPr>
              <a:t>expressão, </a:t>
            </a:r>
            <a:r>
              <a:rPr sz="2100" spc="70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executar </a:t>
            </a:r>
            <a:r>
              <a:rPr sz="2100" spc="11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100" spc="30" dirty="0">
                <a:solidFill>
                  <a:srgbClr val="FF0000"/>
                </a:solidFill>
                <a:latin typeface="Arial"/>
                <a:cs typeface="Arial"/>
              </a:rPr>
              <a:t>ação  </a:t>
            </a: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2100" spc="125" dirty="0">
                <a:solidFill>
                  <a:srgbClr val="FF0000"/>
                </a:solidFill>
                <a:latin typeface="Arial"/>
                <a:cs typeface="Arial"/>
              </a:rPr>
              <a:t>conjunto </a:t>
            </a: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1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35" dirty="0">
                <a:solidFill>
                  <a:srgbClr val="FF0000"/>
                </a:solidFill>
                <a:latin typeface="Arial"/>
                <a:cs typeface="Arial"/>
              </a:rPr>
              <a:t>ações</a:t>
            </a:r>
            <a:r>
              <a:rPr sz="2100" spc="35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4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2100" spc="12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100" spc="40" dirty="0">
                <a:solidFill>
                  <a:srgbClr val="FF0000"/>
                </a:solidFill>
                <a:latin typeface="Arial"/>
                <a:cs typeface="Arial"/>
              </a:rPr>
              <a:t>seleção </a:t>
            </a:r>
            <a:r>
              <a:rPr sz="2100" spc="95" dirty="0">
                <a:solidFill>
                  <a:srgbClr val="FF0000"/>
                </a:solidFill>
                <a:latin typeface="Arial"/>
                <a:cs typeface="Arial"/>
              </a:rPr>
              <a:t>simples</a:t>
            </a:r>
            <a:r>
              <a:rPr sz="2100" spc="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3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21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114"/>
              </a:spcBef>
              <a:tabLst>
                <a:tab pos="1557655" algn="l"/>
              </a:tabLst>
            </a:pPr>
            <a:r>
              <a:rPr sz="1900" b="1" i="1" spc="10" dirty="0">
                <a:latin typeface="Arial"/>
                <a:cs typeface="Arial"/>
              </a:rPr>
              <a:t>if</a:t>
            </a:r>
            <a:r>
              <a:rPr sz="1900" b="1" i="1" spc="50" dirty="0">
                <a:latin typeface="Arial"/>
                <a:cs typeface="Arial"/>
              </a:rPr>
              <a:t> </a:t>
            </a:r>
            <a:r>
              <a:rPr sz="1900" b="1" i="1" spc="-20" dirty="0">
                <a:latin typeface="Arial"/>
                <a:cs typeface="Arial"/>
              </a:rPr>
              <a:t>(expr)	</a:t>
            </a:r>
            <a:r>
              <a:rPr sz="1900" b="1" i="1" spc="-155" dirty="0">
                <a:latin typeface="Arial"/>
                <a:cs typeface="Arial"/>
              </a:rPr>
              <a:t>{</a:t>
            </a:r>
            <a:endParaRPr sz="190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90"/>
              </a:spcBef>
            </a:pPr>
            <a:r>
              <a:rPr sz="1800" b="1" i="1" spc="-40" dirty="0">
                <a:latin typeface="Arial"/>
                <a:cs typeface="Arial"/>
              </a:rPr>
              <a:t>cmd</a:t>
            </a:r>
            <a:endParaRPr sz="1800">
              <a:latin typeface="Arial"/>
              <a:cs typeface="Arial"/>
            </a:endParaRPr>
          </a:p>
          <a:p>
            <a:pPr marL="533400">
              <a:lnSpc>
                <a:spcPts val="2275"/>
              </a:lnSpc>
              <a:spcBef>
                <a:spcPts val="60"/>
              </a:spcBef>
            </a:pPr>
            <a:r>
              <a:rPr sz="1900" b="1" i="1" spc="-155" dirty="0">
                <a:latin typeface="Arial"/>
                <a:cs typeface="Arial"/>
              </a:rPr>
              <a:t>}</a:t>
            </a:r>
            <a:endParaRPr sz="1900">
              <a:latin typeface="Arial"/>
              <a:cs typeface="Arial"/>
            </a:endParaRPr>
          </a:p>
          <a:p>
            <a:pPr marL="241300" indent="-228600">
              <a:lnSpc>
                <a:spcPts val="2515"/>
              </a:lnSpc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u="heavy" spc="9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2100" u="heavy" spc="90" dirty="0"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endParaRPr sz="2100">
              <a:latin typeface="Arial"/>
              <a:cs typeface="Arial"/>
            </a:endParaRPr>
          </a:p>
          <a:p>
            <a:pPr marL="478790" marR="6350" lvl="1" indent="-228600" algn="just">
              <a:lnSpc>
                <a:spcPts val="2050"/>
              </a:lnSpc>
              <a:spcBef>
                <a:spcPts val="459"/>
              </a:spcBef>
              <a:buClr>
                <a:srgbClr val="DA1F28"/>
              </a:buClr>
              <a:buSzPct val="95000"/>
              <a:buFont typeface="Arial"/>
              <a:buChar char=""/>
              <a:tabLst>
                <a:tab pos="479425" algn="l"/>
              </a:tabLst>
            </a:pPr>
            <a:r>
              <a:rPr sz="2000" b="1" i="1" spc="-10" dirty="0">
                <a:latin typeface="Arial"/>
                <a:cs typeface="Arial"/>
              </a:rPr>
              <a:t>expr </a:t>
            </a:r>
            <a:r>
              <a:rPr sz="1900" spc="-110" dirty="0">
                <a:latin typeface="Arial"/>
                <a:cs typeface="Arial"/>
              </a:rPr>
              <a:t>– </a:t>
            </a:r>
            <a:r>
              <a:rPr sz="1900" spc="70" dirty="0">
                <a:latin typeface="Arial"/>
                <a:cs typeface="Arial"/>
              </a:rPr>
              <a:t>representa </a:t>
            </a:r>
            <a:r>
              <a:rPr sz="1900" spc="95" dirty="0">
                <a:latin typeface="Arial"/>
                <a:cs typeface="Arial"/>
              </a:rPr>
              <a:t>uma </a:t>
            </a:r>
            <a:r>
              <a:rPr sz="1900" spc="65" dirty="0">
                <a:latin typeface="Arial"/>
                <a:cs typeface="Arial"/>
              </a:rPr>
              <a:t>expressão </a:t>
            </a:r>
            <a:r>
              <a:rPr sz="1900" spc="-10" dirty="0">
                <a:latin typeface="Arial"/>
                <a:cs typeface="Arial"/>
              </a:rPr>
              <a:t>a </a:t>
            </a:r>
            <a:r>
              <a:rPr sz="1900" spc="50" dirty="0">
                <a:latin typeface="Arial"/>
                <a:cs typeface="Arial"/>
              </a:rPr>
              <a:t>ser </a:t>
            </a:r>
            <a:r>
              <a:rPr sz="1900" spc="45" dirty="0">
                <a:latin typeface="Arial"/>
                <a:cs typeface="Arial"/>
              </a:rPr>
              <a:t>avaliada </a:t>
            </a:r>
            <a:r>
              <a:rPr sz="1900" spc="40" dirty="0">
                <a:latin typeface="Arial"/>
                <a:cs typeface="Arial"/>
              </a:rPr>
              <a:t>que  </a:t>
            </a:r>
            <a:r>
              <a:rPr sz="1900" spc="90" dirty="0">
                <a:latin typeface="Arial"/>
                <a:cs typeface="Arial"/>
              </a:rPr>
              <a:t>pode </a:t>
            </a:r>
            <a:r>
              <a:rPr sz="1900" spc="50" dirty="0">
                <a:latin typeface="Arial"/>
                <a:cs typeface="Arial"/>
              </a:rPr>
              <a:t>ser </a:t>
            </a:r>
            <a:r>
              <a:rPr sz="1900" spc="114" dirty="0">
                <a:latin typeface="Arial"/>
                <a:cs typeface="Arial"/>
              </a:rPr>
              <a:t>do </a:t>
            </a:r>
            <a:r>
              <a:rPr sz="1900" spc="135" dirty="0">
                <a:latin typeface="Arial"/>
                <a:cs typeface="Arial"/>
              </a:rPr>
              <a:t>tipo </a:t>
            </a:r>
            <a:r>
              <a:rPr sz="1900" spc="80" dirty="0">
                <a:latin typeface="Arial"/>
                <a:cs typeface="Arial"/>
              </a:rPr>
              <a:t>lógica, </a:t>
            </a:r>
            <a:r>
              <a:rPr sz="1900" spc="70" dirty="0">
                <a:latin typeface="Arial"/>
                <a:cs typeface="Arial"/>
              </a:rPr>
              <a:t>relacional </a:t>
            </a:r>
            <a:r>
              <a:rPr sz="1900" spc="114" dirty="0">
                <a:latin typeface="Arial"/>
                <a:cs typeface="Arial"/>
              </a:rPr>
              <a:t>ou </a:t>
            </a:r>
            <a:r>
              <a:rPr sz="1900" spc="90" dirty="0">
                <a:latin typeface="Arial"/>
                <a:cs typeface="Arial"/>
              </a:rPr>
              <a:t>aritmética. </a:t>
            </a:r>
            <a:r>
              <a:rPr sz="1900" spc="-5" dirty="0">
                <a:latin typeface="Arial"/>
                <a:cs typeface="Arial"/>
              </a:rPr>
              <a:t>O  </a:t>
            </a:r>
            <a:r>
              <a:rPr sz="1900" spc="90" dirty="0">
                <a:latin typeface="Arial"/>
                <a:cs typeface="Arial"/>
              </a:rPr>
              <a:t>resultado </a:t>
            </a:r>
            <a:r>
              <a:rPr sz="1900" spc="65" dirty="0">
                <a:latin typeface="Arial"/>
                <a:cs typeface="Arial"/>
              </a:rPr>
              <a:t>da </a:t>
            </a:r>
            <a:r>
              <a:rPr sz="1900" spc="35" dirty="0">
                <a:latin typeface="Arial"/>
                <a:cs typeface="Arial"/>
              </a:rPr>
              <a:t>avaliação </a:t>
            </a:r>
            <a:r>
              <a:rPr sz="1900" spc="70" dirty="0">
                <a:latin typeface="Arial"/>
                <a:cs typeface="Arial"/>
              </a:rPr>
              <a:t>de </a:t>
            </a:r>
            <a:r>
              <a:rPr sz="1900" spc="95" dirty="0">
                <a:latin typeface="Arial"/>
                <a:cs typeface="Arial"/>
              </a:rPr>
              <a:t>uma </a:t>
            </a:r>
            <a:r>
              <a:rPr sz="1900" spc="65" dirty="0">
                <a:latin typeface="Arial"/>
                <a:cs typeface="Arial"/>
              </a:rPr>
              <a:t>expressão </a:t>
            </a:r>
            <a:r>
              <a:rPr sz="1900" spc="-5" dirty="0">
                <a:latin typeface="Arial"/>
                <a:cs typeface="Arial"/>
              </a:rPr>
              <a:t>é </a:t>
            </a:r>
            <a:r>
              <a:rPr sz="1900" spc="80" dirty="0">
                <a:latin typeface="Arial"/>
                <a:cs typeface="Arial"/>
              </a:rPr>
              <a:t>sempre  </a:t>
            </a:r>
            <a:r>
              <a:rPr sz="1900" spc="150" dirty="0">
                <a:latin typeface="Arial"/>
                <a:cs typeface="Arial"/>
              </a:rPr>
              <a:t>um </a:t>
            </a:r>
            <a:r>
              <a:rPr sz="1900" spc="75" dirty="0">
                <a:latin typeface="Arial"/>
                <a:cs typeface="Arial"/>
              </a:rPr>
              <a:t>valor</a:t>
            </a:r>
            <a:r>
              <a:rPr sz="1900" spc="-5" dirty="0">
                <a:latin typeface="Arial"/>
                <a:cs typeface="Arial"/>
              </a:rPr>
              <a:t> </a:t>
            </a:r>
            <a:r>
              <a:rPr sz="1900" spc="95" dirty="0">
                <a:latin typeface="Arial"/>
                <a:cs typeface="Arial"/>
              </a:rPr>
              <a:t>lógico.</a:t>
            </a:r>
            <a:endParaRPr sz="19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5"/>
              </a:spcBef>
              <a:buClr>
                <a:srgbClr val="DA1F28"/>
              </a:buClr>
              <a:buSzPct val="95000"/>
              <a:buFont typeface="Arial"/>
              <a:buChar char=""/>
              <a:tabLst>
                <a:tab pos="478790" algn="l"/>
                <a:tab pos="479425" algn="l"/>
              </a:tabLst>
            </a:pPr>
            <a:r>
              <a:rPr sz="2000" b="1" i="1" spc="-55" dirty="0">
                <a:latin typeface="Arial"/>
                <a:cs typeface="Arial"/>
              </a:rPr>
              <a:t>cmd </a:t>
            </a:r>
            <a:r>
              <a:rPr sz="1900" spc="-110" dirty="0">
                <a:latin typeface="Arial"/>
                <a:cs typeface="Arial"/>
              </a:rPr>
              <a:t>– </a:t>
            </a:r>
            <a:r>
              <a:rPr sz="1900" spc="60" dirty="0">
                <a:latin typeface="Arial"/>
                <a:cs typeface="Arial"/>
              </a:rPr>
              <a:t>comando(s) </a:t>
            </a:r>
            <a:r>
              <a:rPr sz="1900" spc="-10" dirty="0">
                <a:latin typeface="Arial"/>
                <a:cs typeface="Arial"/>
              </a:rPr>
              <a:t>a </a:t>
            </a:r>
            <a:r>
              <a:rPr sz="1900" spc="50" dirty="0">
                <a:latin typeface="Arial"/>
                <a:cs typeface="Arial"/>
              </a:rPr>
              <a:t>ser</a:t>
            </a:r>
            <a:r>
              <a:rPr sz="1900" spc="20" dirty="0">
                <a:latin typeface="Arial"/>
                <a:cs typeface="Arial"/>
              </a:rPr>
              <a:t> </a:t>
            </a:r>
            <a:r>
              <a:rPr sz="1900" spc="75" dirty="0">
                <a:latin typeface="Arial"/>
                <a:cs typeface="Arial"/>
              </a:rPr>
              <a:t>executado.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458200" y="6539959"/>
            <a:ext cx="4898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102</a:t>
            </a:fld>
            <a:endParaRPr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2615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</a:t>
            </a:r>
            <a:r>
              <a:rPr sz="2400" spc="10" dirty="0">
                <a:solidFill>
                  <a:srgbClr val="000000"/>
                </a:solidFill>
              </a:rPr>
              <a:t> </a:t>
            </a:r>
            <a:r>
              <a:rPr sz="2400" spc="110" dirty="0">
                <a:solidFill>
                  <a:srgbClr val="000000"/>
                </a:solidFill>
              </a:rPr>
              <a:t>simples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46297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0" dirty="0">
                <a:latin typeface="Arial"/>
                <a:cs typeface="Arial"/>
              </a:rPr>
              <a:t>Acendendo </a:t>
            </a:r>
            <a:r>
              <a:rPr sz="2000" spc="70" dirty="0">
                <a:latin typeface="Arial"/>
                <a:cs typeface="Arial"/>
              </a:rPr>
              <a:t>leds </a:t>
            </a:r>
            <a:r>
              <a:rPr sz="2000" spc="95" dirty="0">
                <a:latin typeface="Arial"/>
                <a:cs typeface="Arial"/>
              </a:rPr>
              <a:t>pelo </a:t>
            </a:r>
            <a:r>
              <a:rPr sz="2000" spc="145" dirty="0">
                <a:latin typeface="Arial"/>
                <a:cs typeface="Arial"/>
              </a:rPr>
              <a:t>monitor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70" dirty="0">
                <a:latin typeface="Arial"/>
                <a:cs typeface="Arial"/>
              </a:rPr>
              <a:t>serial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9475" y="2462783"/>
            <a:ext cx="7301483" cy="3803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6064" y="2564853"/>
            <a:ext cx="7029831" cy="3600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103</a:t>
            </a:fld>
            <a:endParaRPr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2615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</a:t>
            </a:r>
            <a:r>
              <a:rPr sz="2400" spc="10" dirty="0">
                <a:solidFill>
                  <a:srgbClr val="000000"/>
                </a:solidFill>
              </a:rPr>
              <a:t> </a:t>
            </a:r>
            <a:r>
              <a:rPr sz="2400" spc="110" dirty="0">
                <a:solidFill>
                  <a:srgbClr val="000000"/>
                </a:solidFill>
              </a:rPr>
              <a:t>simples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61874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5" dirty="0">
                <a:latin typeface="Arial"/>
                <a:cs typeface="Arial"/>
              </a:rPr>
              <a:t>Verificando </a:t>
            </a:r>
            <a:r>
              <a:rPr sz="2000" spc="10" dirty="0">
                <a:latin typeface="Arial"/>
                <a:cs typeface="Arial"/>
              </a:rPr>
              <a:t>se </a:t>
            </a:r>
            <a:r>
              <a:rPr sz="2000" spc="60" dirty="0">
                <a:latin typeface="Arial"/>
                <a:cs typeface="Arial"/>
              </a:rPr>
              <a:t>há </a:t>
            </a:r>
            <a:r>
              <a:rPr sz="2000" spc="50" dirty="0">
                <a:latin typeface="Arial"/>
                <a:cs typeface="Arial"/>
              </a:rPr>
              <a:t>caracteres </a:t>
            </a:r>
            <a:r>
              <a:rPr sz="2000" spc="125" dirty="0">
                <a:latin typeface="Arial"/>
                <a:cs typeface="Arial"/>
              </a:rPr>
              <a:t>no buffer </a:t>
            </a:r>
            <a:r>
              <a:rPr sz="2000" spc="70" dirty="0">
                <a:latin typeface="Arial"/>
                <a:cs typeface="Arial"/>
              </a:rPr>
              <a:t>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leitura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86255" y="2243327"/>
            <a:ext cx="5492496" cy="4244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03603" y="2348826"/>
            <a:ext cx="5256530" cy="4032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71242" y="6539959"/>
            <a:ext cx="39655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104</a:t>
            </a:fld>
            <a:endParaRPr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2926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</a:t>
            </a:r>
            <a:r>
              <a:rPr sz="2400" spc="20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composta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9505"/>
            <a:ext cx="6731634" cy="3188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spc="55" dirty="0">
                <a:latin typeface="Arial"/>
                <a:cs typeface="Arial"/>
              </a:rPr>
              <a:t>Um </a:t>
            </a:r>
            <a:r>
              <a:rPr sz="1600" spc="80" dirty="0">
                <a:latin typeface="Arial"/>
                <a:cs typeface="Arial"/>
              </a:rPr>
              <a:t>comando </a:t>
            </a:r>
            <a:r>
              <a:rPr sz="1600" spc="60" dirty="0">
                <a:latin typeface="Arial"/>
                <a:cs typeface="Arial"/>
              </a:rPr>
              <a:t>de 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seleção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composta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1600" spc="85" dirty="0">
                <a:solidFill>
                  <a:srgbClr val="FF0000"/>
                </a:solidFill>
                <a:latin typeface="Arial"/>
                <a:cs typeface="Arial"/>
              </a:rPr>
              <a:t>complementar </a:t>
            </a:r>
            <a:r>
              <a:rPr sz="1600" spc="40" dirty="0">
                <a:solidFill>
                  <a:srgbClr val="FF0000"/>
                </a:solidFill>
                <a:latin typeface="Arial"/>
                <a:cs typeface="Arial"/>
              </a:rPr>
              <a:t>ao</a:t>
            </a:r>
            <a:r>
              <a:rPr sz="1600" spc="4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comando</a:t>
            </a:r>
            <a:endParaRPr sz="1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25" dirty="0">
                <a:solidFill>
                  <a:srgbClr val="FF0000"/>
                </a:solidFill>
                <a:latin typeface="Arial"/>
                <a:cs typeface="Arial"/>
              </a:rPr>
              <a:t>seleção</a:t>
            </a:r>
            <a:r>
              <a:rPr sz="1600" spc="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simples</a:t>
            </a:r>
            <a:r>
              <a:rPr sz="1600" spc="6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241300" marR="5080" indent="-228600">
              <a:lnSpc>
                <a:spcPts val="1920"/>
              </a:lnSpc>
              <a:spcBef>
                <a:spcPts val="36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4137025" algn="l"/>
              </a:tabLst>
            </a:pPr>
            <a:r>
              <a:rPr sz="1600" spc="-5" dirty="0">
                <a:latin typeface="Arial"/>
                <a:cs typeface="Arial"/>
              </a:rPr>
              <a:t>O  </a:t>
            </a:r>
            <a:r>
              <a:rPr sz="1600" spc="85" dirty="0">
                <a:solidFill>
                  <a:srgbClr val="FF0000"/>
                </a:solidFill>
                <a:latin typeface="Arial"/>
                <a:cs typeface="Arial"/>
              </a:rPr>
              <a:t>objetivo 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é 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executar </a:t>
            </a:r>
            <a:r>
              <a:rPr sz="1600" spc="1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135" dirty="0">
                <a:solidFill>
                  <a:srgbClr val="FF0000"/>
                </a:solidFill>
                <a:latin typeface="Arial"/>
                <a:cs typeface="Arial"/>
              </a:rPr>
              <a:t>um</a:t>
            </a:r>
            <a:r>
              <a:rPr sz="1600" spc="5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comando	</a:t>
            </a:r>
            <a:r>
              <a:rPr sz="1600" u="sng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mesmo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que </a:t>
            </a:r>
            <a:r>
              <a:rPr sz="1600" spc="-10" dirty="0">
                <a:latin typeface="Arial"/>
                <a:cs typeface="Arial"/>
              </a:rPr>
              <a:t>a </a:t>
            </a:r>
            <a:r>
              <a:rPr sz="1600" spc="55" dirty="0">
                <a:latin typeface="Arial"/>
                <a:cs typeface="Arial"/>
              </a:rPr>
              <a:t>expressão  </a:t>
            </a:r>
            <a:r>
              <a:rPr sz="1600" spc="30" dirty="0">
                <a:latin typeface="Arial"/>
                <a:cs typeface="Arial"/>
              </a:rPr>
              <a:t>avaliada </a:t>
            </a:r>
            <a:r>
              <a:rPr sz="1600" spc="70" dirty="0">
                <a:latin typeface="Arial"/>
                <a:cs typeface="Arial"/>
              </a:rPr>
              <a:t>pelo </a:t>
            </a:r>
            <a:r>
              <a:rPr sz="1600" spc="75" dirty="0">
                <a:latin typeface="Arial"/>
                <a:cs typeface="Arial"/>
              </a:rPr>
              <a:t>comando </a:t>
            </a:r>
            <a:r>
              <a:rPr sz="1650" i="1" spc="105" dirty="0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sz="1650" i="1" spc="40" dirty="0">
                <a:solidFill>
                  <a:srgbClr val="FF0000"/>
                </a:solidFill>
                <a:latin typeface="Arial"/>
                <a:cs typeface="Arial"/>
              </a:rPr>
              <a:t>(expr)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retorne </a:t>
            </a:r>
            <a:r>
              <a:rPr sz="1600" spc="13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valor</a:t>
            </a:r>
            <a:r>
              <a:rPr sz="1600" spc="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falso</a:t>
            </a:r>
            <a:r>
              <a:rPr sz="1600" spc="6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Arduino o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25" dirty="0">
                <a:solidFill>
                  <a:srgbClr val="FF0000"/>
                </a:solidFill>
                <a:latin typeface="Arial"/>
                <a:cs typeface="Arial"/>
              </a:rPr>
              <a:t>seleção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composta</a:t>
            </a:r>
            <a:r>
              <a:rPr sz="1600" spc="2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1600">
              <a:latin typeface="Arial"/>
              <a:cs typeface="Arial"/>
            </a:endParaRPr>
          </a:p>
          <a:p>
            <a:pPr marL="762000" marR="5339080" indent="-228600">
              <a:lnSpc>
                <a:spcPct val="120000"/>
              </a:lnSpc>
              <a:spcBef>
                <a:spcPts val="25"/>
              </a:spcBef>
            </a:pPr>
            <a:r>
              <a:rPr sz="1450" b="1" i="1" spc="20" dirty="0">
                <a:latin typeface="Arial"/>
                <a:cs typeface="Arial"/>
              </a:rPr>
              <a:t>if </a:t>
            </a:r>
            <a:r>
              <a:rPr sz="1450" b="1" i="1" dirty="0">
                <a:latin typeface="Arial"/>
                <a:cs typeface="Arial"/>
              </a:rPr>
              <a:t>(expr)</a:t>
            </a:r>
            <a:r>
              <a:rPr sz="1450" b="1" i="1" spc="345" dirty="0">
                <a:latin typeface="Arial"/>
                <a:cs typeface="Arial"/>
              </a:rPr>
              <a:t> </a:t>
            </a:r>
            <a:r>
              <a:rPr sz="1450" b="1" i="1" spc="-110" dirty="0">
                <a:latin typeface="Arial"/>
                <a:cs typeface="Arial"/>
              </a:rPr>
              <a:t>{  </a:t>
            </a:r>
            <a:r>
              <a:rPr sz="1450" b="1" i="1" spc="-25" dirty="0">
                <a:latin typeface="Arial"/>
                <a:cs typeface="Arial"/>
              </a:rPr>
              <a:t>cmd;</a:t>
            </a:r>
            <a:endParaRPr sz="145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340"/>
              </a:spcBef>
            </a:pPr>
            <a:r>
              <a:rPr sz="1450" b="1" i="1" spc="-110" dirty="0">
                <a:latin typeface="Arial"/>
                <a:cs typeface="Arial"/>
              </a:rPr>
              <a:t>}</a:t>
            </a:r>
            <a:endParaRPr sz="1450">
              <a:latin typeface="Arial"/>
              <a:cs typeface="Arial"/>
            </a:endParaRPr>
          </a:p>
          <a:p>
            <a:pPr marL="810895" marR="5482590" indent="-277495">
              <a:lnSpc>
                <a:spcPts val="2090"/>
              </a:lnSpc>
              <a:spcBef>
                <a:spcPts val="114"/>
              </a:spcBef>
            </a:pPr>
            <a:r>
              <a:rPr sz="1450" b="1" i="1" spc="-35" dirty="0">
                <a:latin typeface="Arial"/>
                <a:cs typeface="Arial"/>
              </a:rPr>
              <a:t>else </a:t>
            </a:r>
            <a:r>
              <a:rPr sz="1400" b="1" spc="-90" dirty="0">
                <a:latin typeface="Arial"/>
                <a:cs typeface="Arial"/>
              </a:rPr>
              <a:t>{  </a:t>
            </a:r>
            <a:r>
              <a:rPr sz="1400" b="1" spc="-50" dirty="0">
                <a:latin typeface="Arial"/>
                <a:cs typeface="Arial"/>
              </a:rPr>
              <a:t>c</a:t>
            </a:r>
            <a:r>
              <a:rPr sz="1400" b="1" spc="70" dirty="0">
                <a:latin typeface="Arial"/>
                <a:cs typeface="Arial"/>
              </a:rPr>
              <a:t>m</a:t>
            </a:r>
            <a:r>
              <a:rPr sz="1400" b="1" spc="30" dirty="0">
                <a:latin typeface="Arial"/>
                <a:cs typeface="Arial"/>
              </a:rPr>
              <a:t>d</a:t>
            </a:r>
            <a:r>
              <a:rPr sz="1400" b="1" spc="-25" dirty="0"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254"/>
              </a:spcBef>
            </a:pPr>
            <a:r>
              <a:rPr sz="1400" b="1" spc="-90" dirty="0"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7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u="sng" spc="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1600" u="sng" spc="70" dirty="0"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7180" y="5093294"/>
            <a:ext cx="6496685" cy="1064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0665" marR="5080" indent="-227965" algn="just">
              <a:lnSpc>
                <a:spcPct val="100000"/>
              </a:lnSpc>
              <a:spcBef>
                <a:spcPts val="130"/>
              </a:spcBef>
              <a:buClr>
                <a:srgbClr val="DA1F28"/>
              </a:buClr>
              <a:buSzPct val="96969"/>
              <a:buFont typeface="Arial"/>
              <a:buChar char=""/>
              <a:tabLst>
                <a:tab pos="241300" algn="l"/>
              </a:tabLst>
            </a:pPr>
            <a:r>
              <a:rPr sz="1650" b="1" i="1" spc="10" dirty="0">
                <a:latin typeface="Arial"/>
                <a:cs typeface="Arial"/>
              </a:rPr>
              <a:t>expr </a:t>
            </a:r>
            <a:r>
              <a:rPr sz="1600" spc="-95" dirty="0">
                <a:latin typeface="Arial"/>
                <a:cs typeface="Arial"/>
              </a:rPr>
              <a:t>– </a:t>
            </a:r>
            <a:r>
              <a:rPr sz="1600" spc="55" dirty="0">
                <a:latin typeface="Arial"/>
                <a:cs typeface="Arial"/>
              </a:rPr>
              <a:t>representa </a:t>
            </a:r>
            <a:r>
              <a:rPr sz="1600" spc="80" dirty="0">
                <a:latin typeface="Arial"/>
                <a:cs typeface="Arial"/>
              </a:rPr>
              <a:t>uma </a:t>
            </a:r>
            <a:r>
              <a:rPr sz="1600" spc="55" dirty="0">
                <a:latin typeface="Arial"/>
                <a:cs typeface="Arial"/>
              </a:rPr>
              <a:t>expressão </a:t>
            </a:r>
            <a:r>
              <a:rPr sz="1600" spc="-10" dirty="0">
                <a:latin typeface="Arial"/>
                <a:cs typeface="Arial"/>
              </a:rPr>
              <a:t>a </a:t>
            </a:r>
            <a:r>
              <a:rPr sz="1600" spc="40" dirty="0">
                <a:latin typeface="Arial"/>
                <a:cs typeface="Arial"/>
              </a:rPr>
              <a:t>ser </a:t>
            </a:r>
            <a:r>
              <a:rPr sz="1600" spc="35" dirty="0">
                <a:latin typeface="Arial"/>
                <a:cs typeface="Arial"/>
              </a:rPr>
              <a:t>avaliada </a:t>
            </a:r>
            <a:r>
              <a:rPr sz="1600" spc="70" dirty="0">
                <a:latin typeface="Arial"/>
                <a:cs typeface="Arial"/>
              </a:rPr>
              <a:t>que </a:t>
            </a:r>
            <a:r>
              <a:rPr sz="1600" spc="80" dirty="0">
                <a:latin typeface="Arial"/>
                <a:cs typeface="Arial"/>
              </a:rPr>
              <a:t>pode </a:t>
            </a:r>
            <a:r>
              <a:rPr sz="1600" spc="-40" dirty="0">
                <a:latin typeface="Arial"/>
                <a:cs typeface="Arial"/>
              </a:rPr>
              <a:t>ser  </a:t>
            </a:r>
            <a:r>
              <a:rPr sz="1600" spc="100" dirty="0">
                <a:latin typeface="Arial"/>
                <a:cs typeface="Arial"/>
              </a:rPr>
              <a:t>do </a:t>
            </a:r>
            <a:r>
              <a:rPr sz="1600" spc="114" dirty="0">
                <a:latin typeface="Arial"/>
                <a:cs typeface="Arial"/>
              </a:rPr>
              <a:t>tipo </a:t>
            </a:r>
            <a:r>
              <a:rPr sz="1600" spc="65" dirty="0">
                <a:latin typeface="Arial"/>
                <a:cs typeface="Arial"/>
              </a:rPr>
              <a:t>lógica, </a:t>
            </a:r>
            <a:r>
              <a:rPr sz="1600" spc="60" dirty="0">
                <a:latin typeface="Arial"/>
                <a:cs typeface="Arial"/>
              </a:rPr>
              <a:t>relacional </a:t>
            </a:r>
            <a:r>
              <a:rPr sz="1600" spc="95" dirty="0">
                <a:latin typeface="Arial"/>
                <a:cs typeface="Arial"/>
              </a:rPr>
              <a:t>ou </a:t>
            </a:r>
            <a:r>
              <a:rPr sz="1600" spc="75" dirty="0">
                <a:latin typeface="Arial"/>
                <a:cs typeface="Arial"/>
              </a:rPr>
              <a:t>aritmética. </a:t>
            </a:r>
            <a:r>
              <a:rPr sz="1600" spc="-5" dirty="0">
                <a:latin typeface="Arial"/>
                <a:cs typeface="Arial"/>
              </a:rPr>
              <a:t>O </a:t>
            </a:r>
            <a:r>
              <a:rPr sz="1600" spc="70" dirty="0">
                <a:latin typeface="Arial"/>
                <a:cs typeface="Arial"/>
              </a:rPr>
              <a:t>resultado </a:t>
            </a:r>
            <a:r>
              <a:rPr sz="1600" spc="60" dirty="0">
                <a:latin typeface="Arial"/>
                <a:cs typeface="Arial"/>
              </a:rPr>
              <a:t>da  </a:t>
            </a:r>
            <a:r>
              <a:rPr sz="1600" spc="30" dirty="0">
                <a:latin typeface="Arial"/>
                <a:cs typeface="Arial"/>
              </a:rPr>
              <a:t>avaliação </a:t>
            </a:r>
            <a:r>
              <a:rPr sz="1600" spc="55" dirty="0">
                <a:latin typeface="Arial"/>
                <a:cs typeface="Arial"/>
              </a:rPr>
              <a:t>de </a:t>
            </a:r>
            <a:r>
              <a:rPr sz="1600" spc="80" dirty="0">
                <a:latin typeface="Arial"/>
                <a:cs typeface="Arial"/>
              </a:rPr>
              <a:t>uma </a:t>
            </a:r>
            <a:r>
              <a:rPr sz="1600" spc="55" dirty="0">
                <a:latin typeface="Arial"/>
                <a:cs typeface="Arial"/>
              </a:rPr>
              <a:t>expressão </a:t>
            </a:r>
            <a:r>
              <a:rPr sz="1600" spc="-5" dirty="0">
                <a:latin typeface="Arial"/>
                <a:cs typeface="Arial"/>
              </a:rPr>
              <a:t>é </a:t>
            </a:r>
            <a:r>
              <a:rPr sz="1600" spc="65" dirty="0">
                <a:latin typeface="Arial"/>
                <a:cs typeface="Arial"/>
              </a:rPr>
              <a:t>sempre </a:t>
            </a:r>
            <a:r>
              <a:rPr sz="1600" spc="130" dirty="0">
                <a:latin typeface="Arial"/>
                <a:cs typeface="Arial"/>
              </a:rPr>
              <a:t>um </a:t>
            </a:r>
            <a:r>
              <a:rPr sz="1600" spc="60" dirty="0">
                <a:latin typeface="Arial"/>
                <a:cs typeface="Arial"/>
              </a:rPr>
              <a:t>valor</a:t>
            </a:r>
            <a:r>
              <a:rPr sz="1600" spc="240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lógico.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40"/>
              </a:spcBef>
              <a:buClr>
                <a:srgbClr val="DA1F28"/>
              </a:buClr>
              <a:buSzPct val="96969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650" b="1" i="1" spc="-25" dirty="0">
                <a:latin typeface="Arial"/>
                <a:cs typeface="Arial"/>
              </a:rPr>
              <a:t>cmd </a:t>
            </a:r>
            <a:r>
              <a:rPr sz="1600" spc="-95" dirty="0">
                <a:latin typeface="Arial"/>
                <a:cs typeface="Arial"/>
              </a:rPr>
              <a:t>– </a:t>
            </a:r>
            <a:r>
              <a:rPr sz="1600" spc="50" dirty="0">
                <a:latin typeface="Arial"/>
                <a:cs typeface="Arial"/>
              </a:rPr>
              <a:t>comando(s) </a:t>
            </a:r>
            <a:r>
              <a:rPr sz="1600" spc="-10" dirty="0">
                <a:latin typeface="Arial"/>
                <a:cs typeface="Arial"/>
              </a:rPr>
              <a:t>a </a:t>
            </a:r>
            <a:r>
              <a:rPr sz="1600" spc="40" dirty="0">
                <a:latin typeface="Arial"/>
                <a:cs typeface="Arial"/>
              </a:rPr>
              <a:t>ser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executado.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105</a:t>
            </a:fld>
            <a:endParaRPr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2926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</a:t>
            </a:r>
            <a:r>
              <a:rPr sz="2400" spc="20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composta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61874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5" dirty="0">
                <a:latin typeface="Arial"/>
                <a:cs typeface="Arial"/>
              </a:rPr>
              <a:t>Verificando </a:t>
            </a:r>
            <a:r>
              <a:rPr sz="2000" spc="10" dirty="0">
                <a:latin typeface="Arial"/>
                <a:cs typeface="Arial"/>
              </a:rPr>
              <a:t>se </a:t>
            </a:r>
            <a:r>
              <a:rPr sz="2000" spc="60" dirty="0">
                <a:latin typeface="Arial"/>
                <a:cs typeface="Arial"/>
              </a:rPr>
              <a:t>há </a:t>
            </a:r>
            <a:r>
              <a:rPr sz="2000" spc="50" dirty="0">
                <a:latin typeface="Arial"/>
                <a:cs typeface="Arial"/>
              </a:rPr>
              <a:t>caracteres </a:t>
            </a:r>
            <a:r>
              <a:rPr sz="2000" spc="125" dirty="0">
                <a:latin typeface="Arial"/>
                <a:cs typeface="Arial"/>
              </a:rPr>
              <a:t>no buffer </a:t>
            </a:r>
            <a:r>
              <a:rPr sz="2000" spc="70" dirty="0">
                <a:latin typeface="Arial"/>
                <a:cs typeface="Arial"/>
              </a:rPr>
              <a:t>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leitura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5275" y="2221992"/>
            <a:ext cx="5861304" cy="4265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7627" y="2327744"/>
            <a:ext cx="5616575" cy="4053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48241" y="6539959"/>
            <a:ext cx="299797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106</a:t>
            </a:fld>
            <a:endParaRPr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67157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 </a:t>
            </a:r>
            <a:r>
              <a:rPr sz="2400" spc="114" dirty="0">
                <a:solidFill>
                  <a:srgbClr val="000000"/>
                </a:solidFill>
              </a:rPr>
              <a:t>composta </a:t>
            </a:r>
            <a:r>
              <a:rPr sz="2400" spc="80" dirty="0">
                <a:solidFill>
                  <a:srgbClr val="000000"/>
                </a:solidFill>
              </a:rPr>
              <a:t>(Comandos </a:t>
            </a:r>
            <a:r>
              <a:rPr sz="2400" spc="185" dirty="0">
                <a:solidFill>
                  <a:srgbClr val="000000"/>
                </a:solidFill>
              </a:rPr>
              <a:t>if</a:t>
            </a:r>
            <a:r>
              <a:rPr sz="2400" spc="160" dirty="0">
                <a:solidFill>
                  <a:srgbClr val="000000"/>
                </a:solidFill>
              </a:rPr>
              <a:t> </a:t>
            </a:r>
            <a:r>
              <a:rPr sz="2400" spc="85" dirty="0">
                <a:solidFill>
                  <a:srgbClr val="000000"/>
                </a:solidFill>
              </a:rPr>
              <a:t>aninhados)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61442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0" dirty="0">
                <a:latin typeface="Arial"/>
                <a:cs typeface="Arial"/>
              </a:rPr>
              <a:t>Acendendo </a:t>
            </a:r>
            <a:r>
              <a:rPr sz="2000" dirty="0">
                <a:latin typeface="Arial"/>
                <a:cs typeface="Arial"/>
              </a:rPr>
              <a:t>e </a:t>
            </a:r>
            <a:r>
              <a:rPr sz="2000" spc="75" dirty="0">
                <a:latin typeface="Arial"/>
                <a:cs typeface="Arial"/>
              </a:rPr>
              <a:t>apagando </a:t>
            </a:r>
            <a:r>
              <a:rPr sz="2000" spc="70" dirty="0">
                <a:latin typeface="Arial"/>
                <a:cs typeface="Arial"/>
              </a:rPr>
              <a:t>leds </a:t>
            </a:r>
            <a:r>
              <a:rPr sz="2000" spc="95" dirty="0">
                <a:latin typeface="Arial"/>
                <a:cs typeface="Arial"/>
              </a:rPr>
              <a:t>pelo </a:t>
            </a:r>
            <a:r>
              <a:rPr sz="2000" spc="145" dirty="0">
                <a:latin typeface="Arial"/>
                <a:cs typeface="Arial"/>
              </a:rPr>
              <a:t>monitor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70" dirty="0">
                <a:latin typeface="Arial"/>
                <a:cs typeface="Arial"/>
              </a:rPr>
              <a:t>serial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2124" y="2170176"/>
            <a:ext cx="6080760" cy="4390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5618" y="2276817"/>
            <a:ext cx="5832602" cy="41765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534400" y="6539960"/>
            <a:ext cx="4136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107</a:t>
            </a:fld>
            <a:endParaRPr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364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 </a:t>
            </a:r>
            <a:r>
              <a:rPr sz="2400" spc="85" dirty="0">
                <a:solidFill>
                  <a:srgbClr val="000000"/>
                </a:solidFill>
              </a:rPr>
              <a:t>de </a:t>
            </a:r>
            <a:r>
              <a:rPr sz="2400" spc="155" dirty="0">
                <a:solidFill>
                  <a:srgbClr val="000000"/>
                </a:solidFill>
              </a:rPr>
              <a:t>múltipla </a:t>
            </a:r>
            <a:r>
              <a:rPr sz="2400" spc="65" dirty="0">
                <a:solidFill>
                  <a:srgbClr val="000000"/>
                </a:solidFill>
              </a:rPr>
              <a:t>escolha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52548"/>
            <a:ext cx="6732905" cy="306451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500" spc="5" dirty="0">
                <a:latin typeface="Arial"/>
                <a:cs typeface="Arial"/>
              </a:rPr>
              <a:t>Na </a:t>
            </a:r>
            <a:r>
              <a:rPr sz="1500" spc="25" dirty="0">
                <a:latin typeface="Arial"/>
                <a:cs typeface="Arial"/>
              </a:rPr>
              <a:t>seleção </a:t>
            </a:r>
            <a:r>
              <a:rPr sz="1500" spc="55" dirty="0">
                <a:latin typeface="Arial"/>
                <a:cs typeface="Arial"/>
              </a:rPr>
              <a:t>de </a:t>
            </a:r>
            <a:r>
              <a:rPr sz="1500" spc="95" dirty="0">
                <a:latin typeface="Arial"/>
                <a:cs typeface="Arial"/>
              </a:rPr>
              <a:t>múltipla </a:t>
            </a:r>
            <a:r>
              <a:rPr sz="1500" spc="40" dirty="0">
                <a:latin typeface="Arial"/>
                <a:cs typeface="Arial"/>
              </a:rPr>
              <a:t>escolha </a:t>
            </a:r>
            <a:r>
              <a:rPr sz="1500" dirty="0">
                <a:latin typeface="Arial"/>
                <a:cs typeface="Arial"/>
              </a:rPr>
              <a:t>é </a:t>
            </a:r>
            <a:r>
              <a:rPr sz="1500" spc="45" dirty="0">
                <a:latin typeface="Arial"/>
                <a:cs typeface="Arial"/>
              </a:rPr>
              <a:t>possível </a:t>
            </a:r>
            <a:r>
              <a:rPr sz="1500" spc="65" dirty="0">
                <a:latin typeface="Arial"/>
                <a:cs typeface="Arial"/>
              </a:rPr>
              <a:t>comparar </a:t>
            </a:r>
            <a:r>
              <a:rPr sz="1500" spc="55" dirty="0">
                <a:latin typeface="Arial"/>
                <a:cs typeface="Arial"/>
              </a:rPr>
              <a:t>vários</a:t>
            </a:r>
            <a:r>
              <a:rPr sz="1500" spc="175" dirty="0">
                <a:latin typeface="Arial"/>
                <a:cs typeface="Arial"/>
              </a:rPr>
              <a:t> </a:t>
            </a:r>
            <a:r>
              <a:rPr sz="1500" spc="50" dirty="0">
                <a:latin typeface="Arial"/>
                <a:cs typeface="Arial"/>
              </a:rPr>
              <a:t>valores.</a:t>
            </a:r>
            <a:endParaRPr sz="15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500" spc="50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500" spc="85" dirty="0">
                <a:solidFill>
                  <a:srgbClr val="FF0000"/>
                </a:solidFill>
                <a:latin typeface="Arial"/>
                <a:cs typeface="Arial"/>
              </a:rPr>
              <a:t>Arduino o </a:t>
            </a:r>
            <a:r>
              <a:rPr sz="1500" spc="70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5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500" spc="25" dirty="0">
                <a:solidFill>
                  <a:srgbClr val="FF0000"/>
                </a:solidFill>
                <a:latin typeface="Arial"/>
                <a:cs typeface="Arial"/>
              </a:rPr>
              <a:t>seleção </a:t>
            </a:r>
            <a:r>
              <a:rPr sz="15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500" spc="95" dirty="0">
                <a:solidFill>
                  <a:srgbClr val="FF0000"/>
                </a:solidFill>
                <a:latin typeface="Arial"/>
                <a:cs typeface="Arial"/>
              </a:rPr>
              <a:t>múltipla </a:t>
            </a:r>
            <a:r>
              <a:rPr sz="1500" spc="40" dirty="0">
                <a:solidFill>
                  <a:srgbClr val="FF0000"/>
                </a:solidFill>
                <a:latin typeface="Arial"/>
                <a:cs typeface="Arial"/>
              </a:rPr>
              <a:t>escolha</a:t>
            </a:r>
            <a:r>
              <a:rPr sz="15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2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1500">
              <a:latin typeface="Arial"/>
              <a:cs typeface="Arial"/>
            </a:endParaRPr>
          </a:p>
          <a:p>
            <a:pPr marL="762000" marR="4716145" indent="-228600">
              <a:lnSpc>
                <a:spcPts val="2210"/>
              </a:lnSpc>
              <a:spcBef>
                <a:spcPts val="130"/>
              </a:spcBef>
            </a:pPr>
            <a:r>
              <a:rPr sz="1550" b="1" i="1" spc="-35" dirty="0">
                <a:latin typeface="Arial"/>
                <a:cs typeface="Arial"/>
              </a:rPr>
              <a:t>switch </a:t>
            </a:r>
            <a:r>
              <a:rPr sz="1550" b="1" i="1" spc="-25" dirty="0">
                <a:latin typeface="Arial"/>
                <a:cs typeface="Arial"/>
              </a:rPr>
              <a:t>(valor) </a:t>
            </a:r>
            <a:r>
              <a:rPr sz="1550" b="1" i="1" spc="-120" dirty="0">
                <a:latin typeface="Arial"/>
                <a:cs typeface="Arial"/>
              </a:rPr>
              <a:t>{  </a:t>
            </a:r>
            <a:r>
              <a:rPr sz="1550" b="1" i="1" spc="-60" dirty="0">
                <a:latin typeface="Arial"/>
                <a:cs typeface="Arial"/>
              </a:rPr>
              <a:t>case </a:t>
            </a:r>
            <a:r>
              <a:rPr sz="1550" b="1" i="1" spc="15" dirty="0">
                <a:latin typeface="Arial"/>
                <a:cs typeface="Arial"/>
              </a:rPr>
              <a:t>x:</a:t>
            </a:r>
            <a:r>
              <a:rPr sz="1550" b="1" i="1" spc="20" dirty="0">
                <a:latin typeface="Arial"/>
                <a:cs typeface="Arial"/>
              </a:rPr>
              <a:t> </a:t>
            </a:r>
            <a:r>
              <a:rPr sz="1550" b="1" i="1" spc="-5" dirty="0">
                <a:latin typeface="Arial"/>
                <a:cs typeface="Arial"/>
              </a:rPr>
              <a:t>cmd</a:t>
            </a:r>
            <a:r>
              <a:rPr sz="1575" b="1" i="1" spc="-7" baseline="-18518" dirty="0">
                <a:latin typeface="Arial"/>
                <a:cs typeface="Arial"/>
              </a:rPr>
              <a:t>1</a:t>
            </a:r>
            <a:r>
              <a:rPr sz="1550" b="1" i="1" spc="-5" dirty="0">
                <a:latin typeface="Arial"/>
                <a:cs typeface="Arial"/>
              </a:rPr>
              <a:t>;</a:t>
            </a:r>
            <a:endParaRPr sz="1550">
              <a:latin typeface="Arial"/>
              <a:cs typeface="Arial"/>
            </a:endParaRPr>
          </a:p>
          <a:p>
            <a:pPr marL="1447800">
              <a:lnSpc>
                <a:spcPct val="100000"/>
              </a:lnSpc>
              <a:spcBef>
                <a:spcPts val="200"/>
              </a:spcBef>
            </a:pPr>
            <a:r>
              <a:rPr sz="1550" b="1" i="1" spc="-10" dirty="0">
                <a:solidFill>
                  <a:srgbClr val="FF0000"/>
                </a:solidFill>
                <a:latin typeface="Arial"/>
                <a:cs typeface="Arial"/>
              </a:rPr>
              <a:t>break</a:t>
            </a:r>
            <a:r>
              <a:rPr sz="1550" b="1" i="1" spc="-10" dirty="0">
                <a:latin typeface="Arial"/>
                <a:cs typeface="Arial"/>
              </a:rPr>
              <a:t>;</a:t>
            </a:r>
            <a:endParaRPr sz="155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335"/>
              </a:spcBef>
            </a:pPr>
            <a:r>
              <a:rPr sz="1550" b="1" i="1" spc="-60" dirty="0">
                <a:latin typeface="Arial"/>
                <a:cs typeface="Arial"/>
              </a:rPr>
              <a:t>case y:</a:t>
            </a:r>
            <a:r>
              <a:rPr sz="1550" b="1" i="1" spc="30" dirty="0">
                <a:latin typeface="Arial"/>
                <a:cs typeface="Arial"/>
              </a:rPr>
              <a:t> </a:t>
            </a:r>
            <a:r>
              <a:rPr sz="1550" b="1" i="1" spc="-5" dirty="0">
                <a:latin typeface="Arial"/>
                <a:cs typeface="Arial"/>
              </a:rPr>
              <a:t>cmd</a:t>
            </a:r>
            <a:r>
              <a:rPr sz="1575" b="1" i="1" spc="-7" baseline="-18518" dirty="0">
                <a:latin typeface="Arial"/>
                <a:cs typeface="Arial"/>
              </a:rPr>
              <a:t>2</a:t>
            </a:r>
            <a:r>
              <a:rPr sz="1550" b="1" i="1" spc="-5" dirty="0">
                <a:latin typeface="Arial"/>
                <a:cs typeface="Arial"/>
              </a:rPr>
              <a:t>;</a:t>
            </a:r>
            <a:endParaRPr sz="1550">
              <a:latin typeface="Arial"/>
              <a:cs typeface="Arial"/>
            </a:endParaRPr>
          </a:p>
          <a:p>
            <a:pPr marL="1447800">
              <a:lnSpc>
                <a:spcPct val="100000"/>
              </a:lnSpc>
              <a:spcBef>
                <a:spcPts val="350"/>
              </a:spcBef>
            </a:pPr>
            <a:r>
              <a:rPr sz="1550" b="1" i="1" spc="-10" dirty="0">
                <a:solidFill>
                  <a:srgbClr val="FF0000"/>
                </a:solidFill>
                <a:latin typeface="Arial"/>
                <a:cs typeface="Arial"/>
              </a:rPr>
              <a:t>break</a:t>
            </a:r>
            <a:r>
              <a:rPr sz="1550" b="1" i="1" spc="-10" dirty="0">
                <a:latin typeface="Arial"/>
                <a:cs typeface="Arial"/>
              </a:rPr>
              <a:t>;</a:t>
            </a:r>
            <a:endParaRPr sz="155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335"/>
              </a:spcBef>
            </a:pPr>
            <a:r>
              <a:rPr sz="1550" b="1" i="1" spc="-5" dirty="0">
                <a:latin typeface="Arial"/>
                <a:cs typeface="Arial"/>
              </a:rPr>
              <a:t>default:</a:t>
            </a:r>
            <a:r>
              <a:rPr sz="1550" b="1" i="1" dirty="0">
                <a:latin typeface="Arial"/>
                <a:cs typeface="Arial"/>
              </a:rPr>
              <a:t> </a:t>
            </a:r>
            <a:r>
              <a:rPr sz="1550" b="1" i="1" spc="-10" dirty="0">
                <a:latin typeface="Arial"/>
                <a:cs typeface="Arial"/>
              </a:rPr>
              <a:t>cmd</a:t>
            </a:r>
            <a:r>
              <a:rPr sz="1575" b="1" i="1" spc="-15" baseline="-18518" dirty="0">
                <a:latin typeface="Arial"/>
                <a:cs typeface="Arial"/>
              </a:rPr>
              <a:t>3</a:t>
            </a:r>
            <a:r>
              <a:rPr sz="1550" b="1" i="1" spc="-10" dirty="0">
                <a:latin typeface="Arial"/>
                <a:cs typeface="Arial"/>
              </a:rPr>
              <a:t>;</a:t>
            </a:r>
            <a:endParaRPr sz="155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340"/>
              </a:spcBef>
            </a:pPr>
            <a:r>
              <a:rPr sz="1550" b="1" i="1" spc="-120" dirty="0">
                <a:latin typeface="Arial"/>
                <a:cs typeface="Arial"/>
              </a:rPr>
              <a:t>}</a:t>
            </a:r>
            <a:endParaRPr sz="15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500" u="sng" spc="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1500" u="sng" spc="70" dirty="0"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endParaRPr sz="15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355"/>
              </a:spcBef>
              <a:tabLst>
                <a:tab pos="478790" algn="l"/>
              </a:tabLst>
            </a:pPr>
            <a:r>
              <a:rPr sz="1500" spc="-78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1550" b="1" i="1" spc="-30" dirty="0">
                <a:latin typeface="Arial"/>
                <a:cs typeface="Arial"/>
              </a:rPr>
              <a:t>valor </a:t>
            </a:r>
            <a:r>
              <a:rPr sz="1500" spc="-85" dirty="0">
                <a:latin typeface="Arial"/>
                <a:cs typeface="Arial"/>
              </a:rPr>
              <a:t>– </a:t>
            </a:r>
            <a:r>
              <a:rPr sz="1500" dirty="0">
                <a:latin typeface="Arial"/>
                <a:cs typeface="Arial"/>
              </a:rPr>
              <a:t>é </a:t>
            </a:r>
            <a:r>
              <a:rPr sz="1500" spc="125" dirty="0">
                <a:latin typeface="Arial"/>
                <a:cs typeface="Arial"/>
              </a:rPr>
              <a:t>um </a:t>
            </a:r>
            <a:r>
              <a:rPr sz="1500" spc="70" dirty="0">
                <a:latin typeface="Arial"/>
                <a:cs typeface="Arial"/>
              </a:rPr>
              <a:t>dado </a:t>
            </a:r>
            <a:r>
              <a:rPr sz="1500" spc="-10" dirty="0">
                <a:latin typeface="Arial"/>
                <a:cs typeface="Arial"/>
              </a:rPr>
              <a:t>a </a:t>
            </a:r>
            <a:r>
              <a:rPr sz="1500" spc="45" dirty="0">
                <a:latin typeface="Arial"/>
                <a:cs typeface="Arial"/>
              </a:rPr>
              <a:t>ser avaliado. </a:t>
            </a:r>
            <a:r>
              <a:rPr sz="1500" spc="-190" dirty="0">
                <a:latin typeface="Arial"/>
                <a:cs typeface="Arial"/>
              </a:rPr>
              <a:t>É </a:t>
            </a:r>
            <a:r>
              <a:rPr sz="1500" spc="60" dirty="0">
                <a:latin typeface="Arial"/>
                <a:cs typeface="Arial"/>
              </a:rPr>
              <a:t>representado </a:t>
            </a:r>
            <a:r>
              <a:rPr sz="1500" spc="100" dirty="0">
                <a:latin typeface="Arial"/>
                <a:cs typeface="Arial"/>
              </a:rPr>
              <a:t>por </a:t>
            </a:r>
            <a:r>
              <a:rPr sz="1500" spc="75" dirty="0">
                <a:latin typeface="Arial"/>
                <a:cs typeface="Arial"/>
              </a:rPr>
              <a:t>uma</a:t>
            </a:r>
            <a:r>
              <a:rPr sz="1500" spc="-23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variável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7180" y="4851435"/>
            <a:ext cx="6494145" cy="136144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395"/>
              </a:spcBef>
            </a:pPr>
            <a:r>
              <a:rPr sz="1500" spc="55" dirty="0">
                <a:latin typeface="Arial"/>
                <a:cs typeface="Arial"/>
              </a:rPr>
              <a:t>de</a:t>
            </a:r>
            <a:r>
              <a:rPr sz="1500" spc="60" dirty="0">
                <a:latin typeface="Arial"/>
                <a:cs typeface="Arial"/>
              </a:rPr>
              <a:t> </a:t>
            </a:r>
            <a:r>
              <a:rPr sz="1500" spc="80" dirty="0">
                <a:latin typeface="Arial"/>
                <a:cs typeface="Arial"/>
              </a:rPr>
              <a:t>memória.</a:t>
            </a:r>
            <a:endParaRPr sz="15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50"/>
              </a:spcBef>
              <a:buClr>
                <a:srgbClr val="DA1F28"/>
              </a:buClr>
              <a:buSzPct val="96774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550" b="1" i="1" spc="-5" dirty="0">
                <a:latin typeface="Arial"/>
                <a:cs typeface="Arial"/>
              </a:rPr>
              <a:t>cmd</a:t>
            </a:r>
            <a:r>
              <a:rPr sz="1575" b="1" i="1" spc="-7" baseline="-18518" dirty="0">
                <a:latin typeface="Arial"/>
                <a:cs typeface="Arial"/>
              </a:rPr>
              <a:t>x </a:t>
            </a:r>
            <a:r>
              <a:rPr sz="1500" spc="-85" dirty="0">
                <a:latin typeface="Arial"/>
                <a:cs typeface="Arial"/>
              </a:rPr>
              <a:t>– </a:t>
            </a:r>
            <a:r>
              <a:rPr sz="1500" spc="70" dirty="0">
                <a:latin typeface="Arial"/>
                <a:cs typeface="Arial"/>
              </a:rPr>
              <a:t>comando </a:t>
            </a:r>
            <a:r>
              <a:rPr sz="1500" spc="-10" dirty="0">
                <a:latin typeface="Arial"/>
                <a:cs typeface="Arial"/>
              </a:rPr>
              <a:t>a </a:t>
            </a:r>
            <a:r>
              <a:rPr sz="1500" spc="45" dirty="0">
                <a:latin typeface="Arial"/>
                <a:cs typeface="Arial"/>
              </a:rPr>
              <a:t>ser</a:t>
            </a:r>
            <a:r>
              <a:rPr sz="1500" spc="-235" dirty="0">
                <a:latin typeface="Arial"/>
                <a:cs typeface="Arial"/>
              </a:rPr>
              <a:t> </a:t>
            </a:r>
            <a:r>
              <a:rPr sz="1500" spc="65" dirty="0">
                <a:latin typeface="Arial"/>
                <a:cs typeface="Arial"/>
              </a:rPr>
              <a:t>executado.</a:t>
            </a:r>
            <a:endParaRPr sz="15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35"/>
              </a:spcBef>
              <a:buClr>
                <a:srgbClr val="DA1F28"/>
              </a:buClr>
              <a:buSzPct val="96774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550" b="1" i="1" spc="-65" dirty="0">
                <a:latin typeface="Arial"/>
                <a:cs typeface="Arial"/>
              </a:rPr>
              <a:t>case</a:t>
            </a:r>
            <a:r>
              <a:rPr sz="1500" spc="-65" dirty="0">
                <a:latin typeface="Arial"/>
                <a:cs typeface="Arial"/>
              </a:rPr>
              <a:t>– </a:t>
            </a:r>
            <a:r>
              <a:rPr sz="1500" spc="65" dirty="0">
                <a:latin typeface="Arial"/>
                <a:cs typeface="Arial"/>
              </a:rPr>
              <a:t>indica </a:t>
            </a:r>
            <a:r>
              <a:rPr sz="1500" spc="-10" dirty="0">
                <a:latin typeface="Arial"/>
                <a:cs typeface="Arial"/>
              </a:rPr>
              <a:t>a </a:t>
            </a:r>
            <a:r>
              <a:rPr sz="1500" spc="55" dirty="0">
                <a:latin typeface="Arial"/>
                <a:cs typeface="Arial"/>
              </a:rPr>
              <a:t>opção </a:t>
            </a:r>
            <a:r>
              <a:rPr sz="1500" spc="-10" dirty="0">
                <a:latin typeface="Arial"/>
                <a:cs typeface="Arial"/>
              </a:rPr>
              <a:t>a </a:t>
            </a:r>
            <a:r>
              <a:rPr sz="1500" spc="45" dirty="0">
                <a:latin typeface="Arial"/>
                <a:cs typeface="Arial"/>
              </a:rPr>
              <a:t>ser</a:t>
            </a:r>
            <a:r>
              <a:rPr sz="1500" spc="245" dirty="0">
                <a:latin typeface="Arial"/>
                <a:cs typeface="Arial"/>
              </a:rPr>
              <a:t> </a:t>
            </a:r>
            <a:r>
              <a:rPr sz="1500" spc="55" dirty="0">
                <a:latin typeface="Arial"/>
                <a:cs typeface="Arial"/>
              </a:rPr>
              <a:t>executada.</a:t>
            </a:r>
            <a:endParaRPr sz="1500">
              <a:latin typeface="Arial"/>
              <a:cs typeface="Arial"/>
            </a:endParaRPr>
          </a:p>
          <a:p>
            <a:pPr marL="240665" marR="5080" indent="-227965">
              <a:lnSpc>
                <a:spcPts val="1800"/>
              </a:lnSpc>
              <a:spcBef>
                <a:spcPts val="459"/>
              </a:spcBef>
              <a:buClr>
                <a:srgbClr val="DA1F28"/>
              </a:buClr>
              <a:buSzPct val="96774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550" b="1" i="1" spc="-5" dirty="0">
                <a:latin typeface="Arial"/>
                <a:cs typeface="Arial"/>
              </a:rPr>
              <a:t>default </a:t>
            </a:r>
            <a:r>
              <a:rPr sz="1500" spc="-85" dirty="0">
                <a:latin typeface="Arial"/>
                <a:cs typeface="Arial"/>
              </a:rPr>
              <a:t>– </a:t>
            </a:r>
            <a:r>
              <a:rPr sz="1500" spc="70" dirty="0">
                <a:latin typeface="Arial"/>
                <a:cs typeface="Arial"/>
              </a:rPr>
              <a:t>comando </a:t>
            </a:r>
            <a:r>
              <a:rPr sz="1500" spc="65" dirty="0">
                <a:latin typeface="Arial"/>
                <a:cs typeface="Arial"/>
              </a:rPr>
              <a:t>padrão que </a:t>
            </a:r>
            <a:r>
              <a:rPr sz="1500" spc="40" dirty="0">
                <a:latin typeface="Arial"/>
                <a:cs typeface="Arial"/>
              </a:rPr>
              <a:t>deverá </a:t>
            </a:r>
            <a:r>
              <a:rPr sz="1500" spc="45" dirty="0">
                <a:latin typeface="Arial"/>
                <a:cs typeface="Arial"/>
              </a:rPr>
              <a:t>ser </a:t>
            </a:r>
            <a:r>
              <a:rPr sz="1500" spc="65" dirty="0">
                <a:latin typeface="Arial"/>
                <a:cs typeface="Arial"/>
              </a:rPr>
              <a:t>executado </a:t>
            </a:r>
            <a:r>
              <a:rPr sz="1500" spc="5" dirty="0">
                <a:latin typeface="Arial"/>
                <a:cs typeface="Arial"/>
              </a:rPr>
              <a:t>se </a:t>
            </a:r>
            <a:r>
              <a:rPr sz="1500" spc="70" dirty="0">
                <a:latin typeface="Arial"/>
                <a:cs typeface="Arial"/>
              </a:rPr>
              <a:t>nenhuma  </a:t>
            </a:r>
            <a:r>
              <a:rPr sz="1500" spc="85" dirty="0">
                <a:latin typeface="Arial"/>
                <a:cs typeface="Arial"/>
              </a:rPr>
              <a:t>outra </a:t>
            </a:r>
            <a:r>
              <a:rPr sz="1500" spc="40" dirty="0">
                <a:latin typeface="Arial"/>
                <a:cs typeface="Arial"/>
              </a:rPr>
              <a:t>escolha </a:t>
            </a:r>
            <a:r>
              <a:rPr sz="1500" spc="-40" dirty="0">
                <a:latin typeface="Arial"/>
                <a:cs typeface="Arial"/>
              </a:rPr>
              <a:t>(</a:t>
            </a:r>
            <a:r>
              <a:rPr sz="1550" b="1" i="1" spc="-40" dirty="0">
                <a:latin typeface="Arial"/>
                <a:cs typeface="Arial"/>
              </a:rPr>
              <a:t>case</a:t>
            </a:r>
            <a:r>
              <a:rPr sz="1500" spc="-40" dirty="0">
                <a:latin typeface="Arial"/>
                <a:cs typeface="Arial"/>
              </a:rPr>
              <a:t>) </a:t>
            </a:r>
            <a:r>
              <a:rPr sz="1500" spc="75" dirty="0">
                <a:latin typeface="Arial"/>
                <a:cs typeface="Arial"/>
              </a:rPr>
              <a:t>tiver sido</a:t>
            </a:r>
            <a:r>
              <a:rPr sz="1500" spc="45" dirty="0">
                <a:latin typeface="Arial"/>
                <a:cs typeface="Arial"/>
              </a:rPr>
              <a:t> selecionada.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108</a:t>
            </a:fld>
            <a:endParaRPr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364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 </a:t>
            </a:r>
            <a:r>
              <a:rPr sz="2400" spc="85" dirty="0">
                <a:solidFill>
                  <a:srgbClr val="000000"/>
                </a:solidFill>
              </a:rPr>
              <a:t>de </a:t>
            </a:r>
            <a:r>
              <a:rPr sz="2400" spc="155" dirty="0">
                <a:solidFill>
                  <a:srgbClr val="000000"/>
                </a:solidFill>
              </a:rPr>
              <a:t>múltipla </a:t>
            </a:r>
            <a:r>
              <a:rPr sz="2400" spc="65" dirty="0">
                <a:solidFill>
                  <a:srgbClr val="000000"/>
                </a:solidFill>
              </a:rPr>
              <a:t>escolha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61442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0" dirty="0">
                <a:latin typeface="Arial"/>
                <a:cs typeface="Arial"/>
              </a:rPr>
              <a:t>Acendendo </a:t>
            </a:r>
            <a:r>
              <a:rPr sz="2000" dirty="0">
                <a:latin typeface="Arial"/>
                <a:cs typeface="Arial"/>
              </a:rPr>
              <a:t>e </a:t>
            </a:r>
            <a:r>
              <a:rPr sz="2000" spc="75" dirty="0">
                <a:latin typeface="Arial"/>
                <a:cs typeface="Arial"/>
              </a:rPr>
              <a:t>apagando </a:t>
            </a:r>
            <a:r>
              <a:rPr sz="2000" spc="70" dirty="0">
                <a:latin typeface="Arial"/>
                <a:cs typeface="Arial"/>
              </a:rPr>
              <a:t>leds </a:t>
            </a:r>
            <a:r>
              <a:rPr sz="2000" spc="95" dirty="0">
                <a:latin typeface="Arial"/>
                <a:cs typeface="Arial"/>
              </a:rPr>
              <a:t>pelo </a:t>
            </a:r>
            <a:r>
              <a:rPr sz="2000" spc="145" dirty="0">
                <a:latin typeface="Arial"/>
                <a:cs typeface="Arial"/>
              </a:rPr>
              <a:t>monitor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70" dirty="0">
                <a:latin typeface="Arial"/>
                <a:cs typeface="Arial"/>
              </a:rPr>
              <a:t>serial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659" y="2241804"/>
            <a:ext cx="7333488" cy="4317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3511" y="2348826"/>
            <a:ext cx="7060819" cy="4104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534400" y="6539960"/>
            <a:ext cx="4136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109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3874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60" dirty="0">
                <a:solidFill>
                  <a:srgbClr val="000000"/>
                </a:solidFill>
              </a:rPr>
              <a:t>Áto</a:t>
            </a:r>
            <a:r>
              <a:rPr sz="2700" spc="254" dirty="0">
                <a:solidFill>
                  <a:srgbClr val="000000"/>
                </a:solidFill>
              </a:rPr>
              <a:t>m</a:t>
            </a:r>
            <a:r>
              <a:rPr sz="2700" spc="155" dirty="0">
                <a:solidFill>
                  <a:srgbClr val="000000"/>
                </a:solidFill>
              </a:rPr>
              <a:t>o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1187627" y="5013172"/>
            <a:ext cx="6480810" cy="936625"/>
          </a:xfrm>
          <a:custGeom>
            <a:avLst/>
            <a:gdLst/>
            <a:ahLst/>
            <a:cxnLst/>
            <a:rect l="l" t="t" r="r" b="b"/>
            <a:pathLst>
              <a:path w="6480809" h="936625">
                <a:moveTo>
                  <a:pt x="0" y="936104"/>
                </a:moveTo>
                <a:lnTo>
                  <a:pt x="6480683" y="936104"/>
                </a:lnTo>
                <a:lnTo>
                  <a:pt x="6480683" y="0"/>
                </a:lnTo>
                <a:lnTo>
                  <a:pt x="0" y="0"/>
                </a:lnTo>
                <a:lnTo>
                  <a:pt x="0" y="93610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0119" y="4985639"/>
            <a:ext cx="6536055" cy="991235"/>
          </a:xfrm>
          <a:custGeom>
            <a:avLst/>
            <a:gdLst/>
            <a:ahLst/>
            <a:cxnLst/>
            <a:rect l="l" t="t" r="r" b="b"/>
            <a:pathLst>
              <a:path w="6536055" h="991235">
                <a:moveTo>
                  <a:pt x="6508267" y="0"/>
                </a:moveTo>
                <a:lnTo>
                  <a:pt x="27508" y="0"/>
                </a:lnTo>
                <a:lnTo>
                  <a:pt x="16802" y="2162"/>
                </a:lnTo>
                <a:lnTo>
                  <a:pt x="8058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963637"/>
                </a:lnTo>
                <a:lnTo>
                  <a:pt x="2162" y="974342"/>
                </a:lnTo>
                <a:lnTo>
                  <a:pt x="8058" y="983081"/>
                </a:lnTo>
                <a:lnTo>
                  <a:pt x="16802" y="988973"/>
                </a:lnTo>
                <a:lnTo>
                  <a:pt x="27508" y="991133"/>
                </a:lnTo>
                <a:lnTo>
                  <a:pt x="6508267" y="991133"/>
                </a:lnTo>
                <a:lnTo>
                  <a:pt x="6518929" y="988973"/>
                </a:lnTo>
                <a:lnTo>
                  <a:pt x="6527650" y="983081"/>
                </a:lnTo>
                <a:lnTo>
                  <a:pt x="6533538" y="974342"/>
                </a:lnTo>
                <a:lnTo>
                  <a:pt x="6535699" y="963637"/>
                </a:lnTo>
                <a:lnTo>
                  <a:pt x="6535699" y="958138"/>
                </a:lnTo>
                <a:lnTo>
                  <a:pt x="33007" y="958138"/>
                </a:lnTo>
                <a:lnTo>
                  <a:pt x="33007" y="33019"/>
                </a:lnTo>
                <a:lnTo>
                  <a:pt x="6535699" y="33019"/>
                </a:lnTo>
                <a:lnTo>
                  <a:pt x="6535699" y="27559"/>
                </a:lnTo>
                <a:lnTo>
                  <a:pt x="6533538" y="16823"/>
                </a:lnTo>
                <a:lnTo>
                  <a:pt x="6527650" y="8064"/>
                </a:lnTo>
                <a:lnTo>
                  <a:pt x="6518929" y="2162"/>
                </a:lnTo>
                <a:lnTo>
                  <a:pt x="6508267" y="0"/>
                </a:lnTo>
                <a:close/>
              </a:path>
              <a:path w="6536055" h="991235">
                <a:moveTo>
                  <a:pt x="6535699" y="33019"/>
                </a:moveTo>
                <a:lnTo>
                  <a:pt x="6502679" y="33019"/>
                </a:lnTo>
                <a:lnTo>
                  <a:pt x="6502679" y="958138"/>
                </a:lnTo>
                <a:lnTo>
                  <a:pt x="6535699" y="958138"/>
                </a:lnTo>
                <a:lnTo>
                  <a:pt x="6535699" y="33019"/>
                </a:lnTo>
                <a:close/>
              </a:path>
              <a:path w="6536055" h="991235">
                <a:moveTo>
                  <a:pt x="6491757" y="44068"/>
                </a:moveTo>
                <a:lnTo>
                  <a:pt x="44005" y="44068"/>
                </a:lnTo>
                <a:lnTo>
                  <a:pt x="44005" y="947140"/>
                </a:lnTo>
                <a:lnTo>
                  <a:pt x="6491757" y="947140"/>
                </a:lnTo>
                <a:lnTo>
                  <a:pt x="6491757" y="936142"/>
                </a:lnTo>
                <a:lnTo>
                  <a:pt x="55003" y="936142"/>
                </a:lnTo>
                <a:lnTo>
                  <a:pt x="55003" y="54991"/>
                </a:lnTo>
                <a:lnTo>
                  <a:pt x="6491757" y="54991"/>
                </a:lnTo>
                <a:lnTo>
                  <a:pt x="6491757" y="44068"/>
                </a:lnTo>
                <a:close/>
              </a:path>
              <a:path w="6536055" h="991235">
                <a:moveTo>
                  <a:pt x="6491757" y="54991"/>
                </a:moveTo>
                <a:lnTo>
                  <a:pt x="6480708" y="54991"/>
                </a:lnTo>
                <a:lnTo>
                  <a:pt x="6480708" y="936142"/>
                </a:lnTo>
                <a:lnTo>
                  <a:pt x="6491757" y="936142"/>
                </a:lnTo>
                <a:lnTo>
                  <a:pt x="6491757" y="5499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29436" y="1921510"/>
            <a:ext cx="6733540" cy="3949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715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Quando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0" dirty="0">
                <a:latin typeface="Arial"/>
                <a:cs typeface="Arial"/>
              </a:rPr>
              <a:t>átomo </a:t>
            </a:r>
            <a:r>
              <a:rPr sz="2300" spc="105" dirty="0">
                <a:latin typeface="Arial"/>
                <a:cs typeface="Arial"/>
              </a:rPr>
              <a:t>possui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mesmo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número </a:t>
            </a:r>
            <a:r>
              <a:rPr sz="2300" spc="70" dirty="0">
                <a:latin typeface="Arial"/>
                <a:cs typeface="Arial"/>
              </a:rPr>
              <a:t>de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prótons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00" dirty="0">
                <a:latin typeface="Arial"/>
                <a:cs typeface="Arial"/>
              </a:rPr>
              <a:t>considerado</a:t>
            </a:r>
            <a:r>
              <a:rPr sz="2300" spc="114" dirty="0"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neutro</a:t>
            </a:r>
            <a:r>
              <a:rPr sz="2300" spc="13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Quando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0" dirty="0">
                <a:latin typeface="Arial"/>
                <a:cs typeface="Arial"/>
              </a:rPr>
              <a:t>átomo </a:t>
            </a:r>
            <a:r>
              <a:rPr sz="2300" spc="100" dirty="0">
                <a:latin typeface="Arial"/>
                <a:cs typeface="Arial"/>
              </a:rPr>
              <a:t>possui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número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maior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prótons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95" dirty="0">
                <a:latin typeface="Arial"/>
                <a:cs typeface="Arial"/>
              </a:rPr>
              <a:t>considerado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positivo</a:t>
            </a:r>
            <a:r>
              <a:rPr sz="2300" spc="12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Quando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0" dirty="0">
                <a:latin typeface="Arial"/>
                <a:cs typeface="Arial"/>
              </a:rPr>
              <a:t>átomo </a:t>
            </a:r>
            <a:r>
              <a:rPr sz="2300" spc="100" dirty="0">
                <a:latin typeface="Arial"/>
                <a:cs typeface="Arial"/>
              </a:rPr>
              <a:t>possui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número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maior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prótons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95" dirty="0">
                <a:latin typeface="Arial"/>
                <a:cs typeface="Arial"/>
              </a:rPr>
              <a:t>considerado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negativo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724535" marR="124460" indent="-329565">
              <a:lnSpc>
                <a:spcPct val="100000"/>
              </a:lnSpc>
              <a:spcBef>
                <a:spcPts val="1485"/>
              </a:spcBef>
              <a:tabLst>
                <a:tab pos="2263775" algn="l"/>
              </a:tabLst>
            </a:pPr>
            <a:r>
              <a:rPr sz="2800" spc="95" dirty="0">
                <a:latin typeface="Arial"/>
                <a:cs typeface="Arial"/>
              </a:rPr>
              <a:t>Ionização	</a:t>
            </a:r>
            <a:r>
              <a:rPr sz="2800" dirty="0">
                <a:latin typeface="Arial"/>
                <a:cs typeface="Arial"/>
              </a:rPr>
              <a:t>é </a:t>
            </a:r>
            <a:r>
              <a:rPr sz="2800" spc="160" dirty="0">
                <a:latin typeface="Arial"/>
                <a:cs typeface="Arial"/>
              </a:rPr>
              <a:t>o </a:t>
            </a:r>
            <a:r>
              <a:rPr sz="2800" spc="155" dirty="0">
                <a:latin typeface="Arial"/>
                <a:cs typeface="Arial"/>
              </a:rPr>
              <a:t>nome </a:t>
            </a:r>
            <a:r>
              <a:rPr sz="2800" spc="135" dirty="0">
                <a:latin typeface="Arial"/>
                <a:cs typeface="Arial"/>
              </a:rPr>
              <a:t>dado </a:t>
            </a:r>
            <a:r>
              <a:rPr sz="2800" spc="150" dirty="0">
                <a:latin typeface="Arial"/>
                <a:cs typeface="Arial"/>
              </a:rPr>
              <a:t>quando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160" dirty="0">
                <a:latin typeface="Arial"/>
                <a:cs typeface="Arial"/>
              </a:rPr>
              <a:t>o  </a:t>
            </a:r>
            <a:r>
              <a:rPr sz="2800" spc="165" dirty="0">
                <a:latin typeface="Arial"/>
                <a:cs typeface="Arial"/>
              </a:rPr>
              <a:t>átomo </a:t>
            </a:r>
            <a:r>
              <a:rPr sz="2800" spc="100" dirty="0">
                <a:latin typeface="Arial"/>
                <a:cs typeface="Arial"/>
              </a:rPr>
              <a:t>ganha </a:t>
            </a:r>
            <a:r>
              <a:rPr sz="2800" spc="165" dirty="0">
                <a:latin typeface="Arial"/>
                <a:cs typeface="Arial"/>
              </a:rPr>
              <a:t>ou </a:t>
            </a:r>
            <a:r>
              <a:rPr sz="2800" spc="120" dirty="0">
                <a:latin typeface="Arial"/>
                <a:cs typeface="Arial"/>
              </a:rPr>
              <a:t>perde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120" dirty="0">
                <a:latin typeface="Arial"/>
                <a:cs typeface="Arial"/>
              </a:rPr>
              <a:t>elétrons.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613408"/>
            <a:ext cx="29978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5" dirty="0">
                <a:solidFill>
                  <a:srgbClr val="000000"/>
                </a:solidFill>
              </a:rPr>
              <a:t>Lendo </a:t>
            </a:r>
            <a:r>
              <a:rPr sz="2700" spc="220" dirty="0">
                <a:solidFill>
                  <a:srgbClr val="000000"/>
                </a:solidFill>
              </a:rPr>
              <a:t>um</a:t>
            </a:r>
            <a:r>
              <a:rPr sz="2700" spc="55" dirty="0">
                <a:solidFill>
                  <a:srgbClr val="000000"/>
                </a:solidFill>
              </a:rPr>
              <a:t> </a:t>
            </a:r>
            <a:r>
              <a:rPr sz="2700" spc="145" dirty="0">
                <a:solidFill>
                  <a:srgbClr val="000000"/>
                </a:solidFill>
              </a:rPr>
              <a:t>botão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2069083"/>
            <a:ext cx="6734175" cy="3257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  <a:tab pos="1056640" algn="l"/>
                <a:tab pos="1633855" algn="l"/>
                <a:tab pos="2300605" algn="l"/>
                <a:tab pos="3324225" algn="l"/>
                <a:tab pos="4301490" algn="l"/>
                <a:tab pos="5458460" algn="l"/>
                <a:tab pos="6103620" algn="l"/>
              </a:tabLst>
            </a:pPr>
            <a:r>
              <a:rPr sz="2300" spc="-25" dirty="0">
                <a:latin typeface="Arial"/>
                <a:cs typeface="Arial"/>
              </a:rPr>
              <a:t>Para	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le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300" spc="229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tã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70" dirty="0">
                <a:latin typeface="Arial"/>
                <a:cs typeface="Arial"/>
              </a:rPr>
              <a:t>bast</a:t>
            </a:r>
            <a:r>
              <a:rPr sz="2300" spc="9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95" dirty="0">
                <a:latin typeface="Arial"/>
                <a:cs typeface="Arial"/>
              </a:rPr>
              <a:t>li</a:t>
            </a:r>
            <a:r>
              <a:rPr sz="2300" spc="245" dirty="0">
                <a:latin typeface="Arial"/>
                <a:cs typeface="Arial"/>
              </a:rPr>
              <a:t>g</a:t>
            </a:r>
            <a:r>
              <a:rPr sz="2300" spc="-10" dirty="0">
                <a:latin typeface="Arial"/>
                <a:cs typeface="Arial"/>
              </a:rPr>
              <a:t>á</a:t>
            </a:r>
            <a:r>
              <a:rPr sz="2300" spc="560" dirty="0">
                <a:latin typeface="Arial"/>
                <a:cs typeface="Arial"/>
              </a:rPr>
              <a:t>-</a:t>
            </a:r>
            <a:r>
              <a:rPr sz="2300" spc="85" dirty="0">
                <a:latin typeface="Arial"/>
                <a:cs typeface="Arial"/>
              </a:rPr>
              <a:t>l</a:t>
            </a:r>
            <a:r>
              <a:rPr sz="2300" spc="204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14" dirty="0">
                <a:latin typeface="Arial"/>
                <a:cs typeface="Arial"/>
              </a:rPr>
              <a:t>em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25" dirty="0">
                <a:latin typeface="Arial"/>
                <a:cs typeface="Arial"/>
              </a:rPr>
              <a:t>uma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porta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digital</a:t>
            </a:r>
            <a:r>
              <a:rPr sz="2300" spc="13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97400"/>
              </a:lnSpc>
              <a:spcBef>
                <a:spcPts val="37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-25" dirty="0">
                <a:latin typeface="Arial"/>
                <a:cs typeface="Arial"/>
              </a:rPr>
              <a:t>Para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20" dirty="0">
                <a:latin typeface="Arial"/>
                <a:cs typeface="Arial"/>
              </a:rPr>
              <a:t>circuito </a:t>
            </a:r>
            <a:r>
              <a:rPr sz="2300" spc="130" dirty="0">
                <a:latin typeface="Arial"/>
                <a:cs typeface="Arial"/>
              </a:rPr>
              <a:t>com </a:t>
            </a:r>
            <a:r>
              <a:rPr sz="2300" spc="125" dirty="0">
                <a:latin typeface="Arial"/>
                <a:cs typeface="Arial"/>
              </a:rPr>
              <a:t>botão </a:t>
            </a:r>
            <a:r>
              <a:rPr sz="2300" spc="114" dirty="0">
                <a:latin typeface="Arial"/>
                <a:cs typeface="Arial"/>
              </a:rPr>
              <a:t>funcione  </a:t>
            </a:r>
            <a:r>
              <a:rPr sz="2300" spc="90" dirty="0">
                <a:latin typeface="Arial"/>
                <a:cs typeface="Arial"/>
              </a:rPr>
              <a:t>adequadamente, </a:t>
            </a:r>
            <a:r>
              <a:rPr sz="2300" spc="135" dirty="0">
                <a:latin typeface="Arial"/>
                <a:cs typeface="Arial"/>
              </a:rPr>
              <a:t>ou </a:t>
            </a:r>
            <a:r>
              <a:rPr sz="2300" spc="60" dirty="0">
                <a:latin typeface="Arial"/>
                <a:cs typeface="Arial"/>
              </a:rPr>
              <a:t>seja,  </a:t>
            </a:r>
            <a:r>
              <a:rPr sz="2300" spc="80" dirty="0">
                <a:latin typeface="Arial"/>
                <a:cs typeface="Arial"/>
              </a:rPr>
              <a:t>sem </a:t>
            </a:r>
            <a:r>
              <a:rPr sz="2300" spc="105" dirty="0">
                <a:latin typeface="Arial"/>
                <a:cs typeface="Arial"/>
              </a:rPr>
              <a:t>ruídos,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necessário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uso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resistores </a:t>
            </a:r>
            <a:r>
              <a:rPr sz="2400" i="1" spc="140" dirty="0">
                <a:latin typeface="Arial"/>
                <a:cs typeface="Arial"/>
              </a:rPr>
              <a:t>pull-down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2300" spc="140" dirty="0">
                <a:latin typeface="Arial"/>
                <a:cs typeface="Arial"/>
              </a:rPr>
              <a:t> </a:t>
            </a:r>
            <a:r>
              <a:rPr sz="2400" i="1" spc="160" dirty="0">
                <a:latin typeface="Arial"/>
                <a:cs typeface="Arial"/>
              </a:rPr>
              <a:t>pull-up</a:t>
            </a:r>
            <a:r>
              <a:rPr sz="2300" spc="16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6985" indent="-228600" algn="just">
              <a:lnSpc>
                <a:spcPts val="2760"/>
              </a:lnSpc>
              <a:spcBef>
                <a:spcPts val="37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10" dirty="0">
                <a:latin typeface="Arial"/>
                <a:cs typeface="Arial"/>
              </a:rPr>
              <a:t>Os </a:t>
            </a:r>
            <a:r>
              <a:rPr sz="2300" spc="90" dirty="0">
                <a:latin typeface="Arial"/>
                <a:cs typeface="Arial"/>
              </a:rPr>
              <a:t>resistores </a:t>
            </a:r>
            <a:r>
              <a:rPr sz="2400" i="1" spc="140" dirty="0">
                <a:solidFill>
                  <a:srgbClr val="FF0000"/>
                </a:solidFill>
                <a:latin typeface="Arial"/>
                <a:cs typeface="Arial"/>
              </a:rPr>
              <a:t>pull-down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400" i="1" spc="165" dirty="0">
                <a:solidFill>
                  <a:srgbClr val="FF0000"/>
                </a:solidFill>
                <a:latin typeface="Arial"/>
                <a:cs typeface="Arial"/>
              </a:rPr>
              <a:t>pull-up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garantem 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os 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níveis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lógicos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estarão </a:t>
            </a: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próximos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às 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tensões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esperadas</a:t>
            </a:r>
            <a:r>
              <a:rPr sz="2300" spc="6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110</a:t>
            </a:fld>
            <a:endParaRPr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71294" y="2202903"/>
            <a:ext cx="5553075" cy="396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23997" y="3546475"/>
            <a:ext cx="559435" cy="414020"/>
          </a:xfrm>
          <a:custGeom>
            <a:avLst/>
            <a:gdLst/>
            <a:ahLst/>
            <a:cxnLst/>
            <a:rect l="l" t="t" r="r" b="b"/>
            <a:pathLst>
              <a:path w="559435" h="414020">
                <a:moveTo>
                  <a:pt x="278511" y="0"/>
                </a:moveTo>
                <a:lnTo>
                  <a:pt x="223646" y="3810"/>
                </a:lnTo>
                <a:lnTo>
                  <a:pt x="172338" y="15239"/>
                </a:lnTo>
                <a:lnTo>
                  <a:pt x="125602" y="34289"/>
                </a:lnTo>
                <a:lnTo>
                  <a:pt x="84327" y="58420"/>
                </a:lnTo>
                <a:lnTo>
                  <a:pt x="49656" y="88900"/>
                </a:lnTo>
                <a:lnTo>
                  <a:pt x="22732" y="124459"/>
                </a:lnTo>
                <a:lnTo>
                  <a:pt x="5968" y="163830"/>
                </a:lnTo>
                <a:lnTo>
                  <a:pt x="0" y="208280"/>
                </a:lnTo>
                <a:lnTo>
                  <a:pt x="380" y="219709"/>
                </a:lnTo>
                <a:lnTo>
                  <a:pt x="9778" y="262889"/>
                </a:lnTo>
                <a:lnTo>
                  <a:pt x="36829" y="311150"/>
                </a:lnTo>
                <a:lnTo>
                  <a:pt x="67944" y="342900"/>
                </a:lnTo>
                <a:lnTo>
                  <a:pt x="106171" y="370839"/>
                </a:lnTo>
                <a:lnTo>
                  <a:pt x="150367" y="391159"/>
                </a:lnTo>
                <a:lnTo>
                  <a:pt x="199516" y="406400"/>
                </a:lnTo>
                <a:lnTo>
                  <a:pt x="252729" y="414019"/>
                </a:lnTo>
                <a:lnTo>
                  <a:pt x="308101" y="414019"/>
                </a:lnTo>
                <a:lnTo>
                  <a:pt x="361314" y="406400"/>
                </a:lnTo>
                <a:lnTo>
                  <a:pt x="386588" y="398780"/>
                </a:lnTo>
                <a:lnTo>
                  <a:pt x="410590" y="391159"/>
                </a:lnTo>
                <a:lnTo>
                  <a:pt x="430482" y="382269"/>
                </a:lnTo>
                <a:lnTo>
                  <a:pt x="279273" y="382269"/>
                </a:lnTo>
                <a:lnTo>
                  <a:pt x="254000" y="381000"/>
                </a:lnTo>
                <a:lnTo>
                  <a:pt x="182752" y="368300"/>
                </a:lnTo>
                <a:lnTo>
                  <a:pt x="140842" y="351789"/>
                </a:lnTo>
                <a:lnTo>
                  <a:pt x="104266" y="330200"/>
                </a:lnTo>
                <a:lnTo>
                  <a:pt x="74294" y="303530"/>
                </a:lnTo>
                <a:lnTo>
                  <a:pt x="43687" y="257809"/>
                </a:lnTo>
                <a:lnTo>
                  <a:pt x="37845" y="241300"/>
                </a:lnTo>
                <a:lnTo>
                  <a:pt x="35559" y="233680"/>
                </a:lnTo>
                <a:lnTo>
                  <a:pt x="34162" y="224789"/>
                </a:lnTo>
                <a:lnTo>
                  <a:pt x="33146" y="215900"/>
                </a:lnTo>
                <a:lnTo>
                  <a:pt x="32929" y="208280"/>
                </a:lnTo>
                <a:lnTo>
                  <a:pt x="32947" y="205739"/>
                </a:lnTo>
                <a:lnTo>
                  <a:pt x="40639" y="163830"/>
                </a:lnTo>
                <a:lnTo>
                  <a:pt x="62356" y="124459"/>
                </a:lnTo>
                <a:lnTo>
                  <a:pt x="88772" y="96519"/>
                </a:lnTo>
                <a:lnTo>
                  <a:pt x="122173" y="72389"/>
                </a:lnTo>
                <a:lnTo>
                  <a:pt x="161544" y="53339"/>
                </a:lnTo>
                <a:lnTo>
                  <a:pt x="205866" y="40639"/>
                </a:lnTo>
                <a:lnTo>
                  <a:pt x="254253" y="33020"/>
                </a:lnTo>
                <a:lnTo>
                  <a:pt x="431291" y="33020"/>
                </a:lnTo>
                <a:lnTo>
                  <a:pt x="408431" y="22860"/>
                </a:lnTo>
                <a:lnTo>
                  <a:pt x="384555" y="15239"/>
                </a:lnTo>
                <a:lnTo>
                  <a:pt x="359410" y="8889"/>
                </a:lnTo>
                <a:lnTo>
                  <a:pt x="333120" y="3810"/>
                </a:lnTo>
                <a:lnTo>
                  <a:pt x="306197" y="1270"/>
                </a:lnTo>
                <a:lnTo>
                  <a:pt x="278511" y="0"/>
                </a:lnTo>
                <a:close/>
              </a:path>
              <a:path w="559435" h="414020">
                <a:moveTo>
                  <a:pt x="431291" y="33020"/>
                </a:moveTo>
                <a:lnTo>
                  <a:pt x="279653" y="33020"/>
                </a:lnTo>
                <a:lnTo>
                  <a:pt x="304926" y="34289"/>
                </a:lnTo>
                <a:lnTo>
                  <a:pt x="329691" y="36829"/>
                </a:lnTo>
                <a:lnTo>
                  <a:pt x="376174" y="46989"/>
                </a:lnTo>
                <a:lnTo>
                  <a:pt x="418083" y="63500"/>
                </a:lnTo>
                <a:lnTo>
                  <a:pt x="454660" y="85089"/>
                </a:lnTo>
                <a:lnTo>
                  <a:pt x="484631" y="110489"/>
                </a:lnTo>
                <a:lnTo>
                  <a:pt x="515238" y="156209"/>
                </a:lnTo>
                <a:lnTo>
                  <a:pt x="525779" y="198119"/>
                </a:lnTo>
                <a:lnTo>
                  <a:pt x="525979" y="208280"/>
                </a:lnTo>
                <a:lnTo>
                  <a:pt x="525652" y="215900"/>
                </a:lnTo>
                <a:lnTo>
                  <a:pt x="524637" y="224789"/>
                </a:lnTo>
                <a:lnTo>
                  <a:pt x="523239" y="233680"/>
                </a:lnTo>
                <a:lnTo>
                  <a:pt x="521080" y="242569"/>
                </a:lnTo>
                <a:lnTo>
                  <a:pt x="518287" y="250189"/>
                </a:lnTo>
                <a:lnTo>
                  <a:pt x="515112" y="259080"/>
                </a:lnTo>
                <a:lnTo>
                  <a:pt x="484250" y="304800"/>
                </a:lnTo>
                <a:lnTo>
                  <a:pt x="454278" y="330200"/>
                </a:lnTo>
                <a:lnTo>
                  <a:pt x="417702" y="351789"/>
                </a:lnTo>
                <a:lnTo>
                  <a:pt x="375792" y="368300"/>
                </a:lnTo>
                <a:lnTo>
                  <a:pt x="329183" y="378459"/>
                </a:lnTo>
                <a:lnTo>
                  <a:pt x="279273" y="382269"/>
                </a:lnTo>
                <a:lnTo>
                  <a:pt x="430482" y="382269"/>
                </a:lnTo>
                <a:lnTo>
                  <a:pt x="474725" y="355600"/>
                </a:lnTo>
                <a:lnTo>
                  <a:pt x="509397" y="325119"/>
                </a:lnTo>
                <a:lnTo>
                  <a:pt x="536193" y="289559"/>
                </a:lnTo>
                <a:lnTo>
                  <a:pt x="552957" y="250189"/>
                </a:lnTo>
                <a:lnTo>
                  <a:pt x="558926" y="205739"/>
                </a:lnTo>
                <a:lnTo>
                  <a:pt x="558545" y="194309"/>
                </a:lnTo>
                <a:lnTo>
                  <a:pt x="549148" y="152400"/>
                </a:lnTo>
                <a:lnTo>
                  <a:pt x="521969" y="102869"/>
                </a:lnTo>
                <a:lnTo>
                  <a:pt x="490981" y="71119"/>
                </a:lnTo>
                <a:lnTo>
                  <a:pt x="452754" y="44450"/>
                </a:lnTo>
                <a:lnTo>
                  <a:pt x="431291" y="33020"/>
                </a:lnTo>
                <a:close/>
              </a:path>
              <a:path w="559435" h="414020">
                <a:moveTo>
                  <a:pt x="280035" y="43179"/>
                </a:moveTo>
                <a:lnTo>
                  <a:pt x="231648" y="46989"/>
                </a:lnTo>
                <a:lnTo>
                  <a:pt x="186816" y="57150"/>
                </a:lnTo>
                <a:lnTo>
                  <a:pt x="146303" y="72389"/>
                </a:lnTo>
                <a:lnTo>
                  <a:pt x="111378" y="92709"/>
                </a:lnTo>
                <a:lnTo>
                  <a:pt x="71500" y="130809"/>
                </a:lnTo>
                <a:lnTo>
                  <a:pt x="51053" y="167639"/>
                </a:lnTo>
                <a:lnTo>
                  <a:pt x="43978" y="205739"/>
                </a:lnTo>
                <a:lnTo>
                  <a:pt x="43963" y="208280"/>
                </a:lnTo>
                <a:lnTo>
                  <a:pt x="44068" y="214630"/>
                </a:lnTo>
                <a:lnTo>
                  <a:pt x="53466" y="252730"/>
                </a:lnTo>
                <a:lnTo>
                  <a:pt x="81914" y="295909"/>
                </a:lnTo>
                <a:lnTo>
                  <a:pt x="126872" y="331469"/>
                </a:lnTo>
                <a:lnTo>
                  <a:pt x="164719" y="350519"/>
                </a:lnTo>
                <a:lnTo>
                  <a:pt x="207517" y="363219"/>
                </a:lnTo>
                <a:lnTo>
                  <a:pt x="254380" y="369569"/>
                </a:lnTo>
                <a:lnTo>
                  <a:pt x="278891" y="370839"/>
                </a:lnTo>
                <a:lnTo>
                  <a:pt x="303402" y="369569"/>
                </a:lnTo>
                <a:lnTo>
                  <a:pt x="327278" y="367030"/>
                </a:lnTo>
                <a:lnTo>
                  <a:pt x="350265" y="363219"/>
                </a:lnTo>
                <a:lnTo>
                  <a:pt x="363372" y="359409"/>
                </a:lnTo>
                <a:lnTo>
                  <a:pt x="278383" y="359409"/>
                </a:lnTo>
                <a:lnTo>
                  <a:pt x="231648" y="356869"/>
                </a:lnTo>
                <a:lnTo>
                  <a:pt x="188213" y="346709"/>
                </a:lnTo>
                <a:lnTo>
                  <a:pt x="149605" y="331469"/>
                </a:lnTo>
                <a:lnTo>
                  <a:pt x="116077" y="311150"/>
                </a:lnTo>
                <a:lnTo>
                  <a:pt x="78739" y="275589"/>
                </a:lnTo>
                <a:lnTo>
                  <a:pt x="58800" y="234950"/>
                </a:lnTo>
                <a:lnTo>
                  <a:pt x="54863" y="205739"/>
                </a:lnTo>
                <a:lnTo>
                  <a:pt x="55244" y="198119"/>
                </a:lnTo>
                <a:lnTo>
                  <a:pt x="71754" y="149859"/>
                </a:lnTo>
                <a:lnTo>
                  <a:pt x="104012" y="113030"/>
                </a:lnTo>
                <a:lnTo>
                  <a:pt x="151510" y="82550"/>
                </a:lnTo>
                <a:lnTo>
                  <a:pt x="190372" y="67309"/>
                </a:lnTo>
                <a:lnTo>
                  <a:pt x="233679" y="58420"/>
                </a:lnTo>
                <a:lnTo>
                  <a:pt x="280415" y="54610"/>
                </a:lnTo>
                <a:lnTo>
                  <a:pt x="362394" y="54610"/>
                </a:lnTo>
                <a:lnTo>
                  <a:pt x="351408" y="52070"/>
                </a:lnTo>
                <a:lnTo>
                  <a:pt x="328422" y="46989"/>
                </a:lnTo>
                <a:lnTo>
                  <a:pt x="304545" y="44450"/>
                </a:lnTo>
                <a:lnTo>
                  <a:pt x="280035" y="43179"/>
                </a:lnTo>
                <a:close/>
              </a:path>
              <a:path w="559435" h="414020">
                <a:moveTo>
                  <a:pt x="362394" y="54610"/>
                </a:moveTo>
                <a:lnTo>
                  <a:pt x="280415" y="54610"/>
                </a:lnTo>
                <a:lnTo>
                  <a:pt x="304164" y="55879"/>
                </a:lnTo>
                <a:lnTo>
                  <a:pt x="327278" y="58420"/>
                </a:lnTo>
                <a:lnTo>
                  <a:pt x="370586" y="68580"/>
                </a:lnTo>
                <a:lnTo>
                  <a:pt x="409320" y="83819"/>
                </a:lnTo>
                <a:lnTo>
                  <a:pt x="442722" y="102869"/>
                </a:lnTo>
                <a:lnTo>
                  <a:pt x="480187" y="139700"/>
                </a:lnTo>
                <a:lnTo>
                  <a:pt x="500125" y="179069"/>
                </a:lnTo>
                <a:lnTo>
                  <a:pt x="504063" y="208280"/>
                </a:lnTo>
                <a:lnTo>
                  <a:pt x="503681" y="215900"/>
                </a:lnTo>
                <a:lnTo>
                  <a:pt x="487172" y="265430"/>
                </a:lnTo>
                <a:lnTo>
                  <a:pt x="455040" y="302259"/>
                </a:lnTo>
                <a:lnTo>
                  <a:pt x="407415" y="332739"/>
                </a:lnTo>
                <a:lnTo>
                  <a:pt x="368553" y="346709"/>
                </a:lnTo>
                <a:lnTo>
                  <a:pt x="325247" y="356869"/>
                </a:lnTo>
                <a:lnTo>
                  <a:pt x="302260" y="359409"/>
                </a:lnTo>
                <a:lnTo>
                  <a:pt x="363372" y="359409"/>
                </a:lnTo>
                <a:lnTo>
                  <a:pt x="412623" y="341630"/>
                </a:lnTo>
                <a:lnTo>
                  <a:pt x="447420" y="321309"/>
                </a:lnTo>
                <a:lnTo>
                  <a:pt x="487425" y="284480"/>
                </a:lnTo>
                <a:lnTo>
                  <a:pt x="507873" y="247650"/>
                </a:lnTo>
                <a:lnTo>
                  <a:pt x="514985" y="208280"/>
                </a:lnTo>
                <a:lnTo>
                  <a:pt x="514857" y="199389"/>
                </a:lnTo>
                <a:lnTo>
                  <a:pt x="505460" y="161289"/>
                </a:lnTo>
                <a:lnTo>
                  <a:pt x="477012" y="118109"/>
                </a:lnTo>
                <a:lnTo>
                  <a:pt x="432053" y="82550"/>
                </a:lnTo>
                <a:lnTo>
                  <a:pt x="394207" y="64769"/>
                </a:lnTo>
                <a:lnTo>
                  <a:pt x="373379" y="57150"/>
                </a:lnTo>
                <a:lnTo>
                  <a:pt x="362394" y="5461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7219" y="2688335"/>
            <a:ext cx="1412748" cy="981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5508" y="2699004"/>
            <a:ext cx="1437132" cy="1021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5106" y="2708922"/>
            <a:ext cx="1296162" cy="864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5106" y="2708922"/>
            <a:ext cx="1296670" cy="864235"/>
          </a:xfrm>
          <a:prstGeom prst="rect">
            <a:avLst/>
          </a:prstGeom>
          <a:ln w="9525">
            <a:solidFill>
              <a:srgbClr val="EB631B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35890" marR="130810" indent="1905" algn="ctr">
              <a:lnSpc>
                <a:spcPct val="100000"/>
              </a:lnSpc>
              <a:spcBef>
                <a:spcPts val="295"/>
              </a:spcBef>
            </a:pPr>
            <a:r>
              <a:rPr sz="1600" spc="35" dirty="0">
                <a:latin typeface="Arial"/>
                <a:cs typeface="Arial"/>
              </a:rPr>
              <a:t>Resistor  </a:t>
            </a:r>
            <a:r>
              <a:rPr sz="1600" spc="100" dirty="0">
                <a:latin typeface="Arial"/>
                <a:cs typeface="Arial"/>
              </a:rPr>
              <a:t>p</a:t>
            </a:r>
            <a:r>
              <a:rPr sz="1600" spc="110" dirty="0">
                <a:latin typeface="Arial"/>
                <a:cs typeface="Arial"/>
              </a:rPr>
              <a:t>u</a:t>
            </a:r>
            <a:r>
              <a:rPr sz="1600" spc="100" dirty="0">
                <a:latin typeface="Arial"/>
                <a:cs typeface="Arial"/>
              </a:rPr>
              <a:t>ll</a:t>
            </a:r>
            <a:r>
              <a:rPr sz="1600" spc="390" dirty="0">
                <a:latin typeface="Arial"/>
                <a:cs typeface="Arial"/>
              </a:rPr>
              <a:t>-</a:t>
            </a:r>
            <a:r>
              <a:rPr sz="1600" spc="95" dirty="0">
                <a:latin typeface="Arial"/>
                <a:cs typeface="Arial"/>
              </a:rPr>
              <a:t>d</a:t>
            </a:r>
            <a:r>
              <a:rPr sz="1600" spc="105" dirty="0">
                <a:latin typeface="Arial"/>
                <a:cs typeface="Arial"/>
              </a:rPr>
              <a:t>o</a:t>
            </a:r>
            <a:r>
              <a:rPr sz="1600" spc="60" dirty="0">
                <a:latin typeface="Arial"/>
                <a:cs typeface="Arial"/>
              </a:rPr>
              <a:t>w</a:t>
            </a:r>
            <a:r>
              <a:rPr sz="1600" spc="65" dirty="0">
                <a:latin typeface="Arial"/>
                <a:cs typeface="Arial"/>
              </a:rPr>
              <a:t>n  </a:t>
            </a:r>
            <a:r>
              <a:rPr sz="1600" spc="114" dirty="0">
                <a:solidFill>
                  <a:srgbClr val="FF0000"/>
                </a:solidFill>
                <a:latin typeface="Arial"/>
                <a:cs typeface="Arial"/>
              </a:rPr>
              <a:t>10k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22577" y="3566667"/>
            <a:ext cx="1729105" cy="228600"/>
          </a:xfrm>
          <a:custGeom>
            <a:avLst/>
            <a:gdLst/>
            <a:ahLst/>
            <a:cxnLst/>
            <a:rect l="l" t="t" r="r" b="b"/>
            <a:pathLst>
              <a:path w="1729105" h="228600">
                <a:moveTo>
                  <a:pt x="1692366" y="188964"/>
                </a:moveTo>
                <a:lnTo>
                  <a:pt x="1633220" y="215646"/>
                </a:lnTo>
                <a:lnTo>
                  <a:pt x="1630045" y="217043"/>
                </a:lnTo>
                <a:lnTo>
                  <a:pt x="1628648" y="220853"/>
                </a:lnTo>
                <a:lnTo>
                  <a:pt x="1630045" y="224028"/>
                </a:lnTo>
                <a:lnTo>
                  <a:pt x="1631569" y="227203"/>
                </a:lnTo>
                <a:lnTo>
                  <a:pt x="1635252" y="228600"/>
                </a:lnTo>
                <a:lnTo>
                  <a:pt x="1638554" y="227203"/>
                </a:lnTo>
                <a:lnTo>
                  <a:pt x="1717633" y="191389"/>
                </a:lnTo>
                <a:lnTo>
                  <a:pt x="1715643" y="191389"/>
                </a:lnTo>
                <a:lnTo>
                  <a:pt x="1692366" y="188964"/>
                </a:lnTo>
                <a:close/>
              </a:path>
              <a:path w="1729105" h="228600">
                <a:moveTo>
                  <a:pt x="1703802" y="183806"/>
                </a:moveTo>
                <a:lnTo>
                  <a:pt x="1692366" y="188964"/>
                </a:lnTo>
                <a:lnTo>
                  <a:pt x="1715643" y="191389"/>
                </a:lnTo>
                <a:lnTo>
                  <a:pt x="1715757" y="190246"/>
                </a:lnTo>
                <a:lnTo>
                  <a:pt x="1712595" y="190246"/>
                </a:lnTo>
                <a:lnTo>
                  <a:pt x="1703802" y="183806"/>
                </a:lnTo>
                <a:close/>
              </a:path>
              <a:path w="1729105" h="228600">
                <a:moveTo>
                  <a:pt x="1646047" y="125730"/>
                </a:moveTo>
                <a:lnTo>
                  <a:pt x="1642110" y="126365"/>
                </a:lnTo>
                <a:lnTo>
                  <a:pt x="1639951" y="129159"/>
                </a:lnTo>
                <a:lnTo>
                  <a:pt x="1637919" y="132080"/>
                </a:lnTo>
                <a:lnTo>
                  <a:pt x="1638554" y="136017"/>
                </a:lnTo>
                <a:lnTo>
                  <a:pt x="1693484" y="176248"/>
                </a:lnTo>
                <a:lnTo>
                  <a:pt x="1716913" y="178689"/>
                </a:lnTo>
                <a:lnTo>
                  <a:pt x="1715643" y="191389"/>
                </a:lnTo>
                <a:lnTo>
                  <a:pt x="1717633" y="191389"/>
                </a:lnTo>
                <a:lnTo>
                  <a:pt x="1728851" y="186309"/>
                </a:lnTo>
                <a:lnTo>
                  <a:pt x="1648841" y="127889"/>
                </a:lnTo>
                <a:lnTo>
                  <a:pt x="1646047" y="125730"/>
                </a:lnTo>
                <a:close/>
              </a:path>
              <a:path w="1729105" h="228600">
                <a:moveTo>
                  <a:pt x="1713738" y="179324"/>
                </a:moveTo>
                <a:lnTo>
                  <a:pt x="1703802" y="183806"/>
                </a:lnTo>
                <a:lnTo>
                  <a:pt x="1712595" y="190246"/>
                </a:lnTo>
                <a:lnTo>
                  <a:pt x="1713738" y="179324"/>
                </a:lnTo>
                <a:close/>
              </a:path>
              <a:path w="1729105" h="228600">
                <a:moveTo>
                  <a:pt x="1716849" y="179324"/>
                </a:moveTo>
                <a:lnTo>
                  <a:pt x="1713738" y="179324"/>
                </a:lnTo>
                <a:lnTo>
                  <a:pt x="1712595" y="190246"/>
                </a:lnTo>
                <a:lnTo>
                  <a:pt x="1715757" y="190246"/>
                </a:lnTo>
                <a:lnTo>
                  <a:pt x="1716849" y="179324"/>
                </a:lnTo>
                <a:close/>
              </a:path>
              <a:path w="1729105" h="228600">
                <a:moveTo>
                  <a:pt x="1270" y="0"/>
                </a:moveTo>
                <a:lnTo>
                  <a:pt x="0" y="12700"/>
                </a:lnTo>
                <a:lnTo>
                  <a:pt x="1692366" y="188964"/>
                </a:lnTo>
                <a:lnTo>
                  <a:pt x="1703802" y="183806"/>
                </a:lnTo>
                <a:lnTo>
                  <a:pt x="1693484" y="176248"/>
                </a:lnTo>
                <a:lnTo>
                  <a:pt x="1270" y="0"/>
                </a:lnTo>
                <a:close/>
              </a:path>
              <a:path w="1729105" h="228600">
                <a:moveTo>
                  <a:pt x="1693484" y="176248"/>
                </a:moveTo>
                <a:lnTo>
                  <a:pt x="1703802" y="183806"/>
                </a:lnTo>
                <a:lnTo>
                  <a:pt x="1713738" y="179324"/>
                </a:lnTo>
                <a:lnTo>
                  <a:pt x="1716849" y="179324"/>
                </a:lnTo>
                <a:lnTo>
                  <a:pt x="1716913" y="178689"/>
                </a:lnTo>
                <a:lnTo>
                  <a:pt x="1693484" y="1762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627570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Lendo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30" dirty="0">
                <a:solidFill>
                  <a:srgbClr val="000000"/>
                </a:solidFill>
              </a:rPr>
              <a:t>botão com </a:t>
            </a:r>
            <a:r>
              <a:rPr sz="2400" spc="110" dirty="0">
                <a:solidFill>
                  <a:srgbClr val="000000"/>
                </a:solidFill>
              </a:rPr>
              <a:t>resistor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i="1" spc="150" dirty="0">
                <a:latin typeface="Arial"/>
                <a:cs typeface="Arial"/>
              </a:rPr>
              <a:t>pull-down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9436" y="1881886"/>
            <a:ext cx="30372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45" dirty="0">
                <a:latin typeface="Arial"/>
                <a:cs typeface="Arial"/>
              </a:rPr>
              <a:t>Ligação </a:t>
            </a:r>
            <a:r>
              <a:rPr sz="2000" spc="60" dirty="0">
                <a:latin typeface="Arial"/>
                <a:cs typeface="Arial"/>
              </a:rPr>
              <a:t>na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125" dirty="0">
                <a:latin typeface="Arial"/>
                <a:cs typeface="Arial"/>
              </a:rPr>
              <a:t>protoboard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111</a:t>
            </a:fld>
            <a:endParaRPr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627570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Lendo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30" dirty="0">
                <a:solidFill>
                  <a:srgbClr val="000000"/>
                </a:solidFill>
              </a:rPr>
              <a:t>botão com </a:t>
            </a:r>
            <a:r>
              <a:rPr sz="2400" spc="110" dirty="0">
                <a:solidFill>
                  <a:srgbClr val="000000"/>
                </a:solidFill>
              </a:rPr>
              <a:t>resistor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i="1" spc="150" dirty="0">
                <a:latin typeface="Arial"/>
                <a:cs typeface="Arial"/>
              </a:rPr>
              <a:t>pull-down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14357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-50" dirty="0">
                <a:latin typeface="Arial"/>
                <a:cs typeface="Arial"/>
              </a:rPr>
              <a:t>P</a:t>
            </a:r>
            <a:r>
              <a:rPr sz="2000" spc="-35" dirty="0">
                <a:latin typeface="Arial"/>
                <a:cs typeface="Arial"/>
              </a:rPr>
              <a:t>r</a:t>
            </a:r>
            <a:r>
              <a:rPr sz="2000" spc="95" dirty="0">
                <a:latin typeface="Arial"/>
                <a:cs typeface="Arial"/>
              </a:rPr>
              <a:t>ograma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3103" y="2186939"/>
            <a:ext cx="5565648" cy="4445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31594" y="2295486"/>
            <a:ext cx="5328538" cy="4229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34401" y="6539959"/>
            <a:ext cx="4127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112</a:t>
            </a:fld>
            <a:endParaRPr sz="1200" dirty="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27860" y="2276868"/>
            <a:ext cx="5524499" cy="407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4433" y="3546475"/>
            <a:ext cx="559435" cy="414020"/>
          </a:xfrm>
          <a:custGeom>
            <a:avLst/>
            <a:gdLst/>
            <a:ahLst/>
            <a:cxnLst/>
            <a:rect l="l" t="t" r="r" b="b"/>
            <a:pathLst>
              <a:path w="559435" h="414020">
                <a:moveTo>
                  <a:pt x="278638" y="0"/>
                </a:moveTo>
                <a:lnTo>
                  <a:pt x="223774" y="3810"/>
                </a:lnTo>
                <a:lnTo>
                  <a:pt x="172465" y="15239"/>
                </a:lnTo>
                <a:lnTo>
                  <a:pt x="125602" y="34289"/>
                </a:lnTo>
                <a:lnTo>
                  <a:pt x="84327" y="58420"/>
                </a:lnTo>
                <a:lnTo>
                  <a:pt x="49656" y="88900"/>
                </a:lnTo>
                <a:lnTo>
                  <a:pt x="22859" y="124459"/>
                </a:lnTo>
                <a:lnTo>
                  <a:pt x="6095" y="163830"/>
                </a:lnTo>
                <a:lnTo>
                  <a:pt x="0" y="208280"/>
                </a:lnTo>
                <a:lnTo>
                  <a:pt x="507" y="219709"/>
                </a:lnTo>
                <a:lnTo>
                  <a:pt x="9905" y="262889"/>
                </a:lnTo>
                <a:lnTo>
                  <a:pt x="36956" y="311150"/>
                </a:lnTo>
                <a:lnTo>
                  <a:pt x="68071" y="342900"/>
                </a:lnTo>
                <a:lnTo>
                  <a:pt x="106299" y="370839"/>
                </a:lnTo>
                <a:lnTo>
                  <a:pt x="150367" y="391159"/>
                </a:lnTo>
                <a:lnTo>
                  <a:pt x="199643" y="406400"/>
                </a:lnTo>
                <a:lnTo>
                  <a:pt x="252729" y="414019"/>
                </a:lnTo>
                <a:lnTo>
                  <a:pt x="308228" y="414019"/>
                </a:lnTo>
                <a:lnTo>
                  <a:pt x="361441" y="406400"/>
                </a:lnTo>
                <a:lnTo>
                  <a:pt x="386714" y="398780"/>
                </a:lnTo>
                <a:lnTo>
                  <a:pt x="410717" y="391159"/>
                </a:lnTo>
                <a:lnTo>
                  <a:pt x="430609" y="382269"/>
                </a:lnTo>
                <a:lnTo>
                  <a:pt x="279400" y="382269"/>
                </a:lnTo>
                <a:lnTo>
                  <a:pt x="254000" y="381000"/>
                </a:lnTo>
                <a:lnTo>
                  <a:pt x="182879" y="368300"/>
                </a:lnTo>
                <a:lnTo>
                  <a:pt x="140842" y="351789"/>
                </a:lnTo>
                <a:lnTo>
                  <a:pt x="104266" y="330200"/>
                </a:lnTo>
                <a:lnTo>
                  <a:pt x="74421" y="303530"/>
                </a:lnTo>
                <a:lnTo>
                  <a:pt x="43814" y="257809"/>
                </a:lnTo>
                <a:lnTo>
                  <a:pt x="37972" y="241300"/>
                </a:lnTo>
                <a:lnTo>
                  <a:pt x="35687" y="233680"/>
                </a:lnTo>
                <a:lnTo>
                  <a:pt x="34289" y="224789"/>
                </a:lnTo>
                <a:lnTo>
                  <a:pt x="33274" y="215900"/>
                </a:lnTo>
                <a:lnTo>
                  <a:pt x="33056" y="208280"/>
                </a:lnTo>
                <a:lnTo>
                  <a:pt x="33056" y="205739"/>
                </a:lnTo>
                <a:lnTo>
                  <a:pt x="40639" y="163830"/>
                </a:lnTo>
                <a:lnTo>
                  <a:pt x="62483" y="124459"/>
                </a:lnTo>
                <a:lnTo>
                  <a:pt x="88900" y="96519"/>
                </a:lnTo>
                <a:lnTo>
                  <a:pt x="122300" y="72389"/>
                </a:lnTo>
                <a:lnTo>
                  <a:pt x="161543" y="53339"/>
                </a:lnTo>
                <a:lnTo>
                  <a:pt x="205993" y="40639"/>
                </a:lnTo>
                <a:lnTo>
                  <a:pt x="254380" y="33020"/>
                </a:lnTo>
                <a:lnTo>
                  <a:pt x="431418" y="33020"/>
                </a:lnTo>
                <a:lnTo>
                  <a:pt x="408558" y="22860"/>
                </a:lnTo>
                <a:lnTo>
                  <a:pt x="384682" y="15239"/>
                </a:lnTo>
                <a:lnTo>
                  <a:pt x="359537" y="8889"/>
                </a:lnTo>
                <a:lnTo>
                  <a:pt x="333247" y="3810"/>
                </a:lnTo>
                <a:lnTo>
                  <a:pt x="306324" y="1270"/>
                </a:lnTo>
                <a:lnTo>
                  <a:pt x="278638" y="0"/>
                </a:lnTo>
                <a:close/>
              </a:path>
              <a:path w="559435" h="414020">
                <a:moveTo>
                  <a:pt x="431418" y="33020"/>
                </a:moveTo>
                <a:lnTo>
                  <a:pt x="279780" y="33020"/>
                </a:lnTo>
                <a:lnTo>
                  <a:pt x="305053" y="34289"/>
                </a:lnTo>
                <a:lnTo>
                  <a:pt x="329691" y="36829"/>
                </a:lnTo>
                <a:lnTo>
                  <a:pt x="376300" y="46989"/>
                </a:lnTo>
                <a:lnTo>
                  <a:pt x="418211" y="63500"/>
                </a:lnTo>
                <a:lnTo>
                  <a:pt x="454787" y="85089"/>
                </a:lnTo>
                <a:lnTo>
                  <a:pt x="484758" y="110489"/>
                </a:lnTo>
                <a:lnTo>
                  <a:pt x="515365" y="156209"/>
                </a:lnTo>
                <a:lnTo>
                  <a:pt x="525779" y="198119"/>
                </a:lnTo>
                <a:lnTo>
                  <a:pt x="525997" y="205739"/>
                </a:lnTo>
                <a:lnTo>
                  <a:pt x="525997" y="208280"/>
                </a:lnTo>
                <a:lnTo>
                  <a:pt x="518413" y="250189"/>
                </a:lnTo>
                <a:lnTo>
                  <a:pt x="496696" y="289559"/>
                </a:lnTo>
                <a:lnTo>
                  <a:pt x="470280" y="317500"/>
                </a:lnTo>
                <a:lnTo>
                  <a:pt x="436879" y="341630"/>
                </a:lnTo>
                <a:lnTo>
                  <a:pt x="397509" y="360680"/>
                </a:lnTo>
                <a:lnTo>
                  <a:pt x="353187" y="373380"/>
                </a:lnTo>
                <a:lnTo>
                  <a:pt x="304672" y="381000"/>
                </a:lnTo>
                <a:lnTo>
                  <a:pt x="279400" y="382269"/>
                </a:lnTo>
                <a:lnTo>
                  <a:pt x="430609" y="382269"/>
                </a:lnTo>
                <a:lnTo>
                  <a:pt x="474852" y="355600"/>
                </a:lnTo>
                <a:lnTo>
                  <a:pt x="509524" y="325119"/>
                </a:lnTo>
                <a:lnTo>
                  <a:pt x="536320" y="289559"/>
                </a:lnTo>
                <a:lnTo>
                  <a:pt x="553084" y="250189"/>
                </a:lnTo>
                <a:lnTo>
                  <a:pt x="559053" y="205739"/>
                </a:lnTo>
                <a:lnTo>
                  <a:pt x="558672" y="194309"/>
                </a:lnTo>
                <a:lnTo>
                  <a:pt x="549275" y="152400"/>
                </a:lnTo>
                <a:lnTo>
                  <a:pt x="522096" y="102869"/>
                </a:lnTo>
                <a:lnTo>
                  <a:pt x="490981" y="71119"/>
                </a:lnTo>
                <a:lnTo>
                  <a:pt x="452881" y="44450"/>
                </a:lnTo>
                <a:lnTo>
                  <a:pt x="431418" y="33020"/>
                </a:lnTo>
                <a:close/>
              </a:path>
              <a:path w="559435" h="414020">
                <a:moveTo>
                  <a:pt x="280162" y="43179"/>
                </a:moveTo>
                <a:lnTo>
                  <a:pt x="231775" y="46989"/>
                </a:lnTo>
                <a:lnTo>
                  <a:pt x="186816" y="57150"/>
                </a:lnTo>
                <a:lnTo>
                  <a:pt x="146430" y="72389"/>
                </a:lnTo>
                <a:lnTo>
                  <a:pt x="111505" y="92709"/>
                </a:lnTo>
                <a:lnTo>
                  <a:pt x="71627" y="130809"/>
                </a:lnTo>
                <a:lnTo>
                  <a:pt x="51180" y="167639"/>
                </a:lnTo>
                <a:lnTo>
                  <a:pt x="44195" y="214630"/>
                </a:lnTo>
                <a:lnTo>
                  <a:pt x="45084" y="223519"/>
                </a:lnTo>
                <a:lnTo>
                  <a:pt x="61087" y="267969"/>
                </a:lnTo>
                <a:lnTo>
                  <a:pt x="95250" y="308609"/>
                </a:lnTo>
                <a:lnTo>
                  <a:pt x="127000" y="331469"/>
                </a:lnTo>
                <a:lnTo>
                  <a:pt x="164718" y="350519"/>
                </a:lnTo>
                <a:lnTo>
                  <a:pt x="207644" y="363219"/>
                </a:lnTo>
                <a:lnTo>
                  <a:pt x="254380" y="369569"/>
                </a:lnTo>
                <a:lnTo>
                  <a:pt x="278891" y="370839"/>
                </a:lnTo>
                <a:lnTo>
                  <a:pt x="303529" y="369569"/>
                </a:lnTo>
                <a:lnTo>
                  <a:pt x="327278" y="367030"/>
                </a:lnTo>
                <a:lnTo>
                  <a:pt x="350392" y="363219"/>
                </a:lnTo>
                <a:lnTo>
                  <a:pt x="363499" y="359409"/>
                </a:lnTo>
                <a:lnTo>
                  <a:pt x="278511" y="359409"/>
                </a:lnTo>
                <a:lnTo>
                  <a:pt x="231775" y="356869"/>
                </a:lnTo>
                <a:lnTo>
                  <a:pt x="188340" y="346709"/>
                </a:lnTo>
                <a:lnTo>
                  <a:pt x="149605" y="331469"/>
                </a:lnTo>
                <a:lnTo>
                  <a:pt x="116204" y="311150"/>
                </a:lnTo>
                <a:lnTo>
                  <a:pt x="78866" y="275589"/>
                </a:lnTo>
                <a:lnTo>
                  <a:pt x="58927" y="234950"/>
                </a:lnTo>
                <a:lnTo>
                  <a:pt x="54990" y="205739"/>
                </a:lnTo>
                <a:lnTo>
                  <a:pt x="55244" y="198119"/>
                </a:lnTo>
                <a:lnTo>
                  <a:pt x="71754" y="149859"/>
                </a:lnTo>
                <a:lnTo>
                  <a:pt x="104139" y="113030"/>
                </a:lnTo>
                <a:lnTo>
                  <a:pt x="151637" y="82550"/>
                </a:lnTo>
                <a:lnTo>
                  <a:pt x="190372" y="67309"/>
                </a:lnTo>
                <a:lnTo>
                  <a:pt x="233806" y="58420"/>
                </a:lnTo>
                <a:lnTo>
                  <a:pt x="280415" y="54610"/>
                </a:lnTo>
                <a:lnTo>
                  <a:pt x="362521" y="54610"/>
                </a:lnTo>
                <a:lnTo>
                  <a:pt x="351536" y="52070"/>
                </a:lnTo>
                <a:lnTo>
                  <a:pt x="328549" y="46989"/>
                </a:lnTo>
                <a:lnTo>
                  <a:pt x="304672" y="44450"/>
                </a:lnTo>
                <a:lnTo>
                  <a:pt x="280162" y="43179"/>
                </a:lnTo>
                <a:close/>
              </a:path>
              <a:path w="559435" h="414020">
                <a:moveTo>
                  <a:pt x="362521" y="54610"/>
                </a:moveTo>
                <a:lnTo>
                  <a:pt x="280415" y="54610"/>
                </a:lnTo>
                <a:lnTo>
                  <a:pt x="304291" y="55879"/>
                </a:lnTo>
                <a:lnTo>
                  <a:pt x="327405" y="58420"/>
                </a:lnTo>
                <a:lnTo>
                  <a:pt x="370713" y="68580"/>
                </a:lnTo>
                <a:lnTo>
                  <a:pt x="409447" y="83819"/>
                </a:lnTo>
                <a:lnTo>
                  <a:pt x="442849" y="102869"/>
                </a:lnTo>
                <a:lnTo>
                  <a:pt x="480313" y="139700"/>
                </a:lnTo>
                <a:lnTo>
                  <a:pt x="500252" y="179069"/>
                </a:lnTo>
                <a:lnTo>
                  <a:pt x="504063" y="208280"/>
                </a:lnTo>
                <a:lnTo>
                  <a:pt x="503808" y="215900"/>
                </a:lnTo>
                <a:lnTo>
                  <a:pt x="487299" y="265430"/>
                </a:lnTo>
                <a:lnTo>
                  <a:pt x="455040" y="302259"/>
                </a:lnTo>
                <a:lnTo>
                  <a:pt x="407415" y="332739"/>
                </a:lnTo>
                <a:lnTo>
                  <a:pt x="368680" y="346709"/>
                </a:lnTo>
                <a:lnTo>
                  <a:pt x="325374" y="356869"/>
                </a:lnTo>
                <a:lnTo>
                  <a:pt x="302387" y="359409"/>
                </a:lnTo>
                <a:lnTo>
                  <a:pt x="363499" y="359409"/>
                </a:lnTo>
                <a:lnTo>
                  <a:pt x="412622" y="341630"/>
                </a:lnTo>
                <a:lnTo>
                  <a:pt x="447547" y="321309"/>
                </a:lnTo>
                <a:lnTo>
                  <a:pt x="487552" y="284480"/>
                </a:lnTo>
                <a:lnTo>
                  <a:pt x="508000" y="247650"/>
                </a:lnTo>
                <a:lnTo>
                  <a:pt x="515112" y="208280"/>
                </a:lnTo>
                <a:lnTo>
                  <a:pt x="514857" y="199389"/>
                </a:lnTo>
                <a:lnTo>
                  <a:pt x="505587" y="161289"/>
                </a:lnTo>
                <a:lnTo>
                  <a:pt x="477138" y="118109"/>
                </a:lnTo>
                <a:lnTo>
                  <a:pt x="432053" y="82550"/>
                </a:lnTo>
                <a:lnTo>
                  <a:pt x="394334" y="64769"/>
                </a:lnTo>
                <a:lnTo>
                  <a:pt x="373506" y="57150"/>
                </a:lnTo>
                <a:lnTo>
                  <a:pt x="362521" y="5461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7219" y="2688335"/>
            <a:ext cx="1412748" cy="981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2855" y="2699004"/>
            <a:ext cx="1205483" cy="1021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5106" y="2708922"/>
            <a:ext cx="1296162" cy="864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5106" y="2708922"/>
            <a:ext cx="1296670" cy="864235"/>
          </a:xfrm>
          <a:prstGeom prst="rect">
            <a:avLst/>
          </a:prstGeom>
          <a:ln w="9525">
            <a:solidFill>
              <a:srgbClr val="EB631B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52729" marR="245745" algn="ctr">
              <a:lnSpc>
                <a:spcPct val="100000"/>
              </a:lnSpc>
              <a:spcBef>
                <a:spcPts val="295"/>
              </a:spcBef>
            </a:pPr>
            <a:r>
              <a:rPr sz="1600" spc="-15" dirty="0">
                <a:latin typeface="Arial"/>
                <a:cs typeface="Arial"/>
              </a:rPr>
              <a:t>Resi</a:t>
            </a:r>
            <a:r>
              <a:rPr sz="1600" spc="80" dirty="0">
                <a:latin typeface="Arial"/>
                <a:cs typeface="Arial"/>
              </a:rPr>
              <a:t>stor  </a:t>
            </a:r>
            <a:r>
              <a:rPr sz="1600" spc="145" dirty="0">
                <a:latin typeface="Arial"/>
                <a:cs typeface="Arial"/>
              </a:rPr>
              <a:t>pull-up  </a:t>
            </a:r>
            <a:r>
              <a:rPr sz="1600" spc="114" dirty="0">
                <a:solidFill>
                  <a:srgbClr val="FF0000"/>
                </a:solidFill>
                <a:latin typeface="Arial"/>
                <a:cs typeface="Arial"/>
              </a:rPr>
              <a:t>10k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22705" y="3566667"/>
            <a:ext cx="2169160" cy="230504"/>
          </a:xfrm>
          <a:custGeom>
            <a:avLst/>
            <a:gdLst/>
            <a:ahLst/>
            <a:cxnLst/>
            <a:rect l="l" t="t" r="r" b="b"/>
            <a:pathLst>
              <a:path w="2169160" h="230504">
                <a:moveTo>
                  <a:pt x="2132694" y="189702"/>
                </a:moveTo>
                <a:lnTo>
                  <a:pt x="2071116" y="219075"/>
                </a:lnTo>
                <a:lnTo>
                  <a:pt x="2069845" y="222885"/>
                </a:lnTo>
                <a:lnTo>
                  <a:pt x="2071243" y="226060"/>
                </a:lnTo>
                <a:lnTo>
                  <a:pt x="2072767" y="229235"/>
                </a:lnTo>
                <a:lnTo>
                  <a:pt x="2076577" y="230505"/>
                </a:lnTo>
                <a:lnTo>
                  <a:pt x="2079752" y="229108"/>
                </a:lnTo>
                <a:lnTo>
                  <a:pt x="2158017" y="191643"/>
                </a:lnTo>
                <a:lnTo>
                  <a:pt x="2156079" y="191643"/>
                </a:lnTo>
                <a:lnTo>
                  <a:pt x="2132694" y="189702"/>
                </a:lnTo>
                <a:close/>
              </a:path>
              <a:path w="2169160" h="230504">
                <a:moveTo>
                  <a:pt x="2144106" y="184258"/>
                </a:moveTo>
                <a:lnTo>
                  <a:pt x="2132694" y="189702"/>
                </a:lnTo>
                <a:lnTo>
                  <a:pt x="2156079" y="191643"/>
                </a:lnTo>
                <a:lnTo>
                  <a:pt x="2156181" y="190500"/>
                </a:lnTo>
                <a:lnTo>
                  <a:pt x="2153031" y="190500"/>
                </a:lnTo>
                <a:lnTo>
                  <a:pt x="2144106" y="184258"/>
                </a:lnTo>
                <a:close/>
              </a:path>
              <a:path w="2169160" h="230504">
                <a:moveTo>
                  <a:pt x="2085212" y="127508"/>
                </a:moveTo>
                <a:lnTo>
                  <a:pt x="2081148" y="128270"/>
                </a:lnTo>
                <a:lnTo>
                  <a:pt x="2079244" y="131064"/>
                </a:lnTo>
                <a:lnTo>
                  <a:pt x="2077211" y="133985"/>
                </a:lnTo>
                <a:lnTo>
                  <a:pt x="2077846" y="137922"/>
                </a:lnTo>
                <a:lnTo>
                  <a:pt x="2133715" y="176992"/>
                </a:lnTo>
                <a:lnTo>
                  <a:pt x="2157222" y="178943"/>
                </a:lnTo>
                <a:lnTo>
                  <a:pt x="2156079" y="191643"/>
                </a:lnTo>
                <a:lnTo>
                  <a:pt x="2158017" y="191643"/>
                </a:lnTo>
                <a:lnTo>
                  <a:pt x="2169160" y="186309"/>
                </a:lnTo>
                <a:lnTo>
                  <a:pt x="2088007" y="129540"/>
                </a:lnTo>
                <a:lnTo>
                  <a:pt x="2085212" y="127508"/>
                </a:lnTo>
                <a:close/>
              </a:path>
              <a:path w="2169160" h="230504">
                <a:moveTo>
                  <a:pt x="2153920" y="179578"/>
                </a:moveTo>
                <a:lnTo>
                  <a:pt x="2144106" y="184258"/>
                </a:lnTo>
                <a:lnTo>
                  <a:pt x="2153031" y="190500"/>
                </a:lnTo>
                <a:lnTo>
                  <a:pt x="2153920" y="179578"/>
                </a:lnTo>
                <a:close/>
              </a:path>
              <a:path w="2169160" h="230504">
                <a:moveTo>
                  <a:pt x="2157164" y="179578"/>
                </a:moveTo>
                <a:lnTo>
                  <a:pt x="2153920" y="179578"/>
                </a:lnTo>
                <a:lnTo>
                  <a:pt x="2153031" y="190500"/>
                </a:lnTo>
                <a:lnTo>
                  <a:pt x="2156181" y="190500"/>
                </a:lnTo>
                <a:lnTo>
                  <a:pt x="2157164" y="179578"/>
                </a:lnTo>
                <a:close/>
              </a:path>
              <a:path w="2169160" h="230504">
                <a:moveTo>
                  <a:pt x="1015" y="0"/>
                </a:moveTo>
                <a:lnTo>
                  <a:pt x="0" y="12700"/>
                </a:lnTo>
                <a:lnTo>
                  <a:pt x="2132694" y="189702"/>
                </a:lnTo>
                <a:lnTo>
                  <a:pt x="2144106" y="184258"/>
                </a:lnTo>
                <a:lnTo>
                  <a:pt x="2133715" y="176992"/>
                </a:lnTo>
                <a:lnTo>
                  <a:pt x="1015" y="0"/>
                </a:lnTo>
                <a:close/>
              </a:path>
              <a:path w="2169160" h="230504">
                <a:moveTo>
                  <a:pt x="2133715" y="176992"/>
                </a:moveTo>
                <a:lnTo>
                  <a:pt x="2144106" y="184258"/>
                </a:lnTo>
                <a:lnTo>
                  <a:pt x="2153920" y="179578"/>
                </a:lnTo>
                <a:lnTo>
                  <a:pt x="2157164" y="179578"/>
                </a:lnTo>
                <a:lnTo>
                  <a:pt x="2157222" y="178943"/>
                </a:lnTo>
                <a:lnTo>
                  <a:pt x="2133715" y="176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585406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Lendo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30" dirty="0">
                <a:solidFill>
                  <a:srgbClr val="000000"/>
                </a:solidFill>
              </a:rPr>
              <a:t>botão com </a:t>
            </a:r>
            <a:r>
              <a:rPr sz="2400" spc="110" dirty="0">
                <a:solidFill>
                  <a:srgbClr val="000000"/>
                </a:solidFill>
              </a:rPr>
              <a:t>resistor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i="1" spc="175" dirty="0">
                <a:latin typeface="Arial"/>
                <a:cs typeface="Arial"/>
              </a:rPr>
              <a:t>pull-up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9436" y="1881886"/>
            <a:ext cx="30372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45" dirty="0">
                <a:latin typeface="Arial"/>
                <a:cs typeface="Arial"/>
              </a:rPr>
              <a:t>Ligação </a:t>
            </a:r>
            <a:r>
              <a:rPr sz="2000" spc="60" dirty="0">
                <a:latin typeface="Arial"/>
                <a:cs typeface="Arial"/>
              </a:rPr>
              <a:t>na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125" dirty="0">
                <a:latin typeface="Arial"/>
                <a:cs typeface="Arial"/>
              </a:rPr>
              <a:t>protoboard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610601" y="6539959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113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585406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Lendo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30" dirty="0">
                <a:solidFill>
                  <a:srgbClr val="000000"/>
                </a:solidFill>
              </a:rPr>
              <a:t>botão com </a:t>
            </a:r>
            <a:r>
              <a:rPr sz="2400" spc="110" dirty="0">
                <a:solidFill>
                  <a:srgbClr val="000000"/>
                </a:solidFill>
              </a:rPr>
              <a:t>resistor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i="1" spc="175" dirty="0">
                <a:latin typeface="Arial"/>
                <a:cs typeface="Arial"/>
              </a:rPr>
              <a:t>pull-up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14357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-50" dirty="0">
                <a:latin typeface="Arial"/>
                <a:cs typeface="Arial"/>
              </a:rPr>
              <a:t>P</a:t>
            </a:r>
            <a:r>
              <a:rPr sz="2000" spc="-35" dirty="0">
                <a:latin typeface="Arial"/>
                <a:cs typeface="Arial"/>
              </a:rPr>
              <a:t>r</a:t>
            </a:r>
            <a:r>
              <a:rPr sz="2000" spc="95" dirty="0">
                <a:latin typeface="Arial"/>
                <a:cs typeface="Arial"/>
              </a:rPr>
              <a:t>ograma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800" y="2168651"/>
            <a:ext cx="5713476" cy="4413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7627" y="2276843"/>
            <a:ext cx="5472557" cy="41979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10601" y="6539959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114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33829"/>
            <a:ext cx="10661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b="1" spc="45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2700" b="1" spc="1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2700" b="1" spc="114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2700" b="1" spc="-1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3682" rIns="0" bIns="0" rtlCol="0">
            <a:spAutoFit/>
          </a:bodyPr>
          <a:lstStyle/>
          <a:p>
            <a:pPr marL="241300" indent="-228600">
              <a:lnSpc>
                <a:spcPts val="2735"/>
              </a:lnSpc>
              <a:spcBef>
                <a:spcPts val="12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718185" algn="l"/>
                <a:tab pos="2099310" algn="l"/>
                <a:tab pos="3275329" algn="l"/>
                <a:tab pos="4911090" algn="l"/>
                <a:tab pos="6228080" algn="l"/>
              </a:tabLst>
            </a:pPr>
            <a:r>
              <a:rPr sz="2300" b="0" dirty="0">
                <a:latin typeface="Arial"/>
                <a:cs typeface="Arial"/>
              </a:rPr>
              <a:t>O	</a:t>
            </a:r>
            <a:r>
              <a:rPr sz="2300" b="0" spc="135" dirty="0">
                <a:latin typeface="Arial"/>
                <a:cs typeface="Arial"/>
              </a:rPr>
              <a:t>Ard</a:t>
            </a:r>
            <a:r>
              <a:rPr sz="2300" b="0" spc="130" dirty="0">
                <a:latin typeface="Arial"/>
                <a:cs typeface="Arial"/>
              </a:rPr>
              <a:t>u</a:t>
            </a:r>
            <a:r>
              <a:rPr sz="2300" b="0" spc="80" dirty="0">
                <a:latin typeface="Arial"/>
                <a:cs typeface="Arial"/>
              </a:rPr>
              <a:t>i</a:t>
            </a:r>
            <a:r>
              <a:rPr sz="2300" b="0" spc="204" dirty="0">
                <a:latin typeface="Arial"/>
                <a:cs typeface="Arial"/>
              </a:rPr>
              <a:t>n</a:t>
            </a:r>
            <a:r>
              <a:rPr sz="2300" b="0" spc="135" dirty="0">
                <a:latin typeface="Arial"/>
                <a:cs typeface="Arial"/>
              </a:rPr>
              <a:t>o</a:t>
            </a:r>
            <a:r>
              <a:rPr sz="2300" b="0" dirty="0">
                <a:latin typeface="Arial"/>
                <a:cs typeface="Arial"/>
              </a:rPr>
              <a:t>	</a:t>
            </a:r>
            <a:r>
              <a:rPr sz="2300" b="0" spc="95" dirty="0">
                <a:latin typeface="Arial"/>
                <a:cs typeface="Arial"/>
              </a:rPr>
              <a:t>poss</a:t>
            </a:r>
            <a:r>
              <a:rPr sz="2300" b="0" spc="90" dirty="0">
                <a:latin typeface="Arial"/>
                <a:cs typeface="Arial"/>
              </a:rPr>
              <a:t>u</a:t>
            </a:r>
            <a:r>
              <a:rPr sz="2300" b="0" spc="155" dirty="0">
                <a:latin typeface="Arial"/>
                <a:cs typeface="Arial"/>
              </a:rPr>
              <a:t>i</a:t>
            </a:r>
            <a:r>
              <a:rPr sz="2300" b="0" dirty="0">
                <a:latin typeface="Arial"/>
                <a:cs typeface="Arial"/>
              </a:rPr>
              <a:t>	</a:t>
            </a:r>
            <a:r>
              <a:rPr sz="2300" b="0" spc="90" dirty="0">
                <a:latin typeface="Arial"/>
                <a:cs typeface="Arial"/>
              </a:rPr>
              <a:t>resistor</a:t>
            </a:r>
            <a:r>
              <a:rPr sz="2300" b="0" spc="114" dirty="0">
                <a:latin typeface="Arial"/>
                <a:cs typeface="Arial"/>
              </a:rPr>
              <a:t>e</a:t>
            </a:r>
            <a:r>
              <a:rPr sz="2300" b="0" spc="20" dirty="0">
                <a:latin typeface="Arial"/>
                <a:cs typeface="Arial"/>
              </a:rPr>
              <a:t>s</a:t>
            </a:r>
            <a:r>
              <a:rPr sz="2300" b="0" dirty="0">
                <a:latin typeface="Arial"/>
                <a:cs typeface="Arial"/>
              </a:rPr>
              <a:t>	</a:t>
            </a:r>
            <a:r>
              <a:rPr sz="2400" b="0" i="1" spc="130" dirty="0">
                <a:solidFill>
                  <a:srgbClr val="FF0000"/>
                </a:solidFill>
                <a:latin typeface="Arial"/>
                <a:cs typeface="Arial"/>
              </a:rPr>
              <a:t>pul</a:t>
            </a:r>
            <a:r>
              <a:rPr sz="2400" b="0" i="1" spc="5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400" b="0" i="1" spc="530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2400" b="0" i="1" spc="10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400" b="0" i="1" spc="10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400" b="0" i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b="0" spc="55" dirty="0">
                <a:latin typeface="Arial"/>
                <a:cs typeface="Arial"/>
              </a:rPr>
              <a:t>nas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ts val="2575"/>
              </a:lnSpc>
            </a:pPr>
            <a:r>
              <a:rPr sz="2300" b="0" spc="114" dirty="0">
                <a:latin typeface="Arial"/>
                <a:cs typeface="Arial"/>
              </a:rPr>
              <a:t>portas</a:t>
            </a:r>
            <a:r>
              <a:rPr sz="2300" b="0" spc="65" dirty="0">
                <a:latin typeface="Arial"/>
                <a:cs typeface="Arial"/>
              </a:rPr>
              <a:t> </a:t>
            </a:r>
            <a:r>
              <a:rPr sz="2300" b="0" spc="120" dirty="0">
                <a:latin typeface="Arial"/>
                <a:cs typeface="Arial"/>
              </a:rPr>
              <a:t>digitais.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ts val="2480"/>
              </a:lnSpc>
              <a:spcBef>
                <a:spcPts val="38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b="0" spc="-25" dirty="0">
                <a:latin typeface="Arial"/>
                <a:cs typeface="Arial"/>
              </a:rPr>
              <a:t>Para </a:t>
            </a:r>
            <a:r>
              <a:rPr sz="2300" b="0" spc="90" dirty="0">
                <a:solidFill>
                  <a:srgbClr val="FF0000"/>
                </a:solidFill>
                <a:latin typeface="Arial"/>
                <a:cs typeface="Arial"/>
              </a:rPr>
              <a:t>ativar </a:t>
            </a:r>
            <a:r>
              <a:rPr sz="2300" b="0" spc="80" dirty="0">
                <a:latin typeface="Arial"/>
                <a:cs typeface="Arial"/>
              </a:rPr>
              <a:t>os </a:t>
            </a:r>
            <a:r>
              <a:rPr sz="2300" b="0" spc="90" dirty="0">
                <a:latin typeface="Arial"/>
                <a:cs typeface="Arial"/>
              </a:rPr>
              <a:t>resistores </a:t>
            </a:r>
            <a:r>
              <a:rPr sz="2400" b="0" i="1" spc="165" dirty="0">
                <a:latin typeface="Arial"/>
                <a:cs typeface="Arial"/>
              </a:rPr>
              <a:t>pull-up </a:t>
            </a:r>
            <a:r>
              <a:rPr sz="2300" b="0" spc="85" dirty="0">
                <a:latin typeface="Arial"/>
                <a:cs typeface="Arial"/>
              </a:rPr>
              <a:t>de </a:t>
            </a:r>
            <a:r>
              <a:rPr sz="2300" b="0" spc="120" dirty="0">
                <a:latin typeface="Arial"/>
                <a:cs typeface="Arial"/>
              </a:rPr>
              <a:t>uma  </a:t>
            </a:r>
            <a:r>
              <a:rPr sz="2300" b="0" spc="135" dirty="0">
                <a:latin typeface="Arial"/>
                <a:cs typeface="Arial"/>
              </a:rPr>
              <a:t>porta digital </a:t>
            </a:r>
            <a:r>
              <a:rPr sz="2300" b="0" spc="75" dirty="0">
                <a:solidFill>
                  <a:srgbClr val="FF0000"/>
                </a:solidFill>
                <a:latin typeface="Arial"/>
                <a:cs typeface="Arial"/>
              </a:rPr>
              <a:t>basta </a:t>
            </a:r>
            <a:r>
              <a:rPr sz="2300" b="0" spc="165" dirty="0">
                <a:solidFill>
                  <a:srgbClr val="FF0000"/>
                </a:solidFill>
                <a:latin typeface="Arial"/>
                <a:cs typeface="Arial"/>
              </a:rPr>
              <a:t>defini-la </a:t>
            </a:r>
            <a:r>
              <a:rPr sz="2300" b="0" spc="125" dirty="0">
                <a:solidFill>
                  <a:srgbClr val="FF0000"/>
                </a:solidFill>
                <a:latin typeface="Arial"/>
                <a:cs typeface="Arial"/>
              </a:rPr>
              <a:t>como </a:t>
            </a:r>
            <a:r>
              <a:rPr sz="2300" b="0" spc="95" dirty="0">
                <a:solidFill>
                  <a:srgbClr val="FF0000"/>
                </a:solidFill>
                <a:latin typeface="Arial"/>
                <a:cs typeface="Arial"/>
              </a:rPr>
              <a:t>entrada </a:t>
            </a:r>
            <a:r>
              <a:rPr sz="2300" b="0" dirty="0">
                <a:solidFill>
                  <a:srgbClr val="FF0000"/>
                </a:solidFill>
                <a:latin typeface="Arial"/>
                <a:cs typeface="Arial"/>
              </a:rPr>
              <a:t>e  </a:t>
            </a:r>
            <a:r>
              <a:rPr sz="2300" b="0" spc="125" dirty="0">
                <a:solidFill>
                  <a:srgbClr val="FF0000"/>
                </a:solidFill>
                <a:latin typeface="Arial"/>
                <a:cs typeface="Arial"/>
              </a:rPr>
              <a:t>colocá-la </a:t>
            </a:r>
            <a:r>
              <a:rPr sz="2300" b="0" spc="114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300" b="0" spc="65" dirty="0">
                <a:solidFill>
                  <a:srgbClr val="FF0000"/>
                </a:solidFill>
                <a:latin typeface="Arial"/>
                <a:cs typeface="Arial"/>
              </a:rPr>
              <a:t>nível </a:t>
            </a:r>
            <a:r>
              <a:rPr sz="2300" b="0" spc="125" dirty="0">
                <a:solidFill>
                  <a:srgbClr val="FF0000"/>
                </a:solidFill>
                <a:latin typeface="Arial"/>
                <a:cs typeface="Arial"/>
              </a:rPr>
              <a:t>alto </a:t>
            </a:r>
            <a:r>
              <a:rPr sz="2300" b="0" spc="-20" dirty="0">
                <a:solidFill>
                  <a:srgbClr val="FF0000"/>
                </a:solidFill>
                <a:latin typeface="Arial"/>
                <a:cs typeface="Arial"/>
              </a:rPr>
              <a:t>(HIGH) </a:t>
            </a:r>
            <a:r>
              <a:rPr sz="2300" b="0" spc="65" dirty="0">
                <a:latin typeface="Arial"/>
                <a:cs typeface="Arial"/>
              </a:rPr>
              <a:t>na </a:t>
            </a:r>
            <a:r>
              <a:rPr sz="2300" b="0" spc="100" dirty="0">
                <a:latin typeface="Arial"/>
                <a:cs typeface="Arial"/>
              </a:rPr>
              <a:t>função  </a:t>
            </a:r>
            <a:r>
              <a:rPr sz="2400" b="0" i="1" spc="35" dirty="0">
                <a:latin typeface="Arial"/>
                <a:cs typeface="Arial"/>
              </a:rPr>
              <a:t>setup()</a:t>
            </a:r>
            <a:r>
              <a:rPr sz="2300" b="0" spc="3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5" dirty="0">
                <a:solidFill>
                  <a:srgbClr val="FF0000"/>
                </a:solidFill>
                <a:latin typeface="Arial"/>
                <a:cs typeface="Arial"/>
              </a:rPr>
              <a:t>pinMode</a:t>
            </a:r>
            <a:r>
              <a:rPr sz="2200" i="1" spc="85" dirty="0">
                <a:latin typeface="Arial"/>
                <a:cs typeface="Arial"/>
              </a:rPr>
              <a:t>(pin,</a:t>
            </a:r>
            <a:r>
              <a:rPr sz="2200" i="1" spc="60" dirty="0">
                <a:latin typeface="Arial"/>
                <a:cs typeface="Arial"/>
              </a:rPr>
              <a:t> </a:t>
            </a:r>
            <a:r>
              <a:rPr sz="2200" i="1" spc="-95" dirty="0">
                <a:latin typeface="Arial"/>
                <a:cs typeface="Arial"/>
              </a:rPr>
              <a:t>INPUT)</a:t>
            </a:r>
            <a:endParaRPr sz="2200">
              <a:latin typeface="Arial"/>
              <a:cs typeface="Arial"/>
            </a:endParaRPr>
          </a:p>
          <a:p>
            <a:pPr marL="478790" lvl="1" indent="-228600">
              <a:lnSpc>
                <a:spcPts val="2580"/>
              </a:lnSpc>
              <a:spcBef>
                <a:spcPts val="4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digitalWrite</a:t>
            </a:r>
            <a:r>
              <a:rPr sz="2100" spc="90" dirty="0">
                <a:latin typeface="Arial"/>
                <a:cs typeface="Arial"/>
              </a:rPr>
              <a:t>(</a:t>
            </a:r>
            <a:r>
              <a:rPr sz="2200" i="1" spc="90" dirty="0">
                <a:latin typeface="Arial"/>
                <a:cs typeface="Arial"/>
              </a:rPr>
              <a:t>pin,</a:t>
            </a:r>
            <a:r>
              <a:rPr sz="2200" i="1" spc="75" dirty="0">
                <a:latin typeface="Arial"/>
                <a:cs typeface="Arial"/>
              </a:rPr>
              <a:t> </a:t>
            </a:r>
            <a:r>
              <a:rPr sz="2200" i="1" spc="-65" dirty="0">
                <a:latin typeface="Arial"/>
                <a:cs typeface="Arial"/>
              </a:rPr>
              <a:t>HIGH</a:t>
            </a:r>
            <a:r>
              <a:rPr sz="2100" spc="-65" dirty="0">
                <a:latin typeface="Arial"/>
                <a:cs typeface="Arial"/>
              </a:rPr>
              <a:t>)</a:t>
            </a:r>
            <a:endParaRPr sz="2100">
              <a:latin typeface="Arial"/>
              <a:cs typeface="Arial"/>
            </a:endParaRPr>
          </a:p>
          <a:p>
            <a:pPr marL="241300" marR="5715" indent="-228600" algn="just">
              <a:lnSpc>
                <a:spcPts val="2480"/>
              </a:lnSpc>
              <a:spcBef>
                <a:spcPts val="35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b="0" spc="-25" dirty="0">
                <a:latin typeface="Arial"/>
                <a:cs typeface="Arial"/>
              </a:rPr>
              <a:t>Para </a:t>
            </a:r>
            <a:r>
              <a:rPr sz="2300" b="0" spc="80" dirty="0">
                <a:solidFill>
                  <a:srgbClr val="FF0000"/>
                </a:solidFill>
                <a:latin typeface="Arial"/>
                <a:cs typeface="Arial"/>
              </a:rPr>
              <a:t>desativar </a:t>
            </a:r>
            <a:r>
              <a:rPr sz="2300" b="0" spc="80" dirty="0">
                <a:latin typeface="Arial"/>
                <a:cs typeface="Arial"/>
              </a:rPr>
              <a:t>os </a:t>
            </a:r>
            <a:r>
              <a:rPr sz="2300" b="0" spc="90" dirty="0">
                <a:latin typeface="Arial"/>
                <a:cs typeface="Arial"/>
              </a:rPr>
              <a:t>resistores </a:t>
            </a:r>
            <a:r>
              <a:rPr sz="2400" b="0" i="1" spc="165" dirty="0">
                <a:solidFill>
                  <a:srgbClr val="FF0000"/>
                </a:solidFill>
                <a:latin typeface="Arial"/>
                <a:cs typeface="Arial"/>
              </a:rPr>
              <a:t>pull-up </a:t>
            </a:r>
            <a:r>
              <a:rPr sz="2300" b="0" spc="85" dirty="0">
                <a:latin typeface="Arial"/>
                <a:cs typeface="Arial"/>
              </a:rPr>
              <a:t>de </a:t>
            </a:r>
            <a:r>
              <a:rPr sz="2300" b="0" spc="120" dirty="0">
                <a:latin typeface="Arial"/>
                <a:cs typeface="Arial"/>
              </a:rPr>
              <a:t>uma  </a:t>
            </a:r>
            <a:r>
              <a:rPr sz="2300" b="0" spc="135" dirty="0">
                <a:latin typeface="Arial"/>
                <a:cs typeface="Arial"/>
              </a:rPr>
              <a:t>porta </a:t>
            </a:r>
            <a:r>
              <a:rPr sz="2300" b="0" spc="140" dirty="0">
                <a:latin typeface="Arial"/>
                <a:cs typeface="Arial"/>
              </a:rPr>
              <a:t>digital </a:t>
            </a:r>
            <a:r>
              <a:rPr sz="2300" b="0" spc="75" dirty="0">
                <a:solidFill>
                  <a:srgbClr val="FF0000"/>
                </a:solidFill>
                <a:latin typeface="Arial"/>
                <a:cs typeface="Arial"/>
              </a:rPr>
              <a:t>basta </a:t>
            </a:r>
            <a:r>
              <a:rPr sz="2300" b="0" spc="130" dirty="0">
                <a:solidFill>
                  <a:srgbClr val="FF0000"/>
                </a:solidFill>
                <a:latin typeface="Arial"/>
                <a:cs typeface="Arial"/>
              </a:rPr>
              <a:t>colocá-la </a:t>
            </a:r>
            <a:r>
              <a:rPr sz="2300" b="0" spc="114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300" b="0" spc="75" dirty="0">
                <a:solidFill>
                  <a:srgbClr val="FF0000"/>
                </a:solidFill>
                <a:latin typeface="Arial"/>
                <a:cs typeface="Arial"/>
              </a:rPr>
              <a:t>nível</a:t>
            </a:r>
            <a:r>
              <a:rPr sz="2300" b="0" spc="-1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b="0" spc="130" dirty="0">
                <a:solidFill>
                  <a:srgbClr val="FF0000"/>
                </a:solidFill>
                <a:latin typeface="Arial"/>
                <a:cs typeface="Arial"/>
              </a:rPr>
              <a:t>baixo</a:t>
            </a:r>
            <a:r>
              <a:rPr sz="2300" b="0" spc="13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35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digitalWrite</a:t>
            </a:r>
            <a:r>
              <a:rPr sz="2100" spc="90" dirty="0">
                <a:latin typeface="Arial"/>
                <a:cs typeface="Arial"/>
              </a:rPr>
              <a:t>(</a:t>
            </a:r>
            <a:r>
              <a:rPr sz="2200" i="1" spc="90" dirty="0">
                <a:latin typeface="Arial"/>
                <a:cs typeface="Arial"/>
              </a:rPr>
              <a:t>pin,</a:t>
            </a:r>
            <a:r>
              <a:rPr sz="2200" i="1" spc="70" dirty="0">
                <a:latin typeface="Arial"/>
                <a:cs typeface="Arial"/>
              </a:rPr>
              <a:t> </a:t>
            </a:r>
            <a:r>
              <a:rPr sz="2200" i="1" spc="-125" dirty="0">
                <a:latin typeface="Arial"/>
                <a:cs typeface="Arial"/>
              </a:rPr>
              <a:t>LOW</a:t>
            </a:r>
            <a:r>
              <a:rPr sz="2100" spc="-125" dirty="0">
                <a:latin typeface="Arial"/>
                <a:cs typeface="Arial"/>
              </a:rPr>
              <a:t>)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82140" y="6550335"/>
            <a:ext cx="283095" cy="191988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115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34310" y="2732443"/>
            <a:ext cx="3819525" cy="397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7016750" cy="7734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68605" marR="5080" indent="-256540">
              <a:lnSpc>
                <a:spcPts val="2880"/>
              </a:lnSpc>
              <a:spcBef>
                <a:spcPts val="325"/>
              </a:spcBef>
              <a:tabLst>
                <a:tab pos="268605" algn="l"/>
                <a:tab pos="1777364" algn="l"/>
                <a:tab pos="2166620" algn="l"/>
                <a:tab pos="3490595" algn="l"/>
                <a:tab pos="4809490" algn="l"/>
                <a:tab pos="5371465" algn="l"/>
                <a:tab pos="621601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110" dirty="0">
                <a:solidFill>
                  <a:srgbClr val="000000"/>
                </a:solidFill>
              </a:rPr>
              <a:t>Ati</a:t>
            </a:r>
            <a:r>
              <a:rPr sz="2400" spc="150" dirty="0">
                <a:solidFill>
                  <a:srgbClr val="000000"/>
                </a:solidFill>
              </a:rPr>
              <a:t>v</a:t>
            </a:r>
            <a:r>
              <a:rPr sz="2400" spc="110" dirty="0">
                <a:solidFill>
                  <a:srgbClr val="000000"/>
                </a:solidFill>
              </a:rPr>
              <a:t>and</a:t>
            </a:r>
            <a:r>
              <a:rPr sz="2400" spc="114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35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00" dirty="0">
                <a:solidFill>
                  <a:srgbClr val="000000"/>
                </a:solidFill>
              </a:rPr>
              <a:t>res</a:t>
            </a:r>
            <a:r>
              <a:rPr sz="2400" spc="55" dirty="0">
                <a:solidFill>
                  <a:srgbClr val="000000"/>
                </a:solidFill>
              </a:rPr>
              <a:t>i</a:t>
            </a:r>
            <a:r>
              <a:rPr sz="2400" spc="140" dirty="0">
                <a:solidFill>
                  <a:srgbClr val="000000"/>
                </a:solidFill>
              </a:rPr>
              <a:t>stor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i="1" spc="135" dirty="0">
                <a:solidFill>
                  <a:srgbClr val="000000"/>
                </a:solidFill>
                <a:latin typeface="Arial"/>
                <a:cs typeface="Arial"/>
              </a:rPr>
              <a:t>pul</a:t>
            </a:r>
            <a:r>
              <a:rPr i="1" spc="7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i="1" spc="555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i="1" spc="100" dirty="0">
                <a:solidFill>
                  <a:srgbClr val="000000"/>
                </a:solidFill>
                <a:latin typeface="Arial"/>
                <a:cs typeface="Arial"/>
              </a:rPr>
              <a:t>u</a:t>
            </a:r>
            <a:r>
              <a:rPr i="1" spc="10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sz="2400" spc="85" dirty="0">
                <a:solidFill>
                  <a:srgbClr val="000000"/>
                </a:solidFill>
              </a:rPr>
              <a:t>de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25" dirty="0">
                <a:solidFill>
                  <a:srgbClr val="000000"/>
                </a:solidFill>
              </a:rPr>
              <a:t>uma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25" dirty="0">
                <a:solidFill>
                  <a:srgbClr val="000000"/>
                </a:solidFill>
              </a:rPr>
              <a:t>porta  </a:t>
            </a:r>
            <a:r>
              <a:rPr sz="2400" spc="140" dirty="0">
                <a:solidFill>
                  <a:srgbClr val="000000"/>
                </a:solidFill>
              </a:rPr>
              <a:t>digital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2247722"/>
            <a:ext cx="62801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Quando 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botão </a:t>
            </a:r>
            <a:r>
              <a:rPr sz="2000" spc="145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pressionado 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led irá</a:t>
            </a:r>
            <a:r>
              <a:rPr sz="2000" spc="-2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apagar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10600" y="6539959"/>
            <a:ext cx="336551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116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7016750" cy="7734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68605" marR="5080" indent="-256540">
              <a:lnSpc>
                <a:spcPts val="2880"/>
              </a:lnSpc>
              <a:spcBef>
                <a:spcPts val="325"/>
              </a:spcBef>
              <a:tabLst>
                <a:tab pos="268605" algn="l"/>
                <a:tab pos="1777364" algn="l"/>
                <a:tab pos="2166620" algn="l"/>
                <a:tab pos="3490595" algn="l"/>
                <a:tab pos="4809490" algn="l"/>
                <a:tab pos="5371465" algn="l"/>
                <a:tab pos="621601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110" dirty="0">
                <a:solidFill>
                  <a:srgbClr val="000000"/>
                </a:solidFill>
              </a:rPr>
              <a:t>Ati</a:t>
            </a:r>
            <a:r>
              <a:rPr sz="2400" spc="150" dirty="0">
                <a:solidFill>
                  <a:srgbClr val="000000"/>
                </a:solidFill>
              </a:rPr>
              <a:t>v</a:t>
            </a:r>
            <a:r>
              <a:rPr sz="2400" spc="110" dirty="0">
                <a:solidFill>
                  <a:srgbClr val="000000"/>
                </a:solidFill>
              </a:rPr>
              <a:t>and</a:t>
            </a:r>
            <a:r>
              <a:rPr sz="2400" spc="114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35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00" dirty="0">
                <a:solidFill>
                  <a:srgbClr val="000000"/>
                </a:solidFill>
              </a:rPr>
              <a:t>res</a:t>
            </a:r>
            <a:r>
              <a:rPr sz="2400" spc="55" dirty="0">
                <a:solidFill>
                  <a:srgbClr val="000000"/>
                </a:solidFill>
              </a:rPr>
              <a:t>i</a:t>
            </a:r>
            <a:r>
              <a:rPr sz="2400" spc="140" dirty="0">
                <a:solidFill>
                  <a:srgbClr val="000000"/>
                </a:solidFill>
              </a:rPr>
              <a:t>stor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i="1" spc="135" dirty="0">
                <a:solidFill>
                  <a:srgbClr val="000000"/>
                </a:solidFill>
                <a:latin typeface="Arial"/>
                <a:cs typeface="Arial"/>
              </a:rPr>
              <a:t>pul</a:t>
            </a:r>
            <a:r>
              <a:rPr i="1" spc="7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i="1" spc="555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i="1" spc="100" dirty="0">
                <a:solidFill>
                  <a:srgbClr val="000000"/>
                </a:solidFill>
                <a:latin typeface="Arial"/>
                <a:cs typeface="Arial"/>
              </a:rPr>
              <a:t>u</a:t>
            </a:r>
            <a:r>
              <a:rPr i="1" spc="10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sz="2400" spc="85" dirty="0">
                <a:solidFill>
                  <a:srgbClr val="000000"/>
                </a:solidFill>
              </a:rPr>
              <a:t>de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25" dirty="0">
                <a:solidFill>
                  <a:srgbClr val="000000"/>
                </a:solidFill>
              </a:rPr>
              <a:t>uma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25" dirty="0">
                <a:solidFill>
                  <a:srgbClr val="000000"/>
                </a:solidFill>
              </a:rPr>
              <a:t>porta  </a:t>
            </a:r>
            <a:r>
              <a:rPr sz="2400" spc="140" dirty="0">
                <a:solidFill>
                  <a:srgbClr val="000000"/>
                </a:solidFill>
              </a:rPr>
              <a:t>digital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2247722"/>
            <a:ext cx="62801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Quando 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botão </a:t>
            </a:r>
            <a:r>
              <a:rPr sz="2000" spc="145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pressionado 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led irá</a:t>
            </a:r>
            <a:r>
              <a:rPr sz="2000" spc="-2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apagar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012" y="2680716"/>
            <a:ext cx="7121652" cy="3729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1555" y="2780880"/>
            <a:ext cx="6852793" cy="3528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10601" y="6539959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117</a:t>
            </a:fld>
            <a:endParaRPr sz="1200" dirty="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0661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b="1" spc="45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2700" b="1" spc="1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2700" b="1" spc="114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2700" b="1" spc="-1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4175" cy="312737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41300" marR="5080" indent="-228600" algn="just">
              <a:lnSpc>
                <a:spcPct val="97200"/>
              </a:lnSpc>
              <a:spcBef>
                <a:spcPts val="18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135" dirty="0">
                <a:latin typeface="Arial"/>
                <a:cs typeface="Arial"/>
              </a:rPr>
              <a:t>Arduino </a:t>
            </a:r>
            <a:r>
              <a:rPr sz="2300" spc="100" dirty="0">
                <a:latin typeface="Arial"/>
                <a:cs typeface="Arial"/>
              </a:rPr>
              <a:t>possui </a:t>
            </a:r>
            <a:r>
              <a:rPr sz="2300" spc="120" dirty="0">
                <a:latin typeface="Arial"/>
                <a:cs typeface="Arial"/>
              </a:rPr>
              <a:t>uma </a:t>
            </a:r>
            <a:r>
              <a:rPr sz="2300" spc="95" dirty="0">
                <a:latin typeface="Arial"/>
                <a:cs typeface="Arial"/>
              </a:rPr>
              <a:t>constante </a:t>
            </a:r>
            <a:r>
              <a:rPr sz="2300" spc="75" dirty="0">
                <a:latin typeface="Arial"/>
                <a:cs typeface="Arial"/>
              </a:rPr>
              <a:t>chamada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spc="-160" dirty="0">
                <a:solidFill>
                  <a:srgbClr val="FF0000"/>
                </a:solidFill>
                <a:latin typeface="Arial"/>
                <a:cs typeface="Arial"/>
              </a:rPr>
              <a:t>INPUT_PULLUP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10" dirty="0">
                <a:latin typeface="Arial"/>
                <a:cs typeface="Arial"/>
              </a:rPr>
              <a:t>define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35" dirty="0">
                <a:latin typeface="Arial"/>
                <a:cs typeface="Arial"/>
              </a:rPr>
              <a:t>porta </a:t>
            </a:r>
            <a:r>
              <a:rPr sz="2300" spc="45" dirty="0">
                <a:latin typeface="Arial"/>
                <a:cs typeface="Arial"/>
              </a:rPr>
              <a:t>será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95" dirty="0">
                <a:latin typeface="Arial"/>
                <a:cs typeface="Arial"/>
              </a:rPr>
              <a:t>entrada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10" dirty="0">
                <a:latin typeface="Arial"/>
                <a:cs typeface="Arial"/>
              </a:rPr>
              <a:t>resistor </a:t>
            </a:r>
            <a:r>
              <a:rPr sz="2400" i="1" u="heavy" spc="1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pull-up</a:t>
            </a:r>
            <a:r>
              <a:rPr sz="2400" i="1" spc="165" dirty="0">
                <a:latin typeface="Arial"/>
                <a:cs typeface="Arial"/>
              </a:rPr>
              <a:t> </a:t>
            </a:r>
            <a:r>
              <a:rPr sz="2300" spc="80" dirty="0">
                <a:latin typeface="Arial"/>
                <a:cs typeface="Arial"/>
              </a:rPr>
              <a:t>da </a:t>
            </a:r>
            <a:r>
              <a:rPr sz="2300" spc="95" dirty="0">
                <a:latin typeface="Arial"/>
                <a:cs typeface="Arial"/>
              </a:rPr>
              <a:t>mesma </a:t>
            </a:r>
            <a:r>
              <a:rPr sz="2300" spc="40" dirty="0">
                <a:latin typeface="Arial"/>
                <a:cs typeface="Arial"/>
              </a:rPr>
              <a:t>será  </a:t>
            </a:r>
            <a:r>
              <a:rPr sz="2300" spc="95" dirty="0">
                <a:latin typeface="Arial"/>
                <a:cs typeface="Arial"/>
              </a:rPr>
              <a:t>ativado.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Exemplo</a:t>
            </a:r>
            <a:r>
              <a:rPr sz="2300" spc="95" dirty="0"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480"/>
              </a:spcBef>
            </a:pPr>
            <a:r>
              <a:rPr sz="1800" b="1" dirty="0">
                <a:latin typeface="Arial"/>
                <a:cs typeface="Arial"/>
              </a:rPr>
              <a:t>void</a:t>
            </a:r>
            <a:r>
              <a:rPr sz="1800" b="1" spc="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setup()</a:t>
            </a:r>
            <a:endParaRPr sz="180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395"/>
              </a:spcBef>
            </a:pPr>
            <a:r>
              <a:rPr sz="1800" b="1" spc="-120" dirty="0"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908685">
              <a:lnSpc>
                <a:spcPct val="100000"/>
              </a:lnSpc>
              <a:spcBef>
                <a:spcPts val="295"/>
              </a:spcBef>
            </a:pPr>
            <a:r>
              <a:rPr sz="1800" b="1" spc="30" dirty="0">
                <a:solidFill>
                  <a:srgbClr val="FF0000"/>
                </a:solidFill>
                <a:latin typeface="Arial"/>
                <a:cs typeface="Arial"/>
              </a:rPr>
              <a:t>pinMode(</a:t>
            </a:r>
            <a:r>
              <a:rPr sz="1900" b="1" i="1" spc="30" dirty="0">
                <a:solidFill>
                  <a:srgbClr val="FF0000"/>
                </a:solidFill>
                <a:latin typeface="Arial"/>
                <a:cs typeface="Arial"/>
              </a:rPr>
              <a:t>10,</a:t>
            </a:r>
            <a:r>
              <a:rPr sz="1900" b="1" i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i="1" spc="-135" dirty="0">
                <a:solidFill>
                  <a:srgbClr val="FF0000"/>
                </a:solidFill>
                <a:latin typeface="Arial"/>
                <a:cs typeface="Arial"/>
              </a:rPr>
              <a:t>INPUT_PULLUP</a:t>
            </a:r>
            <a:r>
              <a:rPr sz="1800" b="1" spc="-135" dirty="0">
                <a:solidFill>
                  <a:srgbClr val="FF0000"/>
                </a:solidFill>
                <a:latin typeface="Arial"/>
                <a:cs typeface="Arial"/>
              </a:rPr>
              <a:t>);</a:t>
            </a:r>
            <a:endParaRPr sz="180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390"/>
              </a:spcBef>
            </a:pPr>
            <a:r>
              <a:rPr sz="1800" b="1" spc="-120" dirty="0"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84420" y="5280659"/>
            <a:ext cx="2924555" cy="836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08803" y="5417820"/>
            <a:ext cx="2919983" cy="60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42332" y="5301208"/>
            <a:ext cx="2808350" cy="7200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42332" y="5301208"/>
            <a:ext cx="2808605" cy="720090"/>
          </a:xfrm>
          <a:custGeom>
            <a:avLst/>
            <a:gdLst/>
            <a:ahLst/>
            <a:cxnLst/>
            <a:rect l="l" t="t" r="r" b="b"/>
            <a:pathLst>
              <a:path w="2808604" h="720089">
                <a:moveTo>
                  <a:pt x="0" y="720077"/>
                </a:moveTo>
                <a:lnTo>
                  <a:pt x="2808350" y="720077"/>
                </a:lnTo>
                <a:lnTo>
                  <a:pt x="2808350" y="0"/>
                </a:lnTo>
                <a:lnTo>
                  <a:pt x="0" y="0"/>
                </a:lnTo>
                <a:lnTo>
                  <a:pt x="0" y="720077"/>
                </a:lnTo>
                <a:close/>
              </a:path>
            </a:pathLst>
          </a:custGeom>
          <a:ln w="9525">
            <a:solidFill>
              <a:srgbClr val="DA1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42408" y="5445353"/>
            <a:ext cx="2609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205" marR="5080" indent="-104139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Arial"/>
                <a:cs typeface="Arial"/>
              </a:rPr>
              <a:t>Define </a:t>
            </a:r>
            <a:r>
              <a:rPr sz="1200" spc="-5" dirty="0">
                <a:latin typeface="Arial"/>
                <a:cs typeface="Arial"/>
              </a:rPr>
              <a:t>a </a:t>
            </a:r>
            <a:r>
              <a:rPr sz="1200" spc="65" dirty="0">
                <a:latin typeface="Arial"/>
                <a:cs typeface="Arial"/>
              </a:rPr>
              <a:t>porta </a:t>
            </a:r>
            <a:r>
              <a:rPr sz="1200" spc="85" dirty="0">
                <a:latin typeface="Arial"/>
                <a:cs typeface="Arial"/>
              </a:rPr>
              <a:t>10 </a:t>
            </a:r>
            <a:r>
              <a:rPr sz="1200" spc="65" dirty="0">
                <a:latin typeface="Arial"/>
                <a:cs typeface="Arial"/>
              </a:rPr>
              <a:t>como </a:t>
            </a:r>
            <a:r>
              <a:rPr sz="1200" spc="45" dirty="0">
                <a:latin typeface="Arial"/>
                <a:cs typeface="Arial"/>
              </a:rPr>
              <a:t>entrada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35" dirty="0">
                <a:latin typeface="Arial"/>
                <a:cs typeface="Arial"/>
              </a:rPr>
              <a:t>de  </a:t>
            </a:r>
            <a:r>
              <a:rPr sz="1200" spc="45" dirty="0">
                <a:latin typeface="Arial"/>
                <a:cs typeface="Arial"/>
              </a:rPr>
              <a:t>dados </a:t>
            </a:r>
            <a:r>
              <a:rPr sz="1200" dirty="0">
                <a:latin typeface="Arial"/>
                <a:cs typeface="Arial"/>
              </a:rPr>
              <a:t>e </a:t>
            </a:r>
            <a:r>
              <a:rPr sz="1200" spc="35" dirty="0">
                <a:latin typeface="Arial"/>
                <a:cs typeface="Arial"/>
              </a:rPr>
              <a:t>ativa </a:t>
            </a:r>
            <a:r>
              <a:rPr sz="1200" spc="65" dirty="0">
                <a:latin typeface="Arial"/>
                <a:cs typeface="Arial"/>
              </a:rPr>
              <a:t>o </a:t>
            </a:r>
            <a:r>
              <a:rPr sz="1200" spc="55" dirty="0">
                <a:latin typeface="Arial"/>
                <a:cs typeface="Arial"/>
              </a:rPr>
              <a:t>resistor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pull-up.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87801" y="4725161"/>
            <a:ext cx="1944370" cy="576580"/>
          </a:xfrm>
          <a:custGeom>
            <a:avLst/>
            <a:gdLst/>
            <a:ahLst/>
            <a:cxnLst/>
            <a:rect l="l" t="t" r="r" b="b"/>
            <a:pathLst>
              <a:path w="1944370" h="576579">
                <a:moveTo>
                  <a:pt x="1944243" y="0"/>
                </a:moveTo>
                <a:lnTo>
                  <a:pt x="1942530" y="76545"/>
                </a:lnTo>
                <a:lnTo>
                  <a:pt x="1937695" y="145344"/>
                </a:lnTo>
                <a:lnTo>
                  <a:pt x="1930193" y="203644"/>
                </a:lnTo>
                <a:lnTo>
                  <a:pt x="1920479" y="248694"/>
                </a:lnTo>
                <a:lnTo>
                  <a:pt x="1896237" y="288036"/>
                </a:lnTo>
                <a:lnTo>
                  <a:pt x="1020190" y="288036"/>
                </a:lnTo>
                <a:lnTo>
                  <a:pt x="1007418" y="298321"/>
                </a:lnTo>
                <a:lnTo>
                  <a:pt x="986234" y="372379"/>
                </a:lnTo>
                <a:lnTo>
                  <a:pt x="978732" y="430671"/>
                </a:lnTo>
                <a:lnTo>
                  <a:pt x="973897" y="499482"/>
                </a:lnTo>
                <a:lnTo>
                  <a:pt x="972185" y="576072"/>
                </a:lnTo>
                <a:lnTo>
                  <a:pt x="970463" y="499482"/>
                </a:lnTo>
                <a:lnTo>
                  <a:pt x="965609" y="430671"/>
                </a:lnTo>
                <a:lnTo>
                  <a:pt x="958088" y="372379"/>
                </a:lnTo>
                <a:lnTo>
                  <a:pt x="948365" y="327349"/>
                </a:lnTo>
                <a:lnTo>
                  <a:pt x="924178" y="288036"/>
                </a:lnTo>
                <a:lnTo>
                  <a:pt x="48006" y="288036"/>
                </a:lnTo>
                <a:lnTo>
                  <a:pt x="35233" y="277741"/>
                </a:lnTo>
                <a:lnTo>
                  <a:pt x="23763" y="248694"/>
                </a:lnTo>
                <a:lnTo>
                  <a:pt x="14049" y="203644"/>
                </a:lnTo>
                <a:lnTo>
                  <a:pt x="6547" y="145344"/>
                </a:lnTo>
                <a:lnTo>
                  <a:pt x="1712" y="76545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14571" y="4858511"/>
            <a:ext cx="1197864" cy="920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50233" y="5157089"/>
            <a:ext cx="809625" cy="531495"/>
          </a:xfrm>
          <a:custGeom>
            <a:avLst/>
            <a:gdLst/>
            <a:ahLst/>
            <a:cxnLst/>
            <a:rect l="l" t="t" r="r" b="b"/>
            <a:pathLst>
              <a:path w="809625" h="531495">
                <a:moveTo>
                  <a:pt x="106194" y="67630"/>
                </a:moveTo>
                <a:lnTo>
                  <a:pt x="135033" y="123568"/>
                </a:lnTo>
                <a:lnTo>
                  <a:pt x="775080" y="530948"/>
                </a:lnTo>
                <a:lnTo>
                  <a:pt x="795527" y="498805"/>
                </a:lnTo>
                <a:lnTo>
                  <a:pt x="118844" y="68118"/>
                </a:lnTo>
                <a:lnTo>
                  <a:pt x="106194" y="67630"/>
                </a:lnTo>
                <a:close/>
              </a:path>
              <a:path w="809625" h="531495">
                <a:moveTo>
                  <a:pt x="143998" y="69089"/>
                </a:moveTo>
                <a:lnTo>
                  <a:pt x="802386" y="488086"/>
                </a:lnTo>
                <a:lnTo>
                  <a:pt x="809243" y="477367"/>
                </a:lnTo>
                <a:lnTo>
                  <a:pt x="169038" y="70056"/>
                </a:lnTo>
                <a:lnTo>
                  <a:pt x="143998" y="69089"/>
                </a:lnTo>
                <a:close/>
              </a:path>
              <a:path w="809625" h="531495">
                <a:moveTo>
                  <a:pt x="0" y="0"/>
                </a:moveTo>
                <a:lnTo>
                  <a:pt x="125983" y="244475"/>
                </a:lnTo>
                <a:lnTo>
                  <a:pt x="133848" y="254277"/>
                </a:lnTo>
                <a:lnTo>
                  <a:pt x="144510" y="260127"/>
                </a:lnTo>
                <a:lnTo>
                  <a:pt x="156577" y="261548"/>
                </a:lnTo>
                <a:lnTo>
                  <a:pt x="168655" y="258064"/>
                </a:lnTo>
                <a:lnTo>
                  <a:pt x="178514" y="250199"/>
                </a:lnTo>
                <a:lnTo>
                  <a:pt x="184372" y="239537"/>
                </a:lnTo>
                <a:lnTo>
                  <a:pt x="185800" y="227470"/>
                </a:lnTo>
                <a:lnTo>
                  <a:pt x="182371" y="215392"/>
                </a:lnTo>
                <a:lnTo>
                  <a:pt x="135033" y="123568"/>
                </a:lnTo>
                <a:lnTo>
                  <a:pt x="36067" y="60579"/>
                </a:lnTo>
                <a:lnTo>
                  <a:pt x="56514" y="28448"/>
                </a:lnTo>
                <a:lnTo>
                  <a:pt x="75451" y="28448"/>
                </a:lnTo>
                <a:lnTo>
                  <a:pt x="76803" y="26327"/>
                </a:lnTo>
                <a:lnTo>
                  <a:pt x="63372" y="17780"/>
                </a:lnTo>
                <a:lnTo>
                  <a:pt x="70103" y="7112"/>
                </a:lnTo>
                <a:lnTo>
                  <a:pt x="183134" y="7112"/>
                </a:lnTo>
                <a:lnTo>
                  <a:pt x="0" y="0"/>
                </a:lnTo>
                <a:close/>
              </a:path>
              <a:path w="809625" h="531495">
                <a:moveTo>
                  <a:pt x="56514" y="28448"/>
                </a:moveTo>
                <a:lnTo>
                  <a:pt x="36067" y="60579"/>
                </a:lnTo>
                <a:lnTo>
                  <a:pt x="135033" y="123568"/>
                </a:lnTo>
                <a:lnTo>
                  <a:pt x="106194" y="67630"/>
                </a:lnTo>
                <a:lnTo>
                  <a:pt x="51815" y="65531"/>
                </a:lnTo>
                <a:lnTo>
                  <a:pt x="69986" y="37022"/>
                </a:lnTo>
                <a:lnTo>
                  <a:pt x="56514" y="28448"/>
                </a:lnTo>
                <a:close/>
              </a:path>
              <a:path w="809625" h="531495">
                <a:moveTo>
                  <a:pt x="183134" y="7112"/>
                </a:moveTo>
                <a:lnTo>
                  <a:pt x="70103" y="7112"/>
                </a:lnTo>
                <a:lnTo>
                  <a:pt x="169038" y="70056"/>
                </a:lnTo>
                <a:lnTo>
                  <a:pt x="272288" y="74041"/>
                </a:lnTo>
                <a:lnTo>
                  <a:pt x="284732" y="72064"/>
                </a:lnTo>
                <a:lnTo>
                  <a:pt x="295068" y="65658"/>
                </a:lnTo>
                <a:lnTo>
                  <a:pt x="302238" y="55824"/>
                </a:lnTo>
                <a:lnTo>
                  <a:pt x="305180" y="43561"/>
                </a:lnTo>
                <a:lnTo>
                  <a:pt x="303204" y="31116"/>
                </a:lnTo>
                <a:lnTo>
                  <a:pt x="296799" y="20780"/>
                </a:lnTo>
                <a:lnTo>
                  <a:pt x="286964" y="13610"/>
                </a:lnTo>
                <a:lnTo>
                  <a:pt x="274700" y="10668"/>
                </a:lnTo>
                <a:lnTo>
                  <a:pt x="183134" y="7112"/>
                </a:lnTo>
                <a:close/>
              </a:path>
              <a:path w="809625" h="531495">
                <a:moveTo>
                  <a:pt x="89267" y="19304"/>
                </a:moveTo>
                <a:lnTo>
                  <a:pt x="81279" y="19304"/>
                </a:lnTo>
                <a:lnTo>
                  <a:pt x="88854" y="33996"/>
                </a:lnTo>
                <a:lnTo>
                  <a:pt x="143998" y="69089"/>
                </a:lnTo>
                <a:lnTo>
                  <a:pt x="169038" y="70056"/>
                </a:lnTo>
                <a:lnTo>
                  <a:pt x="89267" y="19304"/>
                </a:lnTo>
                <a:close/>
              </a:path>
              <a:path w="809625" h="531495">
                <a:moveTo>
                  <a:pt x="88854" y="33996"/>
                </a:moveTo>
                <a:lnTo>
                  <a:pt x="100391" y="56373"/>
                </a:lnTo>
                <a:lnTo>
                  <a:pt x="118844" y="68118"/>
                </a:lnTo>
                <a:lnTo>
                  <a:pt x="143998" y="69089"/>
                </a:lnTo>
                <a:lnTo>
                  <a:pt x="88854" y="33996"/>
                </a:lnTo>
                <a:close/>
              </a:path>
              <a:path w="809625" h="531495">
                <a:moveTo>
                  <a:pt x="100391" y="56373"/>
                </a:moveTo>
                <a:lnTo>
                  <a:pt x="106194" y="67630"/>
                </a:lnTo>
                <a:lnTo>
                  <a:pt x="118844" y="68118"/>
                </a:lnTo>
                <a:lnTo>
                  <a:pt x="100391" y="56373"/>
                </a:lnTo>
                <a:close/>
              </a:path>
              <a:path w="809625" h="531495">
                <a:moveTo>
                  <a:pt x="69986" y="37022"/>
                </a:moveTo>
                <a:lnTo>
                  <a:pt x="51815" y="65531"/>
                </a:lnTo>
                <a:lnTo>
                  <a:pt x="106194" y="67630"/>
                </a:lnTo>
                <a:lnTo>
                  <a:pt x="100391" y="56373"/>
                </a:lnTo>
                <a:lnTo>
                  <a:pt x="69986" y="37022"/>
                </a:lnTo>
                <a:close/>
              </a:path>
              <a:path w="809625" h="531495">
                <a:moveTo>
                  <a:pt x="76803" y="26327"/>
                </a:moveTo>
                <a:lnTo>
                  <a:pt x="69986" y="37022"/>
                </a:lnTo>
                <a:lnTo>
                  <a:pt x="100391" y="56373"/>
                </a:lnTo>
                <a:lnTo>
                  <a:pt x="88854" y="33996"/>
                </a:lnTo>
                <a:lnTo>
                  <a:pt x="76803" y="26327"/>
                </a:lnTo>
                <a:close/>
              </a:path>
              <a:path w="809625" h="531495">
                <a:moveTo>
                  <a:pt x="75451" y="28448"/>
                </a:moveTo>
                <a:lnTo>
                  <a:pt x="56514" y="28448"/>
                </a:lnTo>
                <a:lnTo>
                  <a:pt x="69986" y="37022"/>
                </a:lnTo>
                <a:lnTo>
                  <a:pt x="75451" y="28448"/>
                </a:lnTo>
                <a:close/>
              </a:path>
              <a:path w="809625" h="531495">
                <a:moveTo>
                  <a:pt x="81279" y="19304"/>
                </a:moveTo>
                <a:lnTo>
                  <a:pt x="76803" y="26327"/>
                </a:lnTo>
                <a:lnTo>
                  <a:pt x="88854" y="33996"/>
                </a:lnTo>
                <a:lnTo>
                  <a:pt x="81279" y="19304"/>
                </a:lnTo>
                <a:close/>
              </a:path>
              <a:path w="809625" h="531495">
                <a:moveTo>
                  <a:pt x="70103" y="7112"/>
                </a:moveTo>
                <a:lnTo>
                  <a:pt x="63372" y="17780"/>
                </a:lnTo>
                <a:lnTo>
                  <a:pt x="76803" y="26327"/>
                </a:lnTo>
                <a:lnTo>
                  <a:pt x="81279" y="19304"/>
                </a:lnTo>
                <a:lnTo>
                  <a:pt x="89267" y="19304"/>
                </a:lnTo>
                <a:lnTo>
                  <a:pt x="70103" y="7112"/>
                </a:lnTo>
                <a:close/>
              </a:path>
            </a:pathLst>
          </a:custGeom>
          <a:solidFill>
            <a:srgbClr val="3962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659259" y="6539959"/>
            <a:ext cx="287892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118</a:t>
            </a:fld>
            <a:endParaRPr sz="1200" dirty="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56031" y="1488186"/>
            <a:ext cx="7018020" cy="42164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68605" marR="8890" indent="-256540" algn="just">
              <a:lnSpc>
                <a:spcPts val="2400"/>
              </a:lnSpc>
              <a:spcBef>
                <a:spcPts val="67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O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500" spc="-15" dirty="0">
                <a:solidFill>
                  <a:srgbClr val="FF0000"/>
                </a:solidFill>
                <a:latin typeface="Arial"/>
                <a:cs typeface="Arial"/>
              </a:rPr>
              <a:t>UNO  </a:t>
            </a:r>
            <a:r>
              <a:rPr sz="2500" spc="110" dirty="0">
                <a:latin typeface="Arial"/>
                <a:cs typeface="Arial"/>
              </a:rPr>
              <a:t>possui </a:t>
            </a:r>
            <a:r>
              <a:rPr sz="2500" spc="185" dirty="0">
                <a:solidFill>
                  <a:srgbClr val="FF0000"/>
                </a:solidFill>
                <a:latin typeface="Arial"/>
                <a:cs typeface="Arial"/>
              </a:rPr>
              <a:t>6 </a:t>
            </a:r>
            <a:r>
              <a:rPr sz="2500" spc="20" dirty="0">
                <a:latin typeface="Arial"/>
                <a:cs typeface="Arial"/>
              </a:rPr>
              <a:t>(seis)  </a:t>
            </a:r>
            <a:r>
              <a:rPr sz="2500" spc="105" dirty="0">
                <a:solidFill>
                  <a:srgbClr val="FF0000"/>
                </a:solidFill>
                <a:latin typeface="Arial"/>
                <a:cs typeface="Arial"/>
              </a:rPr>
              <a:t>portas</a:t>
            </a:r>
            <a:r>
              <a:rPr sz="2500" spc="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80" dirty="0">
                <a:solidFill>
                  <a:srgbClr val="FF0000"/>
                </a:solidFill>
                <a:latin typeface="Arial"/>
                <a:cs typeface="Arial"/>
              </a:rPr>
              <a:t>analógicas</a:t>
            </a:r>
            <a:r>
              <a:rPr sz="2500" spc="80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268605" marR="6350" indent="-256540" algn="just">
              <a:lnSpc>
                <a:spcPct val="79100"/>
              </a:lnSpc>
              <a:spcBef>
                <a:spcPts val="440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Por </a:t>
            </a:r>
            <a:r>
              <a:rPr sz="2500" spc="105" dirty="0">
                <a:latin typeface="Arial"/>
                <a:cs typeface="Arial"/>
              </a:rPr>
              <a:t>padrão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todas </a:t>
            </a:r>
            <a:r>
              <a:rPr sz="2500" spc="-5" dirty="0">
                <a:solidFill>
                  <a:srgbClr val="FF0000"/>
                </a:solidFill>
                <a:latin typeface="Arial"/>
                <a:cs typeface="Arial"/>
              </a:rPr>
              <a:t>as 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portas </a:t>
            </a:r>
            <a:r>
              <a:rPr sz="2500" spc="75" dirty="0">
                <a:solidFill>
                  <a:srgbClr val="FF0000"/>
                </a:solidFill>
                <a:latin typeface="Arial"/>
                <a:cs typeface="Arial"/>
              </a:rPr>
              <a:t>analógicas </a:t>
            </a:r>
            <a:r>
              <a:rPr sz="2500" spc="-165" dirty="0">
                <a:solidFill>
                  <a:srgbClr val="FF0000"/>
                </a:solidFill>
                <a:latin typeface="Arial"/>
                <a:cs typeface="Arial"/>
              </a:rPr>
              <a:t>são 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definidas </a:t>
            </a:r>
            <a:r>
              <a:rPr sz="2500" spc="140" dirty="0">
                <a:solidFill>
                  <a:srgbClr val="FF0000"/>
                </a:solidFill>
                <a:latin typeface="Arial"/>
                <a:cs typeface="Arial"/>
              </a:rPr>
              <a:t>como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entrada </a:t>
            </a:r>
            <a:r>
              <a:rPr sz="2500" spc="9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dados</a:t>
            </a:r>
            <a:r>
              <a:rPr sz="2500" spc="95" dirty="0">
                <a:latin typeface="Arial"/>
                <a:cs typeface="Arial"/>
              </a:rPr>
              <a:t>, </a:t>
            </a:r>
            <a:r>
              <a:rPr sz="2500" spc="80" dirty="0">
                <a:latin typeface="Arial"/>
                <a:cs typeface="Arial"/>
              </a:rPr>
              <a:t>desta  </a:t>
            </a:r>
            <a:r>
              <a:rPr sz="2500" spc="155" dirty="0">
                <a:latin typeface="Arial"/>
                <a:cs typeface="Arial"/>
              </a:rPr>
              <a:t>forma </a:t>
            </a: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não 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500" spc="65" dirty="0">
                <a:solidFill>
                  <a:srgbClr val="FF0000"/>
                </a:solidFill>
                <a:latin typeface="Arial"/>
                <a:cs typeface="Arial"/>
              </a:rPr>
              <a:t>necessário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fazer </a:t>
            </a:r>
            <a:r>
              <a:rPr sz="2500" spc="55" dirty="0">
                <a:solidFill>
                  <a:srgbClr val="FF0000"/>
                </a:solidFill>
                <a:latin typeface="Arial"/>
                <a:cs typeface="Arial"/>
              </a:rPr>
              <a:t>esta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definição  </a:t>
            </a:r>
            <a:r>
              <a:rPr sz="2500" spc="70" dirty="0">
                <a:solidFill>
                  <a:srgbClr val="FF0000"/>
                </a:solidFill>
                <a:latin typeface="Arial"/>
                <a:cs typeface="Arial"/>
              </a:rPr>
              <a:t>na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função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spc="40" dirty="0">
                <a:latin typeface="Arial"/>
                <a:cs typeface="Arial"/>
              </a:rPr>
              <a:t>setup()</a:t>
            </a:r>
            <a:r>
              <a:rPr sz="2500" spc="40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ts val="2400"/>
              </a:lnSpc>
              <a:spcBef>
                <a:spcPts val="370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O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conversor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analógico-digital </a:t>
            </a:r>
            <a:r>
              <a:rPr sz="2500" spc="160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500" spc="-245" dirty="0">
                <a:latin typeface="Arial"/>
                <a:cs typeface="Arial"/>
              </a:rPr>
              <a:t>é  </a:t>
            </a:r>
            <a:r>
              <a:rPr sz="2500" spc="90" dirty="0">
                <a:latin typeface="Arial"/>
                <a:cs typeface="Arial"/>
              </a:rPr>
              <a:t>de </a:t>
            </a:r>
            <a:r>
              <a:rPr sz="2500" spc="180" dirty="0">
                <a:solidFill>
                  <a:srgbClr val="FF0000"/>
                </a:solidFill>
                <a:latin typeface="Arial"/>
                <a:cs typeface="Arial"/>
              </a:rPr>
              <a:t>10 </a:t>
            </a:r>
            <a:r>
              <a:rPr sz="2500" spc="60" dirty="0">
                <a:solidFill>
                  <a:srgbClr val="FF0000"/>
                </a:solidFill>
                <a:latin typeface="Arial"/>
                <a:cs typeface="Arial"/>
              </a:rPr>
              <a:t>(dez) </a:t>
            </a:r>
            <a:r>
              <a:rPr sz="2500" spc="135" dirty="0">
                <a:solidFill>
                  <a:srgbClr val="FF0000"/>
                </a:solidFill>
                <a:latin typeface="Arial"/>
                <a:cs typeface="Arial"/>
              </a:rPr>
              <a:t>bits</a:t>
            </a:r>
            <a:r>
              <a:rPr sz="2500" spc="135" dirty="0">
                <a:latin typeface="Arial"/>
                <a:cs typeface="Arial"/>
              </a:rPr>
              <a:t>, </a:t>
            </a:r>
            <a:r>
              <a:rPr sz="2500" spc="150" dirty="0">
                <a:latin typeface="Arial"/>
                <a:cs typeface="Arial"/>
              </a:rPr>
              <a:t>logo </a:t>
            </a:r>
            <a:r>
              <a:rPr sz="2500" spc="-15" dirty="0">
                <a:latin typeface="Arial"/>
                <a:cs typeface="Arial"/>
              </a:rPr>
              <a:t>a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500" spc="9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500" spc="75" dirty="0">
                <a:solidFill>
                  <a:srgbClr val="FF0000"/>
                </a:solidFill>
                <a:latin typeface="Arial"/>
                <a:cs typeface="Arial"/>
              </a:rPr>
              <a:t>valores  </a:t>
            </a:r>
            <a:r>
              <a:rPr sz="2500" spc="130" dirty="0">
                <a:solidFill>
                  <a:srgbClr val="FF0000"/>
                </a:solidFill>
                <a:latin typeface="Arial"/>
                <a:cs typeface="Arial"/>
              </a:rPr>
              <a:t>lidos </a:t>
            </a:r>
            <a:r>
              <a:rPr sz="2500" spc="70" dirty="0">
                <a:solidFill>
                  <a:srgbClr val="FF0000"/>
                </a:solidFill>
                <a:latin typeface="Arial"/>
                <a:cs typeface="Arial"/>
              </a:rPr>
              <a:t>varia </a:t>
            </a:r>
            <a:r>
              <a:rPr sz="2500" spc="9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500" spc="185" dirty="0">
                <a:latin typeface="Arial"/>
                <a:cs typeface="Arial"/>
              </a:rPr>
              <a:t>0 </a:t>
            </a:r>
            <a:r>
              <a:rPr sz="2500" spc="-15" dirty="0">
                <a:latin typeface="Arial"/>
                <a:cs typeface="Arial"/>
              </a:rPr>
              <a:t>a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spc="170" dirty="0">
                <a:latin typeface="Arial"/>
                <a:cs typeface="Arial"/>
              </a:rPr>
              <a:t>1023.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ts val="2400"/>
              </a:lnSpc>
              <a:spcBef>
                <a:spcPts val="400"/>
              </a:spcBef>
            </a:pPr>
            <a:r>
              <a:rPr sz="1700" spc="-49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35" dirty="0">
                <a:latin typeface="Arial"/>
                <a:cs typeface="Arial"/>
              </a:rPr>
              <a:t>As </a:t>
            </a:r>
            <a:r>
              <a:rPr sz="2500" spc="120" dirty="0">
                <a:latin typeface="Arial"/>
                <a:cs typeface="Arial"/>
              </a:rPr>
              <a:t>portas </a:t>
            </a:r>
            <a:r>
              <a:rPr sz="2500" spc="75" dirty="0">
                <a:solidFill>
                  <a:srgbClr val="FF0000"/>
                </a:solidFill>
                <a:latin typeface="Arial"/>
                <a:cs typeface="Arial"/>
              </a:rPr>
              <a:t>analógicas </a:t>
            </a:r>
            <a:r>
              <a:rPr sz="2500" spc="14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500" spc="-15" dirty="0">
                <a:solidFill>
                  <a:srgbClr val="FF0000"/>
                </a:solidFill>
                <a:latin typeface="Arial"/>
                <a:cs typeface="Arial"/>
              </a:rPr>
              <a:t>UNO </a:t>
            </a:r>
            <a:r>
              <a:rPr sz="2500" spc="-204" dirty="0">
                <a:solidFill>
                  <a:srgbClr val="FF0000"/>
                </a:solidFill>
                <a:latin typeface="Arial"/>
                <a:cs typeface="Arial"/>
              </a:rPr>
              <a:t>são 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identificadas </a:t>
            </a:r>
            <a:r>
              <a:rPr sz="2500" spc="140" dirty="0">
                <a:latin typeface="Arial"/>
                <a:cs typeface="Arial"/>
              </a:rPr>
              <a:t>como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A0</a:t>
            </a:r>
            <a:r>
              <a:rPr sz="2500" spc="110" dirty="0">
                <a:latin typeface="Arial"/>
                <a:cs typeface="Arial"/>
              </a:rPr>
              <a:t>,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A1</a:t>
            </a:r>
            <a:r>
              <a:rPr sz="2500" spc="110" dirty="0">
                <a:latin typeface="Arial"/>
                <a:cs typeface="Arial"/>
              </a:rPr>
              <a:t>,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A2</a:t>
            </a:r>
            <a:r>
              <a:rPr sz="2500" spc="110" dirty="0">
                <a:latin typeface="Arial"/>
                <a:cs typeface="Arial"/>
              </a:rPr>
              <a:t>,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A3</a:t>
            </a:r>
            <a:r>
              <a:rPr sz="2500" spc="110" dirty="0">
                <a:latin typeface="Arial"/>
                <a:cs typeface="Arial"/>
              </a:rPr>
              <a:t>,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A4 </a:t>
            </a:r>
            <a:r>
              <a:rPr sz="2500" dirty="0">
                <a:latin typeface="Arial"/>
                <a:cs typeface="Arial"/>
              </a:rPr>
              <a:t>e 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A5</a:t>
            </a:r>
            <a:r>
              <a:rPr sz="2500" spc="114" dirty="0">
                <a:latin typeface="Arial"/>
                <a:cs typeface="Arial"/>
              </a:rPr>
              <a:t>. </a:t>
            </a:r>
            <a:r>
              <a:rPr sz="2500" spc="-10" dirty="0">
                <a:latin typeface="Arial"/>
                <a:cs typeface="Arial"/>
              </a:rPr>
              <a:t>Estas </a:t>
            </a:r>
            <a:r>
              <a:rPr sz="2500" spc="120" dirty="0">
                <a:latin typeface="Arial"/>
                <a:cs typeface="Arial"/>
              </a:rPr>
              <a:t>portas </a:t>
            </a:r>
            <a:r>
              <a:rPr sz="2500" spc="145" dirty="0">
                <a:solidFill>
                  <a:srgbClr val="FF0000"/>
                </a:solidFill>
                <a:latin typeface="Arial"/>
                <a:cs typeface="Arial"/>
              </a:rPr>
              <a:t>também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podem </a:t>
            </a:r>
            <a:r>
              <a:rPr sz="2500" spc="70" dirty="0">
                <a:solidFill>
                  <a:srgbClr val="FF0000"/>
                </a:solidFill>
                <a:latin typeface="Arial"/>
                <a:cs typeface="Arial"/>
              </a:rPr>
              <a:t>ser 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identificadas </a:t>
            </a:r>
            <a:r>
              <a:rPr sz="2500" spc="165" dirty="0">
                <a:latin typeface="Arial"/>
                <a:cs typeface="Arial"/>
              </a:rPr>
              <a:t>por </a:t>
            </a:r>
            <a:r>
              <a:rPr sz="2500" spc="190" dirty="0">
                <a:solidFill>
                  <a:srgbClr val="FF0000"/>
                </a:solidFill>
                <a:latin typeface="Arial"/>
                <a:cs typeface="Arial"/>
              </a:rPr>
              <a:t>14 </a:t>
            </a:r>
            <a:r>
              <a:rPr sz="2500" spc="55" dirty="0">
                <a:latin typeface="Arial"/>
                <a:cs typeface="Arial"/>
              </a:rPr>
              <a:t>(A0), </a:t>
            </a:r>
            <a:r>
              <a:rPr sz="2500" spc="180" dirty="0">
                <a:solidFill>
                  <a:srgbClr val="FF0000"/>
                </a:solidFill>
                <a:latin typeface="Arial"/>
                <a:cs typeface="Arial"/>
              </a:rPr>
              <a:t>15 </a:t>
            </a:r>
            <a:r>
              <a:rPr sz="2500" spc="55" dirty="0">
                <a:latin typeface="Arial"/>
                <a:cs typeface="Arial"/>
              </a:rPr>
              <a:t>(A1), </a:t>
            </a:r>
            <a:r>
              <a:rPr sz="2500" spc="180" dirty="0">
                <a:solidFill>
                  <a:srgbClr val="FF0000"/>
                </a:solidFill>
                <a:latin typeface="Arial"/>
                <a:cs typeface="Arial"/>
              </a:rPr>
              <a:t>16</a:t>
            </a:r>
            <a:r>
              <a:rPr sz="2500" spc="3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55" dirty="0">
                <a:latin typeface="Arial"/>
                <a:cs typeface="Arial"/>
              </a:rPr>
              <a:t>(A2),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2063" y="5603544"/>
            <a:ext cx="4081779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190" dirty="0">
                <a:solidFill>
                  <a:srgbClr val="FF0000"/>
                </a:solidFill>
                <a:latin typeface="Arial"/>
                <a:cs typeface="Arial"/>
              </a:rPr>
              <a:t>17 </a:t>
            </a:r>
            <a:r>
              <a:rPr sz="2500" spc="60" dirty="0">
                <a:latin typeface="Arial"/>
                <a:cs typeface="Arial"/>
              </a:rPr>
              <a:t>(A3), </a:t>
            </a:r>
            <a:r>
              <a:rPr sz="2500" spc="190" dirty="0">
                <a:solidFill>
                  <a:srgbClr val="FF0000"/>
                </a:solidFill>
                <a:latin typeface="Arial"/>
                <a:cs typeface="Arial"/>
              </a:rPr>
              <a:t>18 </a:t>
            </a:r>
            <a:r>
              <a:rPr sz="2500" spc="50" dirty="0">
                <a:latin typeface="Arial"/>
                <a:cs typeface="Arial"/>
              </a:rPr>
              <a:t>(A4) </a:t>
            </a:r>
            <a:r>
              <a:rPr sz="2500" dirty="0">
                <a:latin typeface="Arial"/>
                <a:cs typeface="Arial"/>
              </a:rPr>
              <a:t>e </a:t>
            </a:r>
            <a:r>
              <a:rPr sz="2500" spc="190" dirty="0">
                <a:solidFill>
                  <a:srgbClr val="FF0000"/>
                </a:solidFill>
                <a:latin typeface="Arial"/>
                <a:cs typeface="Arial"/>
              </a:rPr>
              <a:t>19</a:t>
            </a:r>
            <a:r>
              <a:rPr sz="25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60" dirty="0">
                <a:latin typeface="Arial"/>
                <a:cs typeface="Arial"/>
              </a:rPr>
              <a:t>(A5).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10601" y="6539959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119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253185"/>
            <a:ext cx="346837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5" dirty="0">
                <a:solidFill>
                  <a:srgbClr val="000000"/>
                </a:solidFill>
              </a:rPr>
              <a:t>Atração </a:t>
            </a:r>
            <a:r>
              <a:rPr sz="2700" dirty="0">
                <a:solidFill>
                  <a:srgbClr val="000000"/>
                </a:solidFill>
              </a:rPr>
              <a:t>e</a:t>
            </a:r>
            <a:r>
              <a:rPr sz="2700" spc="35" dirty="0">
                <a:solidFill>
                  <a:srgbClr val="000000"/>
                </a:solidFill>
              </a:rPr>
              <a:t> </a:t>
            </a:r>
            <a:r>
              <a:rPr sz="2700" spc="55" dirty="0">
                <a:solidFill>
                  <a:srgbClr val="000000"/>
                </a:solidFill>
              </a:rPr>
              <a:t>Repulsão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1974342"/>
            <a:ext cx="6734175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90" dirty="0">
                <a:latin typeface="Arial"/>
                <a:cs typeface="Arial"/>
              </a:rPr>
              <a:t>Corpos </a:t>
            </a:r>
            <a:r>
              <a:rPr sz="2300" spc="125" dirty="0">
                <a:latin typeface="Arial"/>
                <a:cs typeface="Arial"/>
              </a:rPr>
              <a:t>com </a:t>
            </a:r>
            <a:r>
              <a:rPr sz="2300" spc="55" dirty="0">
                <a:latin typeface="Arial"/>
                <a:cs typeface="Arial"/>
              </a:rPr>
              <a:t>cargas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75" dirty="0">
                <a:latin typeface="Arial"/>
                <a:cs typeface="Arial"/>
              </a:rPr>
              <a:t>sinais </a:t>
            </a:r>
            <a:r>
              <a:rPr sz="2300" spc="114" dirty="0">
                <a:latin typeface="Arial"/>
                <a:cs typeface="Arial"/>
              </a:rPr>
              <a:t>opostos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100" dirty="0">
                <a:latin typeface="Arial"/>
                <a:cs typeface="Arial"/>
              </a:rPr>
              <a:t>atraem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00" dirty="0">
                <a:latin typeface="Arial"/>
                <a:cs typeface="Arial"/>
              </a:rPr>
              <a:t>corpos </a:t>
            </a:r>
            <a:r>
              <a:rPr sz="2300" spc="130" dirty="0">
                <a:latin typeface="Arial"/>
                <a:cs typeface="Arial"/>
              </a:rPr>
              <a:t>com </a:t>
            </a:r>
            <a:r>
              <a:rPr sz="2300" spc="55" dirty="0">
                <a:latin typeface="Arial"/>
                <a:cs typeface="Arial"/>
              </a:rPr>
              <a:t>cargas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25" dirty="0">
                <a:latin typeface="Arial"/>
                <a:cs typeface="Arial"/>
              </a:rPr>
              <a:t>mesmo </a:t>
            </a:r>
            <a:r>
              <a:rPr sz="2300" spc="85" dirty="0">
                <a:latin typeface="Arial"/>
                <a:cs typeface="Arial"/>
              </a:rPr>
              <a:t>sinal  de </a:t>
            </a:r>
            <a:r>
              <a:rPr sz="2300" spc="100" dirty="0">
                <a:latin typeface="Arial"/>
                <a:cs typeface="Arial"/>
              </a:rPr>
              <a:t>repelem.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23694" y="3290658"/>
            <a:ext cx="4458334" cy="31626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02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5" dirty="0">
                <a:solidFill>
                  <a:srgbClr val="2CA1BE"/>
                </a:solidFill>
              </a:rPr>
              <a:t> </a:t>
            </a:r>
            <a:r>
              <a:rPr sz="2700" spc="10" dirty="0">
                <a:solidFill>
                  <a:srgbClr val="000000"/>
                </a:solidFill>
              </a:rPr>
              <a:t>Na  </a:t>
            </a:r>
            <a:r>
              <a:rPr sz="2700" spc="40" dirty="0">
                <a:solidFill>
                  <a:srgbClr val="000000"/>
                </a:solidFill>
              </a:rPr>
              <a:t>seção </a:t>
            </a:r>
            <a:r>
              <a:rPr sz="2700" spc="55" dirty="0">
                <a:solidFill>
                  <a:srgbClr val="000000"/>
                </a:solidFill>
              </a:rPr>
              <a:t>“Portas </a:t>
            </a:r>
            <a:r>
              <a:rPr sz="2700" spc="120" dirty="0">
                <a:solidFill>
                  <a:srgbClr val="000000"/>
                </a:solidFill>
              </a:rPr>
              <a:t>Digitais” </a:t>
            </a:r>
            <a:r>
              <a:rPr sz="2700" spc="130" dirty="0">
                <a:solidFill>
                  <a:srgbClr val="000000"/>
                </a:solidFill>
              </a:rPr>
              <a:t>vimos </a:t>
            </a:r>
            <a:r>
              <a:rPr sz="2700" spc="30" dirty="0">
                <a:solidFill>
                  <a:srgbClr val="000000"/>
                </a:solidFill>
              </a:rPr>
              <a:t>que 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125" dirty="0">
                <a:solidFill>
                  <a:srgbClr val="000000"/>
                </a:solidFill>
              </a:rPr>
              <a:t>ler </a:t>
            </a:r>
            <a:r>
              <a:rPr sz="2700" spc="110" dirty="0">
                <a:solidFill>
                  <a:srgbClr val="000000"/>
                </a:solidFill>
              </a:rPr>
              <a:t>dados </a:t>
            </a:r>
            <a:r>
              <a:rPr sz="2700" spc="130" dirty="0">
                <a:solidFill>
                  <a:srgbClr val="000000"/>
                </a:solidFill>
              </a:rPr>
              <a:t>em </a:t>
            </a:r>
            <a:r>
              <a:rPr sz="2700" spc="145" dirty="0">
                <a:solidFill>
                  <a:srgbClr val="000000"/>
                </a:solidFill>
              </a:rPr>
              <a:t>uma </a:t>
            </a:r>
            <a:r>
              <a:rPr sz="2700" spc="155" dirty="0">
                <a:solidFill>
                  <a:srgbClr val="000000"/>
                </a:solidFill>
              </a:rPr>
              <a:t>porta </a:t>
            </a:r>
            <a:r>
              <a:rPr sz="2700" spc="160" dirty="0">
                <a:solidFill>
                  <a:srgbClr val="000000"/>
                </a:solidFill>
              </a:rPr>
              <a:t>digital  </a:t>
            </a:r>
            <a:r>
              <a:rPr sz="2700" spc="85" dirty="0">
                <a:solidFill>
                  <a:srgbClr val="000000"/>
                </a:solidFill>
              </a:rPr>
              <a:t>precisávamos </a:t>
            </a:r>
            <a:r>
              <a:rPr sz="2700" spc="95" dirty="0">
                <a:solidFill>
                  <a:srgbClr val="000000"/>
                </a:solidFill>
              </a:rPr>
              <a:t>usar </a:t>
            </a:r>
            <a:r>
              <a:rPr sz="2700" spc="140" dirty="0">
                <a:solidFill>
                  <a:srgbClr val="000000"/>
                </a:solidFill>
              </a:rPr>
              <a:t>uma </a:t>
            </a:r>
            <a:r>
              <a:rPr sz="2700" spc="125" dirty="0">
                <a:solidFill>
                  <a:srgbClr val="000000"/>
                </a:solidFill>
              </a:rPr>
              <a:t>função  </a:t>
            </a:r>
            <a:r>
              <a:rPr sz="2700" spc="85" dirty="0">
                <a:solidFill>
                  <a:srgbClr val="000000"/>
                </a:solidFill>
              </a:rPr>
              <a:t>chamada</a:t>
            </a:r>
            <a:r>
              <a:rPr sz="2700" spc="95" dirty="0">
                <a:solidFill>
                  <a:srgbClr val="000000"/>
                </a:solidFill>
              </a:rPr>
              <a:t> </a:t>
            </a:r>
            <a:r>
              <a:rPr sz="2700" spc="80" dirty="0"/>
              <a:t>digitalRead()</a:t>
            </a:r>
            <a:r>
              <a:rPr sz="2700" spc="80" dirty="0">
                <a:solidFill>
                  <a:srgbClr val="000000"/>
                </a:solidFill>
              </a:rPr>
              <a:t>.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3162427"/>
            <a:ext cx="7018020" cy="2508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40" dirty="0">
                <a:latin typeface="Arial"/>
                <a:cs typeface="Arial"/>
              </a:rPr>
              <a:t>De </a:t>
            </a:r>
            <a:r>
              <a:rPr sz="2700" spc="170" dirty="0">
                <a:latin typeface="Arial"/>
                <a:cs typeface="Arial"/>
              </a:rPr>
              <a:t>forma </a:t>
            </a:r>
            <a:r>
              <a:rPr sz="2700" spc="105" dirty="0">
                <a:latin typeface="Arial"/>
                <a:cs typeface="Arial"/>
              </a:rPr>
              <a:t>semelhante, </a:t>
            </a:r>
            <a:r>
              <a:rPr sz="2700" spc="90" dirty="0">
                <a:latin typeface="Arial"/>
                <a:cs typeface="Arial"/>
              </a:rPr>
              <a:t>para </a:t>
            </a:r>
            <a:r>
              <a:rPr sz="2700" spc="125" dirty="0">
                <a:latin typeface="Arial"/>
                <a:cs typeface="Arial"/>
              </a:rPr>
              <a:t>fazer </a:t>
            </a:r>
            <a:r>
              <a:rPr sz="2700" spc="-160" dirty="0">
                <a:latin typeface="Arial"/>
                <a:cs typeface="Arial"/>
              </a:rPr>
              <a:t>uma  </a:t>
            </a:r>
            <a:r>
              <a:rPr sz="2700" spc="135" dirty="0">
                <a:latin typeface="Arial"/>
                <a:cs typeface="Arial"/>
              </a:rPr>
              <a:t>leitura </a:t>
            </a:r>
            <a:r>
              <a:rPr sz="2700" spc="100" dirty="0">
                <a:latin typeface="Arial"/>
                <a:cs typeface="Arial"/>
              </a:rPr>
              <a:t>de </a:t>
            </a:r>
            <a:r>
              <a:rPr sz="2700" spc="105" dirty="0">
                <a:latin typeface="Arial"/>
                <a:cs typeface="Arial"/>
              </a:rPr>
              <a:t>dados </a:t>
            </a:r>
            <a:r>
              <a:rPr sz="2700" spc="130" dirty="0">
                <a:latin typeface="Arial"/>
                <a:cs typeface="Arial"/>
              </a:rPr>
              <a:t>em </a:t>
            </a:r>
            <a:r>
              <a:rPr sz="2700" spc="145" dirty="0">
                <a:latin typeface="Arial"/>
                <a:cs typeface="Arial"/>
              </a:rPr>
              <a:t>uma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porta 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analógica </a:t>
            </a:r>
            <a:r>
              <a:rPr sz="2700" spc="105" dirty="0">
                <a:latin typeface="Arial"/>
                <a:cs typeface="Arial"/>
              </a:rPr>
              <a:t>usaremos</a:t>
            </a:r>
            <a:r>
              <a:rPr sz="2700" spc="85" dirty="0">
                <a:latin typeface="Arial"/>
                <a:cs typeface="Arial"/>
              </a:rPr>
              <a:t> </a:t>
            </a:r>
            <a:r>
              <a:rPr sz="2700" spc="45" dirty="0">
                <a:solidFill>
                  <a:srgbClr val="FF0000"/>
                </a:solidFill>
                <a:latin typeface="Arial"/>
                <a:cs typeface="Arial"/>
              </a:rPr>
              <a:t>analogRead()</a:t>
            </a:r>
            <a:r>
              <a:rPr sz="2700" spc="4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54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105" dirty="0">
                <a:solidFill>
                  <a:srgbClr val="FF0000"/>
                </a:solidFill>
                <a:latin typeface="Arial"/>
                <a:cs typeface="Arial"/>
              </a:rPr>
              <a:t>Exemplo:</a:t>
            </a:r>
            <a:endParaRPr sz="27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7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45" dirty="0">
                <a:latin typeface="Arial"/>
                <a:cs typeface="Arial"/>
              </a:rPr>
              <a:t>analogRead(A0)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10601" y="6539959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120</a:t>
            </a:fld>
            <a:endParaRPr sz="1200" dirty="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556384"/>
            <a:ext cx="546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Lendo </a:t>
            </a:r>
            <a:r>
              <a:rPr sz="2400" spc="95" dirty="0">
                <a:solidFill>
                  <a:srgbClr val="000000"/>
                </a:solidFill>
              </a:rPr>
              <a:t>dados </a:t>
            </a:r>
            <a:r>
              <a:rPr sz="2400" spc="85" dirty="0">
                <a:solidFill>
                  <a:srgbClr val="000000"/>
                </a:solidFill>
              </a:rPr>
              <a:t>de </a:t>
            </a:r>
            <a:r>
              <a:rPr sz="2400" spc="195" dirty="0">
                <a:solidFill>
                  <a:srgbClr val="000000"/>
                </a:solidFill>
              </a:rPr>
              <a:t>um</a:t>
            </a:r>
            <a:r>
              <a:rPr sz="2400" spc="75" dirty="0">
                <a:solidFill>
                  <a:srgbClr val="000000"/>
                </a:solidFill>
              </a:rPr>
              <a:t> </a:t>
            </a:r>
            <a:r>
              <a:rPr sz="2400" spc="135" dirty="0">
                <a:solidFill>
                  <a:srgbClr val="000000"/>
                </a:solidFill>
              </a:rPr>
              <a:t>potenciômetro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403603" y="2348890"/>
            <a:ext cx="5853049" cy="3571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10601" y="6539958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121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473530"/>
            <a:ext cx="54635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80" dirty="0">
                <a:solidFill>
                  <a:srgbClr val="000000"/>
                </a:solidFill>
              </a:rPr>
              <a:t>Lendo </a:t>
            </a:r>
            <a:r>
              <a:rPr sz="2400" spc="95" dirty="0">
                <a:solidFill>
                  <a:srgbClr val="000000"/>
                </a:solidFill>
              </a:rPr>
              <a:t>dados </a:t>
            </a:r>
            <a:r>
              <a:rPr sz="2400" spc="85" dirty="0">
                <a:solidFill>
                  <a:srgbClr val="000000"/>
                </a:solidFill>
              </a:rPr>
              <a:t>de </a:t>
            </a:r>
            <a:r>
              <a:rPr sz="2400" spc="195" dirty="0">
                <a:solidFill>
                  <a:srgbClr val="000000"/>
                </a:solidFill>
              </a:rPr>
              <a:t>um</a:t>
            </a:r>
            <a:r>
              <a:rPr sz="2400" spc="50" dirty="0">
                <a:solidFill>
                  <a:srgbClr val="000000"/>
                </a:solidFill>
              </a:rPr>
              <a:t> </a:t>
            </a:r>
            <a:r>
              <a:rPr sz="2400" spc="135" dirty="0">
                <a:solidFill>
                  <a:srgbClr val="000000"/>
                </a:solidFill>
              </a:rPr>
              <a:t>potenciômetro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93976" y="2023872"/>
            <a:ext cx="3877055" cy="46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95702" y="2132799"/>
            <a:ext cx="3672459" cy="4410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48241" y="6539960"/>
            <a:ext cx="299797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122</a:t>
            </a:fld>
            <a:endParaRPr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39745" y="2420886"/>
            <a:ext cx="3400425" cy="3914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19498" y="1470405"/>
            <a:ext cx="3542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8835" algn="l"/>
                <a:tab pos="3359785" algn="l"/>
              </a:tabLst>
            </a:pPr>
            <a:r>
              <a:rPr sz="2400" spc="150" dirty="0">
                <a:latin typeface="Arial"/>
                <a:cs typeface="Arial"/>
              </a:rPr>
              <a:t>u</a:t>
            </a:r>
            <a:r>
              <a:rPr sz="2400" spc="23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50" dirty="0">
                <a:latin typeface="Arial"/>
                <a:cs typeface="Arial"/>
              </a:rPr>
              <a:t>p</a:t>
            </a:r>
            <a:r>
              <a:rPr sz="2400" spc="165" dirty="0">
                <a:latin typeface="Arial"/>
                <a:cs typeface="Arial"/>
              </a:rPr>
              <a:t>o</a:t>
            </a:r>
            <a:r>
              <a:rPr sz="2400" spc="95" dirty="0">
                <a:latin typeface="Arial"/>
                <a:cs typeface="Arial"/>
              </a:rPr>
              <a:t>ten</a:t>
            </a:r>
            <a:r>
              <a:rPr sz="2400" spc="100" dirty="0">
                <a:latin typeface="Arial"/>
                <a:cs typeface="Arial"/>
              </a:rPr>
              <a:t>c</a:t>
            </a:r>
            <a:r>
              <a:rPr sz="2400" spc="125" dirty="0">
                <a:latin typeface="Arial"/>
                <a:cs typeface="Arial"/>
              </a:rPr>
              <a:t>iô</a:t>
            </a:r>
            <a:r>
              <a:rPr sz="2400" spc="275" dirty="0">
                <a:latin typeface="Arial"/>
                <a:cs typeface="Arial"/>
              </a:rPr>
              <a:t>m</a:t>
            </a:r>
            <a:r>
              <a:rPr sz="2400" spc="150" dirty="0">
                <a:latin typeface="Arial"/>
                <a:cs typeface="Arial"/>
              </a:rPr>
              <a:t>e</a:t>
            </a:r>
            <a:r>
              <a:rPr sz="2400" spc="80" dirty="0">
                <a:latin typeface="Arial"/>
                <a:cs typeface="Arial"/>
              </a:rPr>
              <a:t>t</a:t>
            </a:r>
            <a:r>
              <a:rPr sz="2400" spc="114" dirty="0">
                <a:latin typeface="Arial"/>
                <a:cs typeface="Arial"/>
              </a:rPr>
              <a:t>r</a:t>
            </a:r>
            <a:r>
              <a:rPr sz="2400" spc="20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	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31483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521460" algn="l"/>
                <a:tab pos="2769870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</a:t>
            </a:r>
            <a:r>
              <a:rPr sz="2400" spc="80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85" dirty="0">
                <a:solidFill>
                  <a:srgbClr val="000000"/>
                </a:solidFill>
              </a:rPr>
              <a:t>d</a:t>
            </a:r>
            <a:r>
              <a:rPr sz="2400" spc="75" dirty="0">
                <a:solidFill>
                  <a:srgbClr val="000000"/>
                </a:solidFill>
              </a:rPr>
              <a:t>ados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75" dirty="0">
                <a:solidFill>
                  <a:srgbClr val="000000"/>
                </a:solidFill>
              </a:rPr>
              <a:t>de  </a:t>
            </a:r>
            <a:r>
              <a:rPr sz="2400" spc="95" dirty="0">
                <a:solidFill>
                  <a:srgbClr val="000000"/>
                </a:solidFill>
              </a:rPr>
              <a:t>acionando </a:t>
            </a:r>
            <a:r>
              <a:rPr sz="2400" spc="195" dirty="0">
                <a:solidFill>
                  <a:srgbClr val="000000"/>
                </a:solidFill>
              </a:rPr>
              <a:t>um</a:t>
            </a:r>
            <a:r>
              <a:rPr sz="2400" spc="70" dirty="0">
                <a:solidFill>
                  <a:srgbClr val="000000"/>
                </a:solidFill>
              </a:rPr>
              <a:t> </a:t>
            </a:r>
            <a:r>
              <a:rPr sz="2400" spc="-105" dirty="0">
                <a:solidFill>
                  <a:srgbClr val="000000"/>
                </a:solidFill>
              </a:rPr>
              <a:t>LED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123</a:t>
            </a:fld>
            <a:endParaRPr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119498" y="1470405"/>
            <a:ext cx="3542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8835" algn="l"/>
                <a:tab pos="3359785" algn="l"/>
              </a:tabLst>
            </a:pPr>
            <a:r>
              <a:rPr sz="2400" spc="150" dirty="0">
                <a:latin typeface="Arial"/>
                <a:cs typeface="Arial"/>
              </a:rPr>
              <a:t>u</a:t>
            </a:r>
            <a:r>
              <a:rPr sz="2400" spc="23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50" dirty="0">
                <a:latin typeface="Arial"/>
                <a:cs typeface="Arial"/>
              </a:rPr>
              <a:t>p</a:t>
            </a:r>
            <a:r>
              <a:rPr sz="2400" spc="165" dirty="0">
                <a:latin typeface="Arial"/>
                <a:cs typeface="Arial"/>
              </a:rPr>
              <a:t>o</a:t>
            </a:r>
            <a:r>
              <a:rPr sz="2400" spc="95" dirty="0">
                <a:latin typeface="Arial"/>
                <a:cs typeface="Arial"/>
              </a:rPr>
              <a:t>ten</a:t>
            </a:r>
            <a:r>
              <a:rPr sz="2400" spc="100" dirty="0">
                <a:latin typeface="Arial"/>
                <a:cs typeface="Arial"/>
              </a:rPr>
              <a:t>c</a:t>
            </a:r>
            <a:r>
              <a:rPr sz="2400" spc="125" dirty="0">
                <a:latin typeface="Arial"/>
                <a:cs typeface="Arial"/>
              </a:rPr>
              <a:t>iô</a:t>
            </a:r>
            <a:r>
              <a:rPr sz="2400" spc="275" dirty="0">
                <a:latin typeface="Arial"/>
                <a:cs typeface="Arial"/>
              </a:rPr>
              <a:t>m</a:t>
            </a:r>
            <a:r>
              <a:rPr sz="2400" spc="150" dirty="0">
                <a:latin typeface="Arial"/>
                <a:cs typeface="Arial"/>
              </a:rPr>
              <a:t>e</a:t>
            </a:r>
            <a:r>
              <a:rPr sz="2400" spc="80" dirty="0">
                <a:latin typeface="Arial"/>
                <a:cs typeface="Arial"/>
              </a:rPr>
              <a:t>t</a:t>
            </a:r>
            <a:r>
              <a:rPr sz="2400" spc="114" dirty="0">
                <a:latin typeface="Arial"/>
                <a:cs typeface="Arial"/>
              </a:rPr>
              <a:t>r</a:t>
            </a:r>
            <a:r>
              <a:rPr sz="2400" spc="20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	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31483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521460" algn="l"/>
                <a:tab pos="2769870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</a:t>
            </a:r>
            <a:r>
              <a:rPr sz="2400" spc="80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85" dirty="0">
                <a:solidFill>
                  <a:srgbClr val="000000"/>
                </a:solidFill>
              </a:rPr>
              <a:t>d</a:t>
            </a:r>
            <a:r>
              <a:rPr sz="2400" spc="75" dirty="0">
                <a:solidFill>
                  <a:srgbClr val="000000"/>
                </a:solidFill>
              </a:rPr>
              <a:t>ados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75" dirty="0">
                <a:solidFill>
                  <a:srgbClr val="000000"/>
                </a:solidFill>
              </a:rPr>
              <a:t>de  </a:t>
            </a:r>
            <a:r>
              <a:rPr sz="2400" spc="95" dirty="0">
                <a:solidFill>
                  <a:srgbClr val="000000"/>
                </a:solidFill>
              </a:rPr>
              <a:t>acionando </a:t>
            </a:r>
            <a:r>
              <a:rPr sz="2400" spc="195" dirty="0">
                <a:solidFill>
                  <a:srgbClr val="000000"/>
                </a:solidFill>
              </a:rPr>
              <a:t>um</a:t>
            </a:r>
            <a:r>
              <a:rPr sz="2400" spc="70" dirty="0">
                <a:solidFill>
                  <a:srgbClr val="000000"/>
                </a:solidFill>
              </a:rPr>
              <a:t> </a:t>
            </a:r>
            <a:r>
              <a:rPr sz="2400" spc="-105" dirty="0">
                <a:solidFill>
                  <a:srgbClr val="000000"/>
                </a:solidFill>
              </a:rPr>
              <a:t>LED</a:t>
            </a:r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012" y="2464307"/>
            <a:ext cx="7132320" cy="365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1555" y="2564853"/>
            <a:ext cx="6864350" cy="3456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124</a:t>
            </a:fld>
            <a:endParaRPr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82011" y="2314955"/>
            <a:ext cx="3803904" cy="4178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83739" y="2420924"/>
            <a:ext cx="3600450" cy="3967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70154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347470" algn="l"/>
                <a:tab pos="2422525" algn="l"/>
                <a:tab pos="2963545" algn="l"/>
                <a:tab pos="3615690" algn="l"/>
                <a:tab pos="4377690" algn="l"/>
                <a:tab pos="4725670" algn="l"/>
                <a:tab pos="662622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</a:t>
            </a:r>
            <a:r>
              <a:rPr sz="2400" spc="80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75" dirty="0">
                <a:solidFill>
                  <a:srgbClr val="000000"/>
                </a:solidFill>
              </a:rPr>
              <a:t>d</a:t>
            </a:r>
            <a:r>
              <a:rPr sz="2400" spc="85" dirty="0">
                <a:solidFill>
                  <a:srgbClr val="000000"/>
                </a:solidFill>
              </a:rPr>
              <a:t>a</a:t>
            </a:r>
            <a:r>
              <a:rPr sz="2400" spc="110" dirty="0">
                <a:solidFill>
                  <a:srgbClr val="000000"/>
                </a:solidFill>
              </a:rPr>
              <a:t>do</a:t>
            </a:r>
            <a:r>
              <a:rPr sz="2400" spc="105" dirty="0">
                <a:solidFill>
                  <a:srgbClr val="000000"/>
                </a:solidFill>
              </a:rPr>
              <a:t>s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85" dirty="0">
                <a:solidFill>
                  <a:srgbClr val="000000"/>
                </a:solidFill>
              </a:rPr>
              <a:t>de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50" dirty="0">
                <a:solidFill>
                  <a:srgbClr val="000000"/>
                </a:solidFill>
              </a:rPr>
              <a:t>u</a:t>
            </a:r>
            <a:r>
              <a:rPr sz="2400" spc="235" dirty="0">
                <a:solidFill>
                  <a:srgbClr val="000000"/>
                </a:solidFill>
              </a:rPr>
              <a:t>m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-5" dirty="0">
                <a:solidFill>
                  <a:srgbClr val="000000"/>
                </a:solidFill>
              </a:rPr>
              <a:t>L</a:t>
            </a:r>
            <a:r>
              <a:rPr sz="2400" spc="5" dirty="0">
                <a:solidFill>
                  <a:srgbClr val="000000"/>
                </a:solidFill>
              </a:rPr>
              <a:t>D</a:t>
            </a:r>
            <a:r>
              <a:rPr sz="2400" spc="-220" dirty="0">
                <a:solidFill>
                  <a:srgbClr val="000000"/>
                </a:solidFill>
              </a:rPr>
              <a:t>R</a:t>
            </a:r>
            <a:r>
              <a:rPr sz="2400" dirty="0">
                <a:solidFill>
                  <a:srgbClr val="000000"/>
                </a:solidFill>
              </a:rPr>
              <a:t>	e	</a:t>
            </a:r>
            <a:r>
              <a:rPr sz="2400" spc="175" dirty="0">
                <a:solidFill>
                  <a:srgbClr val="000000"/>
                </a:solidFill>
              </a:rPr>
              <a:t>imprimindo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05" dirty="0">
                <a:solidFill>
                  <a:srgbClr val="000000"/>
                </a:solidFill>
              </a:rPr>
              <a:t>no  </a:t>
            </a:r>
            <a:r>
              <a:rPr sz="2400" spc="175" dirty="0">
                <a:solidFill>
                  <a:srgbClr val="000000"/>
                </a:solidFill>
              </a:rPr>
              <a:t>monitor</a:t>
            </a:r>
            <a:r>
              <a:rPr sz="2400" spc="80" dirty="0">
                <a:solidFill>
                  <a:srgbClr val="000000"/>
                </a:solidFill>
              </a:rPr>
              <a:t> </a:t>
            </a:r>
            <a:r>
              <a:rPr sz="2400" spc="85" dirty="0">
                <a:solidFill>
                  <a:srgbClr val="000000"/>
                </a:solidFill>
              </a:rPr>
              <a:t>serial.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48241" y="6539959"/>
            <a:ext cx="299797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125</a:t>
            </a:fld>
            <a:endParaRPr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456688" y="2168651"/>
            <a:ext cx="3509772" cy="4524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5748" y="2276932"/>
            <a:ext cx="3312414" cy="43086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70154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347470" algn="l"/>
                <a:tab pos="2422525" algn="l"/>
                <a:tab pos="2963545" algn="l"/>
                <a:tab pos="3615690" algn="l"/>
                <a:tab pos="4377690" algn="l"/>
                <a:tab pos="4725670" algn="l"/>
                <a:tab pos="662622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</a:t>
            </a:r>
            <a:r>
              <a:rPr sz="2400" spc="80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75" dirty="0">
                <a:solidFill>
                  <a:srgbClr val="000000"/>
                </a:solidFill>
              </a:rPr>
              <a:t>d</a:t>
            </a:r>
            <a:r>
              <a:rPr sz="2400" spc="85" dirty="0">
                <a:solidFill>
                  <a:srgbClr val="000000"/>
                </a:solidFill>
              </a:rPr>
              <a:t>a</a:t>
            </a:r>
            <a:r>
              <a:rPr sz="2400" spc="110" dirty="0">
                <a:solidFill>
                  <a:srgbClr val="000000"/>
                </a:solidFill>
              </a:rPr>
              <a:t>do</a:t>
            </a:r>
            <a:r>
              <a:rPr sz="2400" spc="105" dirty="0">
                <a:solidFill>
                  <a:srgbClr val="000000"/>
                </a:solidFill>
              </a:rPr>
              <a:t>s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85" dirty="0">
                <a:solidFill>
                  <a:srgbClr val="000000"/>
                </a:solidFill>
              </a:rPr>
              <a:t>de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50" dirty="0">
                <a:solidFill>
                  <a:srgbClr val="000000"/>
                </a:solidFill>
              </a:rPr>
              <a:t>u</a:t>
            </a:r>
            <a:r>
              <a:rPr sz="2400" spc="235" dirty="0">
                <a:solidFill>
                  <a:srgbClr val="000000"/>
                </a:solidFill>
              </a:rPr>
              <a:t>m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-5" dirty="0">
                <a:solidFill>
                  <a:srgbClr val="000000"/>
                </a:solidFill>
              </a:rPr>
              <a:t>L</a:t>
            </a:r>
            <a:r>
              <a:rPr sz="2400" spc="5" dirty="0">
                <a:solidFill>
                  <a:srgbClr val="000000"/>
                </a:solidFill>
              </a:rPr>
              <a:t>D</a:t>
            </a:r>
            <a:r>
              <a:rPr sz="2400" spc="-220" dirty="0">
                <a:solidFill>
                  <a:srgbClr val="000000"/>
                </a:solidFill>
              </a:rPr>
              <a:t>R</a:t>
            </a:r>
            <a:r>
              <a:rPr sz="2400" dirty="0">
                <a:solidFill>
                  <a:srgbClr val="000000"/>
                </a:solidFill>
              </a:rPr>
              <a:t>	e	</a:t>
            </a:r>
            <a:r>
              <a:rPr sz="2400" spc="175" dirty="0">
                <a:solidFill>
                  <a:srgbClr val="000000"/>
                </a:solidFill>
              </a:rPr>
              <a:t>imprimindo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05" dirty="0">
                <a:solidFill>
                  <a:srgbClr val="000000"/>
                </a:solidFill>
              </a:rPr>
              <a:t>no  </a:t>
            </a:r>
            <a:r>
              <a:rPr sz="2400" spc="175" dirty="0">
                <a:solidFill>
                  <a:srgbClr val="000000"/>
                </a:solidFill>
              </a:rPr>
              <a:t>monitor</a:t>
            </a:r>
            <a:r>
              <a:rPr sz="2400" spc="80" dirty="0">
                <a:solidFill>
                  <a:srgbClr val="000000"/>
                </a:solidFill>
              </a:rPr>
              <a:t> </a:t>
            </a:r>
            <a:r>
              <a:rPr sz="2400" spc="85" dirty="0">
                <a:solidFill>
                  <a:srgbClr val="000000"/>
                </a:solidFill>
              </a:rPr>
              <a:t>serial.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126</a:t>
            </a:fld>
            <a:endParaRPr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685290"/>
            <a:ext cx="329120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>
                <a:solidFill>
                  <a:srgbClr val="000000"/>
                </a:solidFill>
              </a:rPr>
              <a:t>Mapeando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80" dirty="0">
                <a:solidFill>
                  <a:srgbClr val="000000"/>
                </a:solidFill>
              </a:rPr>
              <a:t>valores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2141042"/>
            <a:ext cx="6734809" cy="2868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105" dirty="0">
                <a:latin typeface="Arial"/>
                <a:cs typeface="Arial"/>
              </a:rPr>
              <a:t>Algumas </a:t>
            </a:r>
            <a:r>
              <a:rPr sz="2300" spc="45" dirty="0">
                <a:latin typeface="Arial"/>
                <a:cs typeface="Arial"/>
              </a:rPr>
              <a:t>vezes </a:t>
            </a:r>
            <a:r>
              <a:rPr sz="2300" spc="85" dirty="0">
                <a:latin typeface="Arial"/>
                <a:cs typeface="Arial"/>
              </a:rPr>
              <a:t>precisamos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alterar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valores 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0" dirty="0">
                <a:latin typeface="Arial"/>
                <a:cs typeface="Arial"/>
              </a:rPr>
              <a:t>se </a:t>
            </a:r>
            <a:r>
              <a:rPr sz="2300" spc="114" dirty="0">
                <a:latin typeface="Arial"/>
                <a:cs typeface="Arial"/>
              </a:rPr>
              <a:t>encontram </a:t>
            </a:r>
            <a:r>
              <a:rPr sz="2300" spc="135" dirty="0">
                <a:latin typeface="Arial"/>
                <a:cs typeface="Arial"/>
              </a:rPr>
              <a:t>dentro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25" dirty="0">
                <a:latin typeface="Arial"/>
                <a:cs typeface="Arial"/>
              </a:rPr>
              <a:t>uma  </a:t>
            </a:r>
            <a:r>
              <a:rPr sz="2300" spc="110" dirty="0">
                <a:latin typeface="Arial"/>
                <a:cs typeface="Arial"/>
              </a:rPr>
              <a:t>determinada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faixa</a:t>
            </a:r>
            <a:r>
              <a:rPr sz="2300" spc="114" dirty="0">
                <a:latin typeface="Arial"/>
                <a:cs typeface="Arial"/>
              </a:rPr>
              <a:t>, </a:t>
            </a:r>
            <a:r>
              <a:rPr sz="2300" spc="80" dirty="0">
                <a:latin typeface="Arial"/>
                <a:cs typeface="Arial"/>
              </a:rPr>
              <a:t>de </a:t>
            </a:r>
            <a:r>
              <a:rPr sz="2300" spc="165" dirty="0">
                <a:latin typeface="Arial"/>
                <a:cs typeface="Arial"/>
              </a:rPr>
              <a:t>modo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35" dirty="0">
                <a:latin typeface="Arial"/>
                <a:cs typeface="Arial"/>
              </a:rPr>
              <a:t>obter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novo 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valor</a:t>
            </a:r>
            <a:r>
              <a:rPr sz="2300" spc="95" dirty="0">
                <a:latin typeface="Arial"/>
                <a:cs typeface="Arial"/>
              </a:rPr>
              <a:t>, </a:t>
            </a:r>
            <a:r>
              <a:rPr sz="2300" spc="120" dirty="0">
                <a:latin typeface="Arial"/>
                <a:cs typeface="Arial"/>
              </a:rPr>
              <a:t>proporcional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90" dirty="0">
                <a:latin typeface="Arial"/>
                <a:cs typeface="Arial"/>
              </a:rPr>
              <a:t>inversamente  </a:t>
            </a:r>
            <a:r>
              <a:rPr sz="2300" spc="125" dirty="0">
                <a:latin typeface="Arial"/>
                <a:cs typeface="Arial"/>
              </a:rPr>
              <a:t>proporcional </a:t>
            </a:r>
            <a:r>
              <a:rPr sz="2300" spc="60" dirty="0">
                <a:latin typeface="Arial"/>
                <a:cs typeface="Arial"/>
              </a:rPr>
              <a:t>ao </a:t>
            </a:r>
            <a:r>
              <a:rPr sz="2300" spc="135" dirty="0">
                <a:latin typeface="Arial"/>
                <a:cs typeface="Arial"/>
              </a:rPr>
              <a:t>primeiro, </a:t>
            </a:r>
            <a:r>
              <a:rPr sz="2300" spc="5" dirty="0">
                <a:latin typeface="Arial"/>
                <a:cs typeface="Arial"/>
              </a:rPr>
              <a:t>e </a:t>
            </a:r>
            <a:r>
              <a:rPr sz="2300" spc="95" dirty="0">
                <a:latin typeface="Arial"/>
                <a:cs typeface="Arial"/>
              </a:rPr>
              <a:t>que </a:t>
            </a:r>
            <a:r>
              <a:rPr sz="2300" spc="15" dirty="0">
                <a:latin typeface="Arial"/>
                <a:cs typeface="Arial"/>
              </a:rPr>
              <a:t>se </a:t>
            </a:r>
            <a:r>
              <a:rPr sz="2300" spc="95" dirty="0">
                <a:latin typeface="Arial"/>
                <a:cs typeface="Arial"/>
              </a:rPr>
              <a:t>enquadre 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nova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3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valores</a:t>
            </a:r>
            <a:r>
              <a:rPr sz="2300" spc="7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10" dirty="0">
                <a:latin typeface="Arial"/>
                <a:cs typeface="Arial"/>
              </a:rPr>
              <a:t>biblioteca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35" dirty="0">
                <a:latin typeface="Arial"/>
                <a:cs typeface="Arial"/>
              </a:rPr>
              <a:t>Arduino </a:t>
            </a:r>
            <a:r>
              <a:rPr sz="2300" spc="100" dirty="0">
                <a:latin typeface="Arial"/>
                <a:cs typeface="Arial"/>
              </a:rPr>
              <a:t>possui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105" dirty="0">
                <a:latin typeface="Arial"/>
                <a:cs typeface="Arial"/>
              </a:rPr>
              <a:t>função  </a:t>
            </a:r>
            <a:r>
              <a:rPr sz="2300" spc="75" dirty="0">
                <a:latin typeface="Arial"/>
                <a:cs typeface="Arial"/>
              </a:rPr>
              <a:t>chamada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map()</a:t>
            </a:r>
            <a:r>
              <a:rPr sz="2300" spc="70" dirty="0">
                <a:latin typeface="Arial"/>
                <a:cs typeface="Arial"/>
              </a:rPr>
              <a:t>,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85" dirty="0">
                <a:latin typeface="Arial"/>
                <a:cs typeface="Arial"/>
              </a:rPr>
              <a:t>realiza </a:t>
            </a:r>
            <a:r>
              <a:rPr sz="2300" spc="10" dirty="0">
                <a:latin typeface="Arial"/>
                <a:cs typeface="Arial"/>
              </a:rPr>
              <a:t>essa</a:t>
            </a:r>
            <a:r>
              <a:rPr sz="2300" spc="80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tarefa.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48241" y="6539959"/>
            <a:ext cx="299797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127</a:t>
            </a:fld>
            <a:endParaRPr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685290"/>
            <a:ext cx="329120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>
                <a:solidFill>
                  <a:srgbClr val="000000"/>
                </a:solidFill>
              </a:rPr>
              <a:t>Mapeando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80" dirty="0">
                <a:solidFill>
                  <a:srgbClr val="000000"/>
                </a:solidFill>
              </a:rPr>
              <a:t>valores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2047310"/>
            <a:ext cx="6517640" cy="295656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4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Exemplo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uso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função</a:t>
            </a:r>
            <a:r>
              <a:rPr sz="23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map():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505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1600" spc="50" dirty="0">
                <a:latin typeface="Arial"/>
                <a:cs typeface="Arial"/>
              </a:rPr>
              <a:t>novo_valor </a:t>
            </a:r>
            <a:r>
              <a:rPr sz="1600" spc="330" dirty="0">
                <a:latin typeface="Arial"/>
                <a:cs typeface="Arial"/>
              </a:rPr>
              <a:t>= </a:t>
            </a:r>
            <a:r>
              <a:rPr sz="1600" spc="55" dirty="0">
                <a:latin typeface="Arial"/>
                <a:cs typeface="Arial"/>
              </a:rPr>
              <a:t>map(valor, </a:t>
            </a:r>
            <a:r>
              <a:rPr sz="1600" spc="75" dirty="0">
                <a:latin typeface="Arial"/>
                <a:cs typeface="Arial"/>
              </a:rPr>
              <a:t>min_in, </a:t>
            </a:r>
            <a:r>
              <a:rPr sz="1600" spc="70" dirty="0">
                <a:latin typeface="Arial"/>
                <a:cs typeface="Arial"/>
              </a:rPr>
              <a:t>max_in, </a:t>
            </a:r>
            <a:r>
              <a:rPr sz="1600" spc="80" dirty="0">
                <a:latin typeface="Arial"/>
                <a:cs typeface="Arial"/>
              </a:rPr>
              <a:t>min_out,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max_out);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DA1F28"/>
              </a:buClr>
              <a:buFont typeface="Arial"/>
              <a:buChar char=""/>
            </a:pPr>
            <a:endParaRPr sz="2350">
              <a:latin typeface="Times New Roman"/>
              <a:cs typeface="Times New Roman"/>
            </a:endParaRPr>
          </a:p>
          <a:p>
            <a:pPr marL="250190">
              <a:lnSpc>
                <a:spcPct val="100000"/>
              </a:lnSpc>
            </a:pPr>
            <a:r>
              <a:rPr sz="1600" spc="50" dirty="0">
                <a:latin typeface="Arial"/>
                <a:cs typeface="Arial"/>
              </a:rPr>
              <a:t>Onde:</a:t>
            </a:r>
            <a:endParaRPr sz="16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50" dirty="0">
                <a:solidFill>
                  <a:srgbClr val="FF0000"/>
                </a:solidFill>
                <a:latin typeface="Arial"/>
                <a:cs typeface="Arial"/>
              </a:rPr>
              <a:t>novo_valor </a:t>
            </a:r>
            <a:r>
              <a:rPr sz="1400" spc="35" dirty="0">
                <a:latin typeface="Arial"/>
                <a:cs typeface="Arial"/>
              </a:rPr>
              <a:t>recebe </a:t>
            </a:r>
            <a:r>
              <a:rPr sz="1400" spc="80" dirty="0">
                <a:latin typeface="Arial"/>
                <a:cs typeface="Arial"/>
              </a:rPr>
              <a:t>o </a:t>
            </a:r>
            <a:r>
              <a:rPr sz="1400" spc="60" dirty="0">
                <a:latin typeface="Arial"/>
                <a:cs typeface="Arial"/>
              </a:rPr>
              <a:t>valor </a:t>
            </a:r>
            <a:r>
              <a:rPr sz="1400" spc="55" dirty="0">
                <a:latin typeface="Arial"/>
                <a:cs typeface="Arial"/>
              </a:rPr>
              <a:t>já </a:t>
            </a:r>
            <a:r>
              <a:rPr sz="1400" spc="80" dirty="0">
                <a:latin typeface="Arial"/>
                <a:cs typeface="Arial"/>
              </a:rPr>
              <a:t>modificado </a:t>
            </a:r>
            <a:r>
              <a:rPr sz="1400" spc="45" dirty="0">
                <a:latin typeface="Arial"/>
                <a:cs typeface="Arial"/>
              </a:rPr>
              <a:t>pela </a:t>
            </a:r>
            <a:r>
              <a:rPr sz="1400" spc="65" dirty="0">
                <a:latin typeface="Arial"/>
                <a:cs typeface="Arial"/>
              </a:rPr>
              <a:t>função</a:t>
            </a:r>
            <a:r>
              <a:rPr sz="1400" spc="-190" dirty="0">
                <a:latin typeface="Arial"/>
                <a:cs typeface="Arial"/>
              </a:rPr>
              <a:t> </a:t>
            </a:r>
            <a:r>
              <a:rPr sz="1400" spc="45" dirty="0">
                <a:latin typeface="Arial"/>
                <a:cs typeface="Arial"/>
              </a:rPr>
              <a:t>map();</a:t>
            </a:r>
            <a:endParaRPr sz="14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6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1400" dirty="0">
                <a:latin typeface="Arial"/>
                <a:cs typeface="Arial"/>
              </a:rPr>
              <a:t>é </a:t>
            </a:r>
            <a:r>
              <a:rPr sz="1400" spc="85" dirty="0">
                <a:latin typeface="Arial"/>
                <a:cs typeface="Arial"/>
              </a:rPr>
              <a:t>o </a:t>
            </a:r>
            <a:r>
              <a:rPr sz="1400" spc="70" dirty="0">
                <a:latin typeface="Arial"/>
                <a:cs typeface="Arial"/>
              </a:rPr>
              <a:t>dado </a:t>
            </a:r>
            <a:r>
              <a:rPr sz="1400" spc="-5" dirty="0">
                <a:latin typeface="Arial"/>
                <a:cs typeface="Arial"/>
              </a:rPr>
              <a:t>a </a:t>
            </a:r>
            <a:r>
              <a:rPr sz="1400" spc="40" dirty="0">
                <a:latin typeface="Arial"/>
                <a:cs typeface="Arial"/>
              </a:rPr>
              <a:t>ser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65" dirty="0">
                <a:latin typeface="Arial"/>
                <a:cs typeface="Arial"/>
              </a:rPr>
              <a:t>alterado;</a:t>
            </a:r>
            <a:endParaRPr sz="14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395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70" dirty="0">
                <a:solidFill>
                  <a:srgbClr val="FF0000"/>
                </a:solidFill>
                <a:latin typeface="Arial"/>
                <a:cs typeface="Arial"/>
              </a:rPr>
              <a:t>min_in </a:t>
            </a:r>
            <a:r>
              <a:rPr sz="1400" dirty="0">
                <a:latin typeface="Arial"/>
                <a:cs typeface="Arial"/>
              </a:rPr>
              <a:t>é </a:t>
            </a:r>
            <a:r>
              <a:rPr sz="1400" spc="80" dirty="0">
                <a:latin typeface="Arial"/>
                <a:cs typeface="Arial"/>
              </a:rPr>
              <a:t>o </a:t>
            </a:r>
            <a:r>
              <a:rPr sz="1400" spc="85" dirty="0">
                <a:latin typeface="Arial"/>
                <a:cs typeface="Arial"/>
              </a:rPr>
              <a:t>menor </a:t>
            </a:r>
            <a:r>
              <a:rPr sz="1400" spc="60" dirty="0">
                <a:latin typeface="Arial"/>
                <a:cs typeface="Arial"/>
              </a:rPr>
              <a:t>valor </a:t>
            </a:r>
            <a:r>
              <a:rPr sz="1400" spc="50" dirty="0">
                <a:latin typeface="Arial"/>
                <a:cs typeface="Arial"/>
              </a:rPr>
              <a:t>da </a:t>
            </a:r>
            <a:r>
              <a:rPr sz="1400" spc="70" dirty="0">
                <a:latin typeface="Arial"/>
                <a:cs typeface="Arial"/>
              </a:rPr>
              <a:t>faixa </a:t>
            </a:r>
            <a:r>
              <a:rPr sz="1400" spc="50" dirty="0">
                <a:latin typeface="Arial"/>
                <a:cs typeface="Arial"/>
              </a:rPr>
              <a:t>de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entrada;</a:t>
            </a:r>
            <a:endParaRPr sz="14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395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65" dirty="0">
                <a:solidFill>
                  <a:srgbClr val="FF0000"/>
                </a:solidFill>
                <a:latin typeface="Arial"/>
                <a:cs typeface="Arial"/>
              </a:rPr>
              <a:t>max_in </a:t>
            </a:r>
            <a:r>
              <a:rPr sz="1400" dirty="0">
                <a:latin typeface="Arial"/>
                <a:cs typeface="Arial"/>
              </a:rPr>
              <a:t>é </a:t>
            </a:r>
            <a:r>
              <a:rPr sz="1400" spc="80" dirty="0">
                <a:latin typeface="Arial"/>
                <a:cs typeface="Arial"/>
              </a:rPr>
              <a:t>o </a:t>
            </a:r>
            <a:r>
              <a:rPr sz="1400" spc="85" dirty="0">
                <a:latin typeface="Arial"/>
                <a:cs typeface="Arial"/>
              </a:rPr>
              <a:t>maior </a:t>
            </a:r>
            <a:r>
              <a:rPr sz="1400" spc="60" dirty="0">
                <a:latin typeface="Arial"/>
                <a:cs typeface="Arial"/>
              </a:rPr>
              <a:t>valor </a:t>
            </a:r>
            <a:r>
              <a:rPr sz="1400" spc="50" dirty="0">
                <a:latin typeface="Arial"/>
                <a:cs typeface="Arial"/>
              </a:rPr>
              <a:t>da </a:t>
            </a:r>
            <a:r>
              <a:rPr sz="1400" spc="70" dirty="0">
                <a:latin typeface="Arial"/>
                <a:cs typeface="Arial"/>
              </a:rPr>
              <a:t>faixa </a:t>
            </a:r>
            <a:r>
              <a:rPr sz="1400" spc="50" dirty="0">
                <a:latin typeface="Arial"/>
                <a:cs typeface="Arial"/>
              </a:rPr>
              <a:t>de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entrada;</a:t>
            </a:r>
            <a:endParaRPr sz="14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80" dirty="0">
                <a:solidFill>
                  <a:srgbClr val="FF0000"/>
                </a:solidFill>
                <a:latin typeface="Arial"/>
                <a:cs typeface="Arial"/>
              </a:rPr>
              <a:t>min_out </a:t>
            </a:r>
            <a:r>
              <a:rPr sz="1400" dirty="0">
                <a:latin typeface="Arial"/>
                <a:cs typeface="Arial"/>
              </a:rPr>
              <a:t>é </a:t>
            </a:r>
            <a:r>
              <a:rPr sz="1400" spc="80" dirty="0">
                <a:latin typeface="Arial"/>
                <a:cs typeface="Arial"/>
              </a:rPr>
              <a:t>o </a:t>
            </a:r>
            <a:r>
              <a:rPr sz="1400" spc="85" dirty="0">
                <a:latin typeface="Arial"/>
                <a:cs typeface="Arial"/>
              </a:rPr>
              <a:t>menor </a:t>
            </a:r>
            <a:r>
              <a:rPr sz="1400" spc="60" dirty="0">
                <a:latin typeface="Arial"/>
                <a:cs typeface="Arial"/>
              </a:rPr>
              <a:t>valor </a:t>
            </a:r>
            <a:r>
              <a:rPr sz="1400" spc="50" dirty="0">
                <a:latin typeface="Arial"/>
                <a:cs typeface="Arial"/>
              </a:rPr>
              <a:t>da </a:t>
            </a:r>
            <a:r>
              <a:rPr sz="1400" spc="70" dirty="0">
                <a:latin typeface="Arial"/>
                <a:cs typeface="Arial"/>
              </a:rPr>
              <a:t>faixa </a:t>
            </a:r>
            <a:r>
              <a:rPr sz="1400" spc="50" dirty="0">
                <a:latin typeface="Arial"/>
                <a:cs typeface="Arial"/>
              </a:rPr>
              <a:t>de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30" dirty="0">
                <a:latin typeface="Arial"/>
                <a:cs typeface="Arial"/>
              </a:rPr>
              <a:t>saída;</a:t>
            </a:r>
            <a:endParaRPr sz="14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395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75" dirty="0">
                <a:solidFill>
                  <a:srgbClr val="FF0000"/>
                </a:solidFill>
                <a:latin typeface="Arial"/>
                <a:cs typeface="Arial"/>
              </a:rPr>
              <a:t>max_out </a:t>
            </a:r>
            <a:r>
              <a:rPr sz="1400" dirty="0">
                <a:latin typeface="Arial"/>
                <a:cs typeface="Arial"/>
              </a:rPr>
              <a:t>é </a:t>
            </a:r>
            <a:r>
              <a:rPr sz="1400" spc="80" dirty="0">
                <a:latin typeface="Arial"/>
                <a:cs typeface="Arial"/>
              </a:rPr>
              <a:t>o </a:t>
            </a:r>
            <a:r>
              <a:rPr sz="1400" spc="85" dirty="0">
                <a:latin typeface="Arial"/>
                <a:cs typeface="Arial"/>
              </a:rPr>
              <a:t>maior </a:t>
            </a:r>
            <a:r>
              <a:rPr sz="1400" spc="60" dirty="0">
                <a:latin typeface="Arial"/>
                <a:cs typeface="Arial"/>
              </a:rPr>
              <a:t>valor </a:t>
            </a:r>
            <a:r>
              <a:rPr sz="1400" spc="50" dirty="0">
                <a:latin typeface="Arial"/>
                <a:cs typeface="Arial"/>
              </a:rPr>
              <a:t>da </a:t>
            </a:r>
            <a:r>
              <a:rPr sz="1400" spc="70" dirty="0">
                <a:latin typeface="Arial"/>
                <a:cs typeface="Arial"/>
              </a:rPr>
              <a:t>faixa </a:t>
            </a:r>
            <a:r>
              <a:rPr sz="1400" spc="50" dirty="0">
                <a:latin typeface="Arial"/>
                <a:cs typeface="Arial"/>
              </a:rPr>
              <a:t>de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30" dirty="0">
                <a:latin typeface="Arial"/>
                <a:cs typeface="Arial"/>
              </a:rPr>
              <a:t>saída.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128</a:t>
            </a:fld>
            <a:endParaRPr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51813"/>
            <a:ext cx="329120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>
                <a:solidFill>
                  <a:srgbClr val="000000"/>
                </a:solidFill>
              </a:rPr>
              <a:t>Mapeando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80" dirty="0">
                <a:solidFill>
                  <a:srgbClr val="000000"/>
                </a:solidFill>
              </a:rPr>
              <a:t>valores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8140" y="2244851"/>
            <a:ext cx="7229856" cy="402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941" y="2348826"/>
            <a:ext cx="6958330" cy="38164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129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995" y="1465834"/>
            <a:ext cx="30473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Corrente</a:t>
            </a:r>
            <a:r>
              <a:rPr sz="2700" spc="15" dirty="0">
                <a:solidFill>
                  <a:srgbClr val="000000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Elétrica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51459" y="2385187"/>
            <a:ext cx="7012940" cy="294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762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" dirty="0">
                <a:latin typeface="Arial"/>
                <a:cs typeface="Arial"/>
              </a:rPr>
              <a:t>Os</a:t>
            </a:r>
            <a:r>
              <a:rPr sz="2300" spc="655" dirty="0">
                <a:latin typeface="Arial"/>
                <a:cs typeface="Arial"/>
              </a:rPr>
              <a:t>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livres  </a:t>
            </a:r>
            <a:r>
              <a:rPr sz="2300" spc="150" dirty="0">
                <a:latin typeface="Arial"/>
                <a:cs typeface="Arial"/>
              </a:rPr>
              <a:t>movimentam-se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185" dirty="0">
                <a:latin typeface="Arial"/>
                <a:cs typeface="Arial"/>
              </a:rPr>
              <a:t>um  </a:t>
            </a:r>
            <a:r>
              <a:rPr sz="2300" spc="140" dirty="0">
                <a:latin typeface="Arial"/>
                <a:cs typeface="Arial"/>
              </a:rPr>
              <a:t>átomo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60" dirty="0">
                <a:latin typeface="Arial"/>
                <a:cs typeface="Arial"/>
              </a:rPr>
              <a:t>outro </a:t>
            </a:r>
            <a:r>
              <a:rPr sz="2300" spc="60" dirty="0">
                <a:latin typeface="Arial"/>
                <a:cs typeface="Arial"/>
              </a:rPr>
              <a:t>através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30" dirty="0">
                <a:latin typeface="Arial"/>
                <a:cs typeface="Arial"/>
              </a:rPr>
              <a:t>meio</a:t>
            </a:r>
            <a:r>
              <a:rPr sz="2300" spc="-80" dirty="0">
                <a:latin typeface="Arial"/>
                <a:cs typeface="Arial"/>
              </a:rPr>
              <a:t> </a:t>
            </a:r>
            <a:r>
              <a:rPr sz="2300" spc="135" dirty="0">
                <a:latin typeface="Arial"/>
                <a:cs typeface="Arial"/>
              </a:rPr>
              <a:t>condutor.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2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Corrente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elétrica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85" dirty="0">
                <a:latin typeface="Arial"/>
                <a:cs typeface="Arial"/>
              </a:rPr>
              <a:t>um </a:t>
            </a:r>
            <a:r>
              <a:rPr sz="2300" spc="175" dirty="0">
                <a:solidFill>
                  <a:srgbClr val="FF0000"/>
                </a:solidFill>
                <a:latin typeface="Arial"/>
                <a:cs typeface="Arial"/>
              </a:rPr>
              <a:t>fluxo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300" spc="100" dirty="0">
                <a:latin typeface="Arial"/>
                <a:cs typeface="Arial"/>
              </a:rPr>
              <a:t>que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circula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</a:t>
            </a:r>
            <a:r>
              <a:rPr sz="23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condutor</a:t>
            </a:r>
            <a:r>
              <a:rPr sz="2300" spc="13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corrente </a:t>
            </a:r>
            <a:r>
              <a:rPr sz="2300" spc="85" dirty="0">
                <a:latin typeface="Arial"/>
                <a:cs typeface="Arial"/>
              </a:rPr>
              <a:t>elétrica </a:t>
            </a:r>
            <a:r>
              <a:rPr sz="2300" spc="-10" dirty="0">
                <a:latin typeface="Arial"/>
                <a:cs typeface="Arial"/>
              </a:rPr>
              <a:t>(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300" spc="-10" dirty="0">
                <a:latin typeface="Arial"/>
                <a:cs typeface="Arial"/>
              </a:rPr>
              <a:t>)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medida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Ampère</a:t>
            </a:r>
            <a:r>
              <a:rPr sz="2300" spc="1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20" dirty="0">
                <a:latin typeface="Arial"/>
                <a:cs typeface="Arial"/>
              </a:rPr>
              <a:t>(</a:t>
            </a:r>
            <a:r>
              <a:rPr sz="2300" spc="2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spc="20" dirty="0">
                <a:latin typeface="Arial"/>
                <a:cs typeface="Arial"/>
              </a:rPr>
              <a:t>).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5" dirty="0">
                <a:latin typeface="Arial"/>
                <a:cs typeface="Arial"/>
              </a:rPr>
              <a:t>Para </a:t>
            </a:r>
            <a:r>
              <a:rPr sz="2300" spc="80" dirty="0">
                <a:latin typeface="Arial"/>
                <a:cs typeface="Arial"/>
              </a:rPr>
              <a:t>os </a:t>
            </a:r>
            <a:r>
              <a:rPr sz="2300" spc="100" dirty="0">
                <a:latin typeface="Arial"/>
                <a:cs typeface="Arial"/>
              </a:rPr>
              <a:t>elétrons </a:t>
            </a:r>
            <a:r>
              <a:rPr sz="2300" spc="10" dirty="0">
                <a:latin typeface="Arial"/>
                <a:cs typeface="Arial"/>
              </a:rPr>
              <a:t>se </a:t>
            </a:r>
            <a:r>
              <a:rPr sz="2300" spc="114" dirty="0">
                <a:latin typeface="Arial"/>
                <a:cs typeface="Arial"/>
              </a:rPr>
              <a:t>moverem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40" dirty="0">
                <a:latin typeface="Arial"/>
                <a:cs typeface="Arial"/>
              </a:rPr>
              <a:t>átomo </a:t>
            </a:r>
            <a:r>
              <a:rPr sz="2300" spc="-10" dirty="0">
                <a:latin typeface="Arial"/>
                <a:cs typeface="Arial"/>
              </a:rPr>
              <a:t>a  </a:t>
            </a:r>
            <a:r>
              <a:rPr sz="2300" spc="155" dirty="0">
                <a:latin typeface="Arial"/>
                <a:cs typeface="Arial"/>
              </a:rPr>
              <a:t>outro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65" dirty="0">
                <a:latin typeface="Arial"/>
                <a:cs typeface="Arial"/>
              </a:rPr>
              <a:t>necessário </a:t>
            </a:r>
            <a:r>
              <a:rPr sz="2300" spc="70" dirty="0">
                <a:latin typeface="Arial"/>
                <a:cs typeface="Arial"/>
              </a:rPr>
              <a:t>haver </a:t>
            </a:r>
            <a:r>
              <a:rPr sz="2300" spc="114" dirty="0">
                <a:latin typeface="Arial"/>
                <a:cs typeface="Arial"/>
              </a:rPr>
              <a:t>uma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diferença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potencial </a:t>
            </a:r>
            <a:r>
              <a:rPr sz="2300" spc="140" dirty="0">
                <a:latin typeface="Arial"/>
                <a:cs typeface="Arial"/>
              </a:rPr>
              <a:t>ou</a:t>
            </a:r>
            <a:r>
              <a:rPr sz="2300" spc="25" dirty="0"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tensão</a:t>
            </a:r>
            <a:r>
              <a:rPr sz="2300" spc="8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760600"/>
            <a:ext cx="7016750" cy="1982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95"/>
              </a:spcBef>
            </a:pPr>
            <a:r>
              <a:rPr sz="1700" spc="-500" dirty="0">
                <a:solidFill>
                  <a:srgbClr val="2CA1BE"/>
                </a:solidFill>
              </a:rPr>
              <a:t></a:t>
            </a:r>
            <a:r>
              <a:rPr sz="1700" spc="635" dirty="0">
                <a:solidFill>
                  <a:srgbClr val="2CA1BE"/>
                </a:solidFill>
              </a:rPr>
              <a:t> </a:t>
            </a:r>
            <a:r>
              <a:rPr spc="100" dirty="0">
                <a:solidFill>
                  <a:srgbClr val="000000"/>
                </a:solidFill>
              </a:rPr>
              <a:t>Muitas </a:t>
            </a:r>
            <a:r>
              <a:rPr spc="45" dirty="0">
                <a:solidFill>
                  <a:srgbClr val="000000"/>
                </a:solidFill>
              </a:rPr>
              <a:t>vezes </a:t>
            </a:r>
            <a:r>
              <a:rPr dirty="0">
                <a:solidFill>
                  <a:srgbClr val="000000"/>
                </a:solidFill>
              </a:rPr>
              <a:t>é </a:t>
            </a:r>
            <a:r>
              <a:rPr spc="70" dirty="0">
                <a:solidFill>
                  <a:srgbClr val="000000"/>
                </a:solidFill>
              </a:rPr>
              <a:t>necessário </a:t>
            </a:r>
            <a:r>
              <a:rPr u="heavy" spc="130" dirty="0">
                <a:uFill>
                  <a:solidFill>
                    <a:srgbClr val="FF0000"/>
                  </a:solidFill>
                </a:uFill>
              </a:rPr>
              <a:t>repetir</a:t>
            </a:r>
            <a:r>
              <a:rPr spc="130" dirty="0"/>
              <a:t> </a:t>
            </a:r>
            <a:r>
              <a:rPr spc="-135" dirty="0">
                <a:solidFill>
                  <a:srgbClr val="000000"/>
                </a:solidFill>
              </a:rPr>
              <a:t>uma  </a:t>
            </a:r>
            <a:r>
              <a:rPr spc="114" dirty="0">
                <a:solidFill>
                  <a:srgbClr val="000000"/>
                </a:solidFill>
              </a:rPr>
              <a:t>determinada </a:t>
            </a:r>
            <a:r>
              <a:rPr spc="114" dirty="0"/>
              <a:t>instrução </a:t>
            </a:r>
            <a:r>
              <a:rPr spc="150" dirty="0">
                <a:solidFill>
                  <a:srgbClr val="000000"/>
                </a:solidFill>
              </a:rPr>
              <a:t>ou </a:t>
            </a:r>
            <a:r>
              <a:rPr spc="150" dirty="0"/>
              <a:t>conjunto </a:t>
            </a:r>
            <a:r>
              <a:rPr spc="90" dirty="0"/>
              <a:t>de  </a:t>
            </a:r>
            <a:r>
              <a:rPr spc="105" dirty="0"/>
              <a:t>instruções</a:t>
            </a:r>
            <a:r>
              <a:rPr spc="105" dirty="0">
                <a:solidFill>
                  <a:srgbClr val="000000"/>
                </a:solidFill>
              </a:rPr>
              <a:t>.</a:t>
            </a:r>
            <a:endParaRPr sz="1700"/>
          </a:p>
          <a:p>
            <a:pPr marL="268605" marR="5080" indent="-256540" algn="just">
              <a:lnSpc>
                <a:spcPct val="100000"/>
              </a:lnSpc>
              <a:spcBef>
                <a:spcPts val="409"/>
              </a:spcBef>
            </a:pPr>
            <a:r>
              <a:rPr sz="1700" spc="-500" dirty="0">
                <a:solidFill>
                  <a:srgbClr val="2CA1BE"/>
                </a:solidFill>
              </a:rPr>
              <a:t></a:t>
            </a:r>
            <a:r>
              <a:rPr sz="1700" spc="630" dirty="0">
                <a:solidFill>
                  <a:srgbClr val="2CA1BE"/>
                </a:solidFill>
              </a:rPr>
              <a:t> </a:t>
            </a:r>
            <a:r>
              <a:rPr spc="10" dirty="0">
                <a:solidFill>
                  <a:srgbClr val="000000"/>
                </a:solidFill>
              </a:rPr>
              <a:t>Os </a:t>
            </a:r>
            <a:r>
              <a:rPr spc="110" dirty="0"/>
              <a:t>comandos </a:t>
            </a:r>
            <a:r>
              <a:rPr spc="90" dirty="0"/>
              <a:t>de </a:t>
            </a:r>
            <a:r>
              <a:rPr spc="100" dirty="0"/>
              <a:t>repetição </a:t>
            </a:r>
            <a:r>
              <a:rPr u="heavy" spc="14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mantêm</a:t>
            </a:r>
            <a:r>
              <a:rPr spc="145" dirty="0">
                <a:solidFill>
                  <a:srgbClr val="000000"/>
                </a:solidFill>
              </a:rPr>
              <a:t> </a:t>
            </a:r>
            <a:r>
              <a:rPr spc="120" dirty="0">
                <a:solidFill>
                  <a:srgbClr val="000000"/>
                </a:solidFill>
              </a:rPr>
              <a:t>em </a:t>
            </a:r>
            <a:r>
              <a:rPr spc="-60" dirty="0">
                <a:solidFill>
                  <a:srgbClr val="000000"/>
                </a:solidFill>
              </a:rPr>
              <a:t>um  </a:t>
            </a:r>
            <a:r>
              <a:rPr spc="85" dirty="0">
                <a:solidFill>
                  <a:srgbClr val="000000"/>
                </a:solidFill>
              </a:rPr>
              <a:t>“laço” </a:t>
            </a:r>
            <a:r>
              <a:rPr spc="125" dirty="0">
                <a:solidFill>
                  <a:srgbClr val="000000"/>
                </a:solidFill>
              </a:rPr>
              <a:t>uma </a:t>
            </a:r>
            <a:r>
              <a:rPr spc="114" dirty="0">
                <a:solidFill>
                  <a:srgbClr val="000000"/>
                </a:solidFill>
              </a:rPr>
              <a:t>instrução </a:t>
            </a:r>
            <a:r>
              <a:rPr spc="150" dirty="0">
                <a:solidFill>
                  <a:srgbClr val="000000"/>
                </a:solidFill>
              </a:rPr>
              <a:t>ou conjunto</a:t>
            </a:r>
            <a:r>
              <a:rPr spc="930" dirty="0">
                <a:solidFill>
                  <a:srgbClr val="000000"/>
                </a:solidFill>
              </a:rPr>
              <a:t> </a:t>
            </a:r>
            <a:r>
              <a:rPr spc="75" dirty="0">
                <a:solidFill>
                  <a:srgbClr val="000000"/>
                </a:solidFill>
              </a:rPr>
              <a:t>de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912063" y="3717797"/>
            <a:ext cx="67595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60855" algn="l"/>
                <a:tab pos="3371850" algn="l"/>
                <a:tab pos="4194810" algn="l"/>
                <a:tab pos="5728335" algn="l"/>
              </a:tabLst>
            </a:pPr>
            <a:r>
              <a:rPr sz="2500" spc="150" dirty="0">
                <a:latin typeface="Arial"/>
                <a:cs typeface="Arial"/>
              </a:rPr>
              <a:t>inst</a:t>
            </a:r>
            <a:r>
              <a:rPr sz="2500" spc="140" dirty="0">
                <a:latin typeface="Arial"/>
                <a:cs typeface="Arial"/>
              </a:rPr>
              <a:t>r</a:t>
            </a:r>
            <a:r>
              <a:rPr sz="2500" spc="105" dirty="0">
                <a:latin typeface="Arial"/>
                <a:cs typeface="Arial"/>
              </a:rPr>
              <a:t>uç</a:t>
            </a:r>
            <a:r>
              <a:rPr sz="2500" spc="114" dirty="0">
                <a:latin typeface="Arial"/>
                <a:cs typeface="Arial"/>
              </a:rPr>
              <a:t>õ</a:t>
            </a:r>
            <a:r>
              <a:rPr sz="2500" spc="5" dirty="0">
                <a:latin typeface="Arial"/>
                <a:cs typeface="Arial"/>
              </a:rPr>
              <a:t>e</a:t>
            </a:r>
            <a:r>
              <a:rPr sz="2500" spc="10" dirty="0">
                <a:latin typeface="Arial"/>
                <a:cs typeface="Arial"/>
              </a:rPr>
              <a:t>s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enquant</a:t>
            </a:r>
            <a:r>
              <a:rPr sz="2500" spc="13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500" spc="130" dirty="0">
                <a:solidFill>
                  <a:srgbClr val="FF0000"/>
                </a:solidFill>
                <a:latin typeface="Arial"/>
                <a:cs typeface="Arial"/>
              </a:rPr>
              <a:t>uma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condiçã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500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500" spc="105" dirty="0">
                <a:solidFill>
                  <a:srgbClr val="FF0000"/>
                </a:solidFill>
                <a:latin typeface="Arial"/>
                <a:cs typeface="Arial"/>
              </a:rPr>
              <a:t>stiver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031" y="4047896"/>
            <a:ext cx="6933565" cy="1971039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495"/>
              </a:spcBef>
            </a:pP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sendo</a:t>
            </a: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satisfeita</a:t>
            </a:r>
            <a:r>
              <a:rPr sz="2500" spc="100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10" dirty="0">
                <a:latin typeface="Arial"/>
                <a:cs typeface="Arial"/>
              </a:rPr>
              <a:t>Os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comandos </a:t>
            </a:r>
            <a:r>
              <a:rPr sz="2500" spc="9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2500" spc="160" dirty="0">
                <a:latin typeface="Arial"/>
                <a:cs typeface="Arial"/>
              </a:rPr>
              <a:t>do </a:t>
            </a:r>
            <a:r>
              <a:rPr sz="2500" spc="150" dirty="0">
                <a:latin typeface="Arial"/>
                <a:cs typeface="Arial"/>
              </a:rPr>
              <a:t>Arduino</a:t>
            </a:r>
            <a:r>
              <a:rPr sz="2500" spc="70" dirty="0"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0000"/>
                </a:solidFill>
                <a:latin typeface="Arial"/>
                <a:cs typeface="Arial"/>
              </a:rPr>
              <a:t>são</a:t>
            </a:r>
            <a:r>
              <a:rPr sz="2500" spc="60" dirty="0">
                <a:latin typeface="Arial"/>
                <a:cs typeface="Arial"/>
              </a:rPr>
              <a:t>:</a:t>
            </a:r>
            <a:endParaRPr sz="25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0" dirty="0">
                <a:latin typeface="Arial"/>
                <a:cs typeface="Arial"/>
              </a:rPr>
              <a:t>Baseados </a:t>
            </a:r>
            <a:r>
              <a:rPr sz="2100" spc="100" dirty="0">
                <a:latin typeface="Arial"/>
                <a:cs typeface="Arial"/>
              </a:rPr>
              <a:t>em </a:t>
            </a:r>
            <a:r>
              <a:rPr sz="2100" spc="170" dirty="0">
                <a:latin typeface="Arial"/>
                <a:cs typeface="Arial"/>
              </a:rPr>
              <a:t>um</a:t>
            </a:r>
            <a:r>
              <a:rPr sz="2100" spc="160" dirty="0">
                <a:latin typeface="Arial"/>
                <a:cs typeface="Arial"/>
              </a:rPr>
              <a:t> </a:t>
            </a:r>
            <a:r>
              <a:rPr sz="2100" spc="105" dirty="0">
                <a:latin typeface="Arial"/>
                <a:cs typeface="Arial"/>
              </a:rPr>
              <a:t>contador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0" dirty="0">
                <a:latin typeface="Arial"/>
                <a:cs typeface="Arial"/>
              </a:rPr>
              <a:t>Baseados </a:t>
            </a:r>
            <a:r>
              <a:rPr sz="2100" spc="100" dirty="0">
                <a:latin typeface="Arial"/>
                <a:cs typeface="Arial"/>
              </a:rPr>
              <a:t>em </a:t>
            </a:r>
            <a:r>
              <a:rPr sz="2100" spc="110" dirty="0">
                <a:latin typeface="Arial"/>
                <a:cs typeface="Arial"/>
              </a:rPr>
              <a:t>uma </a:t>
            </a:r>
            <a:r>
              <a:rPr sz="2100" spc="70" dirty="0">
                <a:latin typeface="Arial"/>
                <a:cs typeface="Arial"/>
              </a:rPr>
              <a:t>expressão </a:t>
            </a:r>
            <a:r>
              <a:rPr sz="2100" spc="114" dirty="0">
                <a:latin typeface="Arial"/>
                <a:cs typeface="Arial"/>
              </a:rPr>
              <a:t>com </a:t>
            </a:r>
            <a:r>
              <a:rPr sz="2100" spc="80" dirty="0">
                <a:latin typeface="Arial"/>
                <a:cs typeface="Arial"/>
              </a:rPr>
              <a:t>teste </a:t>
            </a:r>
            <a:r>
              <a:rPr sz="2100" spc="125" dirty="0">
                <a:latin typeface="Arial"/>
                <a:cs typeface="Arial"/>
              </a:rPr>
              <a:t>no</a:t>
            </a:r>
            <a:r>
              <a:rPr sz="2100" spc="150" dirty="0">
                <a:latin typeface="Arial"/>
                <a:cs typeface="Arial"/>
              </a:rPr>
              <a:t> </a:t>
            </a:r>
            <a:r>
              <a:rPr sz="2100" spc="95" dirty="0">
                <a:latin typeface="Arial"/>
                <a:cs typeface="Arial"/>
              </a:rPr>
              <a:t>início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0" dirty="0">
                <a:latin typeface="Arial"/>
                <a:cs typeface="Arial"/>
              </a:rPr>
              <a:t>Baseados </a:t>
            </a:r>
            <a:r>
              <a:rPr sz="2100" spc="100" dirty="0">
                <a:latin typeface="Arial"/>
                <a:cs typeface="Arial"/>
              </a:rPr>
              <a:t>em </a:t>
            </a:r>
            <a:r>
              <a:rPr sz="2100" spc="110" dirty="0">
                <a:latin typeface="Arial"/>
                <a:cs typeface="Arial"/>
              </a:rPr>
              <a:t>uma </a:t>
            </a:r>
            <a:r>
              <a:rPr sz="2100" spc="70" dirty="0">
                <a:latin typeface="Arial"/>
                <a:cs typeface="Arial"/>
              </a:rPr>
              <a:t>expressão </a:t>
            </a:r>
            <a:r>
              <a:rPr sz="2100" spc="114" dirty="0">
                <a:latin typeface="Arial"/>
                <a:cs typeface="Arial"/>
              </a:rPr>
              <a:t>com </a:t>
            </a:r>
            <a:r>
              <a:rPr sz="2100" spc="80" dirty="0">
                <a:latin typeface="Arial"/>
                <a:cs typeface="Arial"/>
              </a:rPr>
              <a:t>teste </a:t>
            </a:r>
            <a:r>
              <a:rPr sz="2100" spc="125" dirty="0">
                <a:latin typeface="Arial"/>
                <a:cs typeface="Arial"/>
              </a:rPr>
              <a:t>no</a:t>
            </a:r>
            <a:r>
              <a:rPr sz="2100" spc="150" dirty="0">
                <a:latin typeface="Arial"/>
                <a:cs typeface="Arial"/>
              </a:rPr>
              <a:t> </a:t>
            </a:r>
            <a:r>
              <a:rPr sz="2100" spc="120" dirty="0">
                <a:latin typeface="Arial"/>
                <a:cs typeface="Arial"/>
              </a:rPr>
              <a:t>final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37224" y="6539959"/>
            <a:ext cx="310814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130</a:t>
            </a:fld>
            <a:endParaRPr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1449"/>
            <a:ext cx="577977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50" dirty="0">
                <a:solidFill>
                  <a:srgbClr val="000000"/>
                </a:solidFill>
              </a:rPr>
              <a:t>Repetição </a:t>
            </a:r>
            <a:r>
              <a:rPr spc="45" dirty="0">
                <a:solidFill>
                  <a:srgbClr val="000000"/>
                </a:solidFill>
              </a:rPr>
              <a:t>baseada </a:t>
            </a:r>
            <a:r>
              <a:rPr spc="120" dirty="0">
                <a:solidFill>
                  <a:srgbClr val="000000"/>
                </a:solidFill>
              </a:rPr>
              <a:t>em </a:t>
            </a:r>
            <a:r>
              <a:rPr spc="200" dirty="0">
                <a:solidFill>
                  <a:srgbClr val="000000"/>
                </a:solidFill>
              </a:rPr>
              <a:t>um</a:t>
            </a:r>
            <a:r>
              <a:rPr spc="145" dirty="0">
                <a:solidFill>
                  <a:srgbClr val="000000"/>
                </a:solidFill>
              </a:rPr>
              <a:t> </a:t>
            </a:r>
            <a:r>
              <a:rPr spc="130" dirty="0">
                <a:solidFill>
                  <a:srgbClr val="000000"/>
                </a:solidFill>
              </a:rPr>
              <a:t>contador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929436" y="1833117"/>
            <a:ext cx="6733540" cy="330898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marR="7620" indent="-228600" algn="just">
              <a:lnSpc>
                <a:spcPct val="90000"/>
              </a:lnSpc>
              <a:spcBef>
                <a:spcPts val="35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-10" dirty="0">
                <a:latin typeface="Arial"/>
                <a:cs typeface="Arial"/>
              </a:rPr>
              <a:t>Este </a:t>
            </a:r>
            <a:r>
              <a:rPr sz="2100" spc="155" dirty="0">
                <a:latin typeface="Arial"/>
                <a:cs typeface="Arial"/>
              </a:rPr>
              <a:t>tipo </a:t>
            </a:r>
            <a:r>
              <a:rPr sz="2100" spc="75" dirty="0">
                <a:latin typeface="Arial"/>
                <a:cs typeface="Arial"/>
              </a:rPr>
              <a:t>de </a:t>
            </a:r>
            <a:r>
              <a:rPr sz="2100" spc="105" dirty="0">
                <a:latin typeface="Arial"/>
                <a:cs typeface="Arial"/>
              </a:rPr>
              <a:t>comando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85" dirty="0">
                <a:latin typeface="Arial"/>
                <a:cs typeface="Arial"/>
              </a:rPr>
              <a:t>repetição </a:t>
            </a:r>
            <a:r>
              <a:rPr sz="2100" spc="45" dirty="0">
                <a:latin typeface="Arial"/>
                <a:cs typeface="Arial"/>
              </a:rPr>
              <a:t>deve </a:t>
            </a:r>
            <a:r>
              <a:rPr sz="2100" spc="55" dirty="0">
                <a:latin typeface="Arial"/>
                <a:cs typeface="Arial"/>
              </a:rPr>
              <a:t>ser  </a:t>
            </a:r>
            <a:r>
              <a:rPr sz="2100" spc="130" dirty="0">
                <a:latin typeface="Arial"/>
                <a:cs typeface="Arial"/>
              </a:rPr>
              <a:t>utilizado </a:t>
            </a:r>
            <a:r>
              <a:rPr sz="2100" spc="114" dirty="0">
                <a:latin typeface="Arial"/>
                <a:cs typeface="Arial"/>
              </a:rPr>
              <a:t>quando </a:t>
            </a:r>
            <a:r>
              <a:rPr sz="2100" spc="10" dirty="0">
                <a:latin typeface="Arial"/>
                <a:cs typeface="Arial"/>
              </a:rPr>
              <a:t>se </a:t>
            </a:r>
            <a:r>
              <a:rPr sz="2100" spc="40" dirty="0">
                <a:latin typeface="Arial"/>
                <a:cs typeface="Arial"/>
              </a:rPr>
              <a:t>sabe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100" dirty="0">
                <a:latin typeface="Arial"/>
                <a:cs typeface="Arial"/>
              </a:rPr>
              <a:t>quantidade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40" dirty="0">
                <a:latin typeface="Arial"/>
                <a:cs typeface="Arial"/>
              </a:rPr>
              <a:t>vezes 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110" dirty="0">
                <a:latin typeface="Arial"/>
                <a:cs typeface="Arial"/>
              </a:rPr>
              <a:t>uma  </a:t>
            </a:r>
            <a:r>
              <a:rPr sz="2100" spc="100" dirty="0">
                <a:latin typeface="Arial"/>
                <a:cs typeface="Arial"/>
              </a:rPr>
              <a:t>determinada instrução </a:t>
            </a:r>
            <a:r>
              <a:rPr sz="2100" spc="45" dirty="0">
                <a:latin typeface="Arial"/>
                <a:cs typeface="Arial"/>
              </a:rPr>
              <a:t>deve </a:t>
            </a:r>
            <a:r>
              <a:rPr sz="2100" spc="55" dirty="0">
                <a:latin typeface="Arial"/>
                <a:cs typeface="Arial"/>
              </a:rPr>
              <a:t>ser  </a:t>
            </a:r>
            <a:r>
              <a:rPr sz="2100" spc="75" dirty="0">
                <a:latin typeface="Arial"/>
                <a:cs typeface="Arial"/>
              </a:rPr>
              <a:t>executada.</a:t>
            </a:r>
            <a:endParaRPr sz="2100">
              <a:latin typeface="Arial"/>
              <a:cs typeface="Arial"/>
            </a:endParaRPr>
          </a:p>
          <a:p>
            <a:pPr marL="241300" marR="5080" indent="-228600" algn="just">
              <a:lnSpc>
                <a:spcPts val="2270"/>
              </a:lnSpc>
              <a:spcBef>
                <a:spcPts val="33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2100" spc="12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2100" spc="8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2100" spc="60" dirty="0">
                <a:solidFill>
                  <a:srgbClr val="FF0000"/>
                </a:solidFill>
                <a:latin typeface="Arial"/>
                <a:cs typeface="Arial"/>
              </a:rPr>
              <a:t>baseado </a:t>
            </a:r>
            <a:r>
              <a:rPr sz="2100" spc="110" dirty="0">
                <a:solidFill>
                  <a:srgbClr val="FF0000"/>
                </a:solidFill>
                <a:latin typeface="Arial"/>
                <a:cs typeface="Arial"/>
              </a:rPr>
              <a:t>em  </a:t>
            </a:r>
            <a:r>
              <a:rPr sz="2100" spc="17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contador</a:t>
            </a:r>
            <a:r>
              <a:rPr sz="21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3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21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85"/>
              </a:spcBef>
            </a:pPr>
            <a:r>
              <a:rPr sz="1800" b="1" spc="35" dirty="0">
                <a:latin typeface="Arial"/>
                <a:cs typeface="Arial"/>
              </a:rPr>
              <a:t>for </a:t>
            </a:r>
            <a:r>
              <a:rPr sz="1800" b="1" spc="-40" dirty="0">
                <a:latin typeface="Arial"/>
                <a:cs typeface="Arial"/>
              </a:rPr>
              <a:t>(</a:t>
            </a:r>
            <a:r>
              <a:rPr sz="1900" b="1" i="1" spc="-40" dirty="0">
                <a:solidFill>
                  <a:srgbClr val="FF0000"/>
                </a:solidFill>
                <a:latin typeface="Arial"/>
                <a:cs typeface="Arial"/>
              </a:rPr>
              <a:t>inicialização; </a:t>
            </a:r>
            <a:r>
              <a:rPr sz="1900" b="1" i="1" spc="-65" dirty="0">
                <a:solidFill>
                  <a:srgbClr val="FF0000"/>
                </a:solidFill>
                <a:latin typeface="Arial"/>
                <a:cs typeface="Arial"/>
              </a:rPr>
              <a:t>condição; </a:t>
            </a:r>
            <a:r>
              <a:rPr sz="1900" b="1" i="1" spc="-35" dirty="0">
                <a:solidFill>
                  <a:srgbClr val="FF0000"/>
                </a:solidFill>
                <a:latin typeface="Arial"/>
                <a:cs typeface="Arial"/>
              </a:rPr>
              <a:t>incremento</a:t>
            </a:r>
            <a:r>
              <a:rPr sz="1800" b="1" spc="-35" dirty="0">
                <a:latin typeface="Arial"/>
                <a:cs typeface="Arial"/>
              </a:rPr>
              <a:t>)</a:t>
            </a:r>
            <a:r>
              <a:rPr sz="1800" b="1" spc="225" dirty="0">
                <a:latin typeface="Arial"/>
                <a:cs typeface="Arial"/>
              </a:rPr>
              <a:t> </a:t>
            </a:r>
            <a:r>
              <a:rPr sz="1800" b="1" spc="-114" dirty="0"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680085">
              <a:lnSpc>
                <a:spcPct val="100000"/>
              </a:lnSpc>
              <a:spcBef>
                <a:spcPts val="70"/>
              </a:spcBef>
            </a:pPr>
            <a:r>
              <a:rPr sz="1900" b="1" i="1" spc="-55" dirty="0">
                <a:latin typeface="Arial"/>
                <a:cs typeface="Arial"/>
              </a:rPr>
              <a:t>cmd;</a:t>
            </a:r>
            <a:endParaRPr sz="19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160"/>
              </a:spcBef>
            </a:pPr>
            <a:r>
              <a:rPr sz="1800" b="1" spc="-120" dirty="0"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900" u="sng" spc="8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1900" spc="80" dirty="0">
                <a:latin typeface="Arial"/>
                <a:cs typeface="Arial"/>
              </a:rPr>
              <a:t>:</a:t>
            </a:r>
            <a:endParaRPr sz="19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125"/>
              </a:spcBef>
              <a:tabLst>
                <a:tab pos="478790" algn="l"/>
                <a:tab pos="1985010" algn="l"/>
                <a:tab pos="2263775" algn="l"/>
                <a:tab pos="2945130" algn="l"/>
                <a:tab pos="3333750" algn="l"/>
                <a:tab pos="4175125" algn="l"/>
                <a:tab pos="4667250" algn="l"/>
                <a:tab pos="5339080" algn="l"/>
                <a:tab pos="6109335" algn="l"/>
                <a:tab pos="6384925" algn="l"/>
              </a:tabLst>
            </a:pPr>
            <a:r>
              <a:rPr sz="1700" spc="-88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1800" b="1" i="1" spc="-15" dirty="0">
                <a:latin typeface="Arial"/>
                <a:cs typeface="Arial"/>
              </a:rPr>
              <a:t>i</a:t>
            </a:r>
            <a:r>
              <a:rPr sz="1800" b="1" i="1" spc="-55" dirty="0">
                <a:latin typeface="Arial"/>
                <a:cs typeface="Arial"/>
              </a:rPr>
              <a:t>ni</a:t>
            </a:r>
            <a:r>
              <a:rPr sz="1800" b="1" i="1" spc="-85" dirty="0">
                <a:latin typeface="Arial"/>
                <a:cs typeface="Arial"/>
              </a:rPr>
              <a:t>c</a:t>
            </a:r>
            <a:r>
              <a:rPr sz="1800" b="1" i="1" spc="-35" dirty="0">
                <a:latin typeface="Arial"/>
                <a:cs typeface="Arial"/>
              </a:rPr>
              <a:t>ia</a:t>
            </a:r>
            <a:r>
              <a:rPr sz="1800" b="1" i="1" spc="-30" dirty="0">
                <a:latin typeface="Arial"/>
                <a:cs typeface="Arial"/>
              </a:rPr>
              <a:t>l</a:t>
            </a:r>
            <a:r>
              <a:rPr sz="1800" b="1" i="1" spc="-5" dirty="0">
                <a:latin typeface="Arial"/>
                <a:cs typeface="Arial"/>
              </a:rPr>
              <a:t>iz</a:t>
            </a:r>
            <a:r>
              <a:rPr sz="1800" b="1" i="1" spc="-15" dirty="0">
                <a:latin typeface="Arial"/>
                <a:cs typeface="Arial"/>
              </a:rPr>
              <a:t>a</a:t>
            </a:r>
            <a:r>
              <a:rPr sz="1800" b="1" i="1" spc="-85" dirty="0">
                <a:latin typeface="Arial"/>
                <a:cs typeface="Arial"/>
              </a:rPr>
              <a:t>çã</a:t>
            </a:r>
            <a:r>
              <a:rPr sz="1800" b="1" i="1" spc="-100" dirty="0">
                <a:latin typeface="Arial"/>
                <a:cs typeface="Arial"/>
              </a:rPr>
              <a:t>o</a:t>
            </a:r>
            <a:r>
              <a:rPr sz="1700" spc="65" dirty="0">
                <a:latin typeface="Arial"/>
                <a:cs typeface="Arial"/>
              </a:rPr>
              <a:t>:</a:t>
            </a:r>
            <a:r>
              <a:rPr sz="1700" dirty="0">
                <a:latin typeface="Arial"/>
                <a:cs typeface="Arial"/>
              </a:rPr>
              <a:t>	é	</a:t>
            </a:r>
            <a:r>
              <a:rPr sz="1700" spc="105" dirty="0">
                <a:latin typeface="Arial"/>
                <a:cs typeface="Arial"/>
              </a:rPr>
              <a:t>on</a:t>
            </a:r>
            <a:r>
              <a:rPr sz="1700" spc="100" dirty="0">
                <a:latin typeface="Arial"/>
                <a:cs typeface="Arial"/>
              </a:rPr>
              <a:t>d</a:t>
            </a:r>
            <a:r>
              <a:rPr sz="1700" dirty="0">
                <a:latin typeface="Arial"/>
                <a:cs typeface="Arial"/>
              </a:rPr>
              <a:t>e	</a:t>
            </a:r>
            <a:r>
              <a:rPr sz="1700" spc="5" dirty="0">
                <a:latin typeface="Arial"/>
                <a:cs typeface="Arial"/>
              </a:rPr>
              <a:t>s</a:t>
            </a:r>
            <a:r>
              <a:rPr sz="1700" spc="10" dirty="0">
                <a:latin typeface="Arial"/>
                <a:cs typeface="Arial"/>
              </a:rPr>
              <a:t>e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100" dirty="0">
                <a:latin typeface="Arial"/>
                <a:cs typeface="Arial"/>
              </a:rPr>
              <a:t>a</a:t>
            </a:r>
            <a:r>
              <a:rPr sz="1700" spc="40" dirty="0">
                <a:latin typeface="Arial"/>
                <a:cs typeface="Arial"/>
              </a:rPr>
              <a:t>t</a:t>
            </a:r>
            <a:r>
              <a:rPr sz="1700" spc="85" dirty="0">
                <a:latin typeface="Arial"/>
                <a:cs typeface="Arial"/>
              </a:rPr>
              <a:t>ri</a:t>
            </a:r>
            <a:r>
              <a:rPr sz="1700" spc="175" dirty="0">
                <a:latin typeface="Arial"/>
                <a:cs typeface="Arial"/>
              </a:rPr>
              <a:t>b</a:t>
            </a:r>
            <a:r>
              <a:rPr sz="1700" spc="110" dirty="0">
                <a:latin typeface="Arial"/>
                <a:cs typeface="Arial"/>
              </a:rPr>
              <a:t>ui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95" dirty="0">
                <a:latin typeface="Arial"/>
                <a:cs typeface="Arial"/>
              </a:rPr>
              <a:t>u</a:t>
            </a:r>
            <a:r>
              <a:rPr sz="1700" spc="170" dirty="0">
                <a:latin typeface="Arial"/>
                <a:cs typeface="Arial"/>
              </a:rPr>
              <a:t>m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20" dirty="0">
                <a:latin typeface="Arial"/>
                <a:cs typeface="Arial"/>
              </a:rPr>
              <a:t>v</a:t>
            </a:r>
            <a:r>
              <a:rPr sz="1700" spc="55" dirty="0">
                <a:latin typeface="Arial"/>
                <a:cs typeface="Arial"/>
              </a:rPr>
              <a:t>al</a:t>
            </a:r>
            <a:r>
              <a:rPr sz="1700" spc="75" dirty="0">
                <a:latin typeface="Arial"/>
                <a:cs typeface="Arial"/>
              </a:rPr>
              <a:t>o</a:t>
            </a:r>
            <a:r>
              <a:rPr sz="1700" spc="130" dirty="0">
                <a:latin typeface="Arial"/>
                <a:cs typeface="Arial"/>
              </a:rPr>
              <a:t>r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125" dirty="0">
                <a:latin typeface="Arial"/>
                <a:cs typeface="Arial"/>
              </a:rPr>
              <a:t>in</a:t>
            </a:r>
            <a:r>
              <a:rPr sz="1700" spc="55" dirty="0">
                <a:latin typeface="Arial"/>
                <a:cs typeface="Arial"/>
              </a:rPr>
              <a:t>i</a:t>
            </a:r>
            <a:r>
              <a:rPr sz="1700" spc="65" dirty="0">
                <a:latin typeface="Arial"/>
                <a:cs typeface="Arial"/>
              </a:rPr>
              <a:t>cia</a:t>
            </a:r>
            <a:r>
              <a:rPr sz="1700" spc="35" dirty="0">
                <a:latin typeface="Arial"/>
                <a:cs typeface="Arial"/>
              </a:rPr>
              <a:t>l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-5" dirty="0">
                <a:latin typeface="Arial"/>
                <a:cs typeface="Arial"/>
              </a:rPr>
              <a:t>a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125" dirty="0">
                <a:latin typeface="Arial"/>
                <a:cs typeface="Arial"/>
              </a:rPr>
              <a:t>um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7180" y="5087492"/>
            <a:ext cx="6176010" cy="856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sz="1700" spc="85" dirty="0">
                <a:latin typeface="Arial"/>
                <a:cs typeface="Arial"/>
              </a:rPr>
              <a:t>contador;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DA1F28"/>
              </a:buClr>
              <a:buSzPct val="94444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800" b="1" i="1" spc="-65" dirty="0">
                <a:latin typeface="Arial"/>
                <a:cs typeface="Arial"/>
              </a:rPr>
              <a:t>condição </a:t>
            </a:r>
            <a:r>
              <a:rPr sz="1700" spc="65" dirty="0">
                <a:latin typeface="Arial"/>
                <a:cs typeface="Arial"/>
              </a:rPr>
              <a:t>: </a:t>
            </a:r>
            <a:r>
              <a:rPr sz="1700" spc="5" dirty="0">
                <a:latin typeface="Arial"/>
                <a:cs typeface="Arial"/>
              </a:rPr>
              <a:t>é </a:t>
            </a:r>
            <a:r>
              <a:rPr sz="1700" spc="95" dirty="0">
                <a:latin typeface="Arial"/>
                <a:cs typeface="Arial"/>
              </a:rPr>
              <a:t>uma </a:t>
            </a:r>
            <a:r>
              <a:rPr sz="1700" spc="55" dirty="0">
                <a:latin typeface="Arial"/>
                <a:cs typeface="Arial"/>
              </a:rPr>
              <a:t>expressão </a:t>
            </a:r>
            <a:r>
              <a:rPr sz="1700" spc="65" dirty="0">
                <a:latin typeface="Arial"/>
                <a:cs typeface="Arial"/>
              </a:rPr>
              <a:t>relacional </a:t>
            </a:r>
            <a:r>
              <a:rPr sz="1700" spc="105" dirty="0">
                <a:latin typeface="Arial"/>
                <a:cs typeface="Arial"/>
              </a:rPr>
              <a:t>ou</a:t>
            </a:r>
            <a:r>
              <a:rPr sz="1700" spc="140" dirty="0">
                <a:latin typeface="Arial"/>
                <a:cs typeface="Arial"/>
              </a:rPr>
              <a:t> </a:t>
            </a:r>
            <a:r>
              <a:rPr sz="1700" spc="70" dirty="0">
                <a:latin typeface="Arial"/>
                <a:cs typeface="Arial"/>
              </a:rPr>
              <a:t>lógica;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85"/>
              </a:spcBef>
              <a:buClr>
                <a:srgbClr val="DA1F28"/>
              </a:buClr>
              <a:buSzPct val="94444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800" b="1" i="1" spc="-40" dirty="0">
                <a:latin typeface="Arial"/>
                <a:cs typeface="Arial"/>
              </a:rPr>
              <a:t>incremento </a:t>
            </a:r>
            <a:r>
              <a:rPr sz="1700" spc="65" dirty="0">
                <a:latin typeface="Arial"/>
                <a:cs typeface="Arial"/>
              </a:rPr>
              <a:t>: </a:t>
            </a:r>
            <a:r>
              <a:rPr sz="1700" spc="80" dirty="0">
                <a:latin typeface="Arial"/>
                <a:cs typeface="Arial"/>
              </a:rPr>
              <a:t>onde </a:t>
            </a:r>
            <a:r>
              <a:rPr sz="1700" spc="5" dirty="0">
                <a:latin typeface="Arial"/>
                <a:cs typeface="Arial"/>
              </a:rPr>
              <a:t>se </a:t>
            </a:r>
            <a:r>
              <a:rPr sz="1700" spc="100" dirty="0">
                <a:latin typeface="Arial"/>
                <a:cs typeface="Arial"/>
              </a:rPr>
              <a:t>atribui </a:t>
            </a:r>
            <a:r>
              <a:rPr sz="1700" spc="140" dirty="0">
                <a:latin typeface="Arial"/>
                <a:cs typeface="Arial"/>
              </a:rPr>
              <a:t>um </a:t>
            </a:r>
            <a:r>
              <a:rPr sz="1700" spc="80" dirty="0">
                <a:latin typeface="Arial"/>
                <a:cs typeface="Arial"/>
              </a:rPr>
              <a:t>novo </a:t>
            </a:r>
            <a:r>
              <a:rPr sz="1700" spc="65" dirty="0">
                <a:latin typeface="Arial"/>
                <a:cs typeface="Arial"/>
              </a:rPr>
              <a:t>valor </a:t>
            </a:r>
            <a:r>
              <a:rPr sz="1700" spc="45" dirty="0">
                <a:latin typeface="Arial"/>
                <a:cs typeface="Arial"/>
              </a:rPr>
              <a:t>ao</a:t>
            </a:r>
            <a:r>
              <a:rPr sz="1700" spc="35" dirty="0">
                <a:latin typeface="Arial"/>
                <a:cs typeface="Arial"/>
              </a:rPr>
              <a:t> </a:t>
            </a:r>
            <a:r>
              <a:rPr sz="1700" spc="85" dirty="0">
                <a:latin typeface="Arial"/>
                <a:cs typeface="Arial"/>
              </a:rPr>
              <a:t>contador.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131</a:t>
            </a:fld>
            <a:endParaRPr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5566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50" dirty="0">
                <a:solidFill>
                  <a:srgbClr val="000000"/>
                </a:solidFill>
              </a:rPr>
              <a:t>Repetição </a:t>
            </a:r>
            <a:r>
              <a:rPr sz="2400" spc="40" dirty="0">
                <a:solidFill>
                  <a:srgbClr val="000000"/>
                </a:solidFill>
              </a:rPr>
              <a:t>baseada </a:t>
            </a:r>
            <a:r>
              <a:rPr sz="2400" spc="114" dirty="0">
                <a:solidFill>
                  <a:srgbClr val="000000"/>
                </a:solidFill>
              </a:rPr>
              <a:t>em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20" dirty="0">
                <a:solidFill>
                  <a:srgbClr val="000000"/>
                </a:solidFill>
              </a:rPr>
              <a:t>contador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63754"/>
            <a:ext cx="6730365" cy="711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41300" indent="-228600">
              <a:lnSpc>
                <a:spcPts val="2750"/>
              </a:lnSpc>
              <a:spcBef>
                <a:spcPts val="11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200" spc="35" dirty="0">
                <a:latin typeface="Arial"/>
                <a:cs typeface="Arial"/>
              </a:rPr>
              <a:t>Escrevendo </a:t>
            </a:r>
            <a:r>
              <a:rPr sz="2200" spc="114" dirty="0">
                <a:latin typeface="Arial"/>
                <a:cs typeface="Arial"/>
              </a:rPr>
              <a:t>uma </a:t>
            </a:r>
            <a:r>
              <a:rPr sz="2200" spc="90" dirty="0">
                <a:latin typeface="Arial"/>
                <a:cs typeface="Arial"/>
              </a:rPr>
              <a:t>mensagem </a:t>
            </a:r>
            <a:r>
              <a:rPr sz="2300" i="1" spc="195" dirty="0">
                <a:latin typeface="Arial"/>
                <a:cs typeface="Arial"/>
              </a:rPr>
              <a:t>x </a:t>
            </a:r>
            <a:r>
              <a:rPr sz="2200" spc="40" dirty="0">
                <a:latin typeface="Arial"/>
                <a:cs typeface="Arial"/>
              </a:rPr>
              <a:t>vezes </a:t>
            </a:r>
            <a:r>
              <a:rPr sz="2200" spc="130" dirty="0">
                <a:latin typeface="Arial"/>
                <a:cs typeface="Arial"/>
              </a:rPr>
              <a:t>no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160" dirty="0">
                <a:latin typeface="Arial"/>
                <a:cs typeface="Arial"/>
              </a:rPr>
              <a:t>monitor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630"/>
              </a:lnSpc>
            </a:pPr>
            <a:r>
              <a:rPr sz="2200" spc="75" dirty="0">
                <a:latin typeface="Arial"/>
                <a:cs typeface="Arial"/>
              </a:rPr>
              <a:t>serial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7991" y="2606039"/>
            <a:ext cx="6595872" cy="393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7582" y="2708871"/>
            <a:ext cx="6336665" cy="3730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10600" y="6539959"/>
            <a:ext cx="3247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130</a:t>
            </a:r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0661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b="1" spc="45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2700" b="1" spc="1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2700" b="1" spc="114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2700" b="1" spc="-1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1924557"/>
            <a:ext cx="67329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644525" algn="l"/>
                <a:tab pos="1993900" algn="l"/>
                <a:tab pos="3339465" algn="l"/>
                <a:tab pos="3763645" algn="l"/>
                <a:tab pos="5224780" algn="l"/>
                <a:tab pos="6372860" algn="l"/>
              </a:tabLst>
            </a:pPr>
            <a:r>
              <a:rPr sz="2200" spc="-280" dirty="0">
                <a:latin typeface="Arial"/>
                <a:cs typeface="Arial"/>
              </a:rPr>
              <a:t>É	</a:t>
            </a:r>
            <a:r>
              <a:rPr sz="2200" spc="75" dirty="0">
                <a:latin typeface="Arial"/>
                <a:cs typeface="Arial"/>
              </a:rPr>
              <a:t>pos</a:t>
            </a:r>
            <a:r>
              <a:rPr sz="2200" spc="80" dirty="0">
                <a:latin typeface="Arial"/>
                <a:cs typeface="Arial"/>
              </a:rPr>
              <a:t>s</a:t>
            </a:r>
            <a:r>
              <a:rPr sz="2200" spc="50" dirty="0">
                <a:latin typeface="Arial"/>
                <a:cs typeface="Arial"/>
              </a:rPr>
              <a:t>íve</a:t>
            </a:r>
            <a:r>
              <a:rPr sz="2200" spc="25" dirty="0">
                <a:latin typeface="Arial"/>
                <a:cs typeface="Arial"/>
              </a:rPr>
              <a:t>l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75" dirty="0">
                <a:latin typeface="Arial"/>
                <a:cs typeface="Arial"/>
              </a:rPr>
              <a:t>declara</a:t>
            </a:r>
            <a:r>
              <a:rPr sz="2200" spc="55" dirty="0">
                <a:latin typeface="Arial"/>
                <a:cs typeface="Arial"/>
              </a:rPr>
              <a:t>r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2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85" dirty="0">
                <a:latin typeface="Arial"/>
                <a:cs typeface="Arial"/>
              </a:rPr>
              <a:t>cont</a:t>
            </a:r>
            <a:r>
              <a:rPr sz="2200" spc="114" dirty="0">
                <a:latin typeface="Arial"/>
                <a:cs typeface="Arial"/>
              </a:rPr>
              <a:t>a</a:t>
            </a:r>
            <a:r>
              <a:rPr sz="2200" spc="165" dirty="0">
                <a:latin typeface="Arial"/>
                <a:cs typeface="Arial"/>
              </a:rPr>
              <a:t>do</a:t>
            </a:r>
            <a:r>
              <a:rPr sz="2200" spc="100" dirty="0">
                <a:latin typeface="Arial"/>
                <a:cs typeface="Arial"/>
              </a:rPr>
              <a:t>r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35" dirty="0">
                <a:latin typeface="Arial"/>
                <a:cs typeface="Arial"/>
              </a:rPr>
              <a:t>dent</a:t>
            </a:r>
            <a:r>
              <a:rPr sz="2200" spc="105" dirty="0">
                <a:latin typeface="Arial"/>
                <a:cs typeface="Arial"/>
              </a:rPr>
              <a:t>r</a:t>
            </a:r>
            <a:r>
              <a:rPr sz="2200" spc="12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00" dirty="0">
                <a:latin typeface="Arial"/>
                <a:cs typeface="Arial"/>
              </a:rPr>
              <a:t>do  </a:t>
            </a:r>
            <a:r>
              <a:rPr sz="2200" spc="60" dirty="0">
                <a:latin typeface="Arial"/>
                <a:cs typeface="Arial"/>
              </a:rPr>
              <a:t>cabeçalho </a:t>
            </a:r>
            <a:r>
              <a:rPr sz="2200" spc="135" dirty="0">
                <a:latin typeface="Arial"/>
                <a:cs typeface="Arial"/>
              </a:rPr>
              <a:t>do </a:t>
            </a:r>
            <a:r>
              <a:rPr sz="2200" spc="65" dirty="0">
                <a:latin typeface="Arial"/>
                <a:cs typeface="Arial"/>
              </a:rPr>
              <a:t>laço</a:t>
            </a:r>
            <a:r>
              <a:rPr sz="2200" spc="85" dirty="0">
                <a:latin typeface="Arial"/>
                <a:cs typeface="Arial"/>
              </a:rPr>
              <a:t> </a:t>
            </a:r>
            <a:r>
              <a:rPr sz="2200" spc="140" dirty="0">
                <a:latin typeface="Arial"/>
                <a:cs typeface="Arial"/>
              </a:rPr>
              <a:t>for.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5487" y="3372611"/>
            <a:ext cx="7255763" cy="13578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1555" y="3449713"/>
            <a:ext cx="6984238" cy="1203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133</a:t>
            </a:fld>
            <a:endParaRPr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63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50" dirty="0">
                <a:solidFill>
                  <a:srgbClr val="000000"/>
                </a:solidFill>
              </a:rPr>
              <a:t>Repetição </a:t>
            </a:r>
            <a:r>
              <a:rPr sz="2400" spc="130" dirty="0">
                <a:solidFill>
                  <a:srgbClr val="000000"/>
                </a:solidFill>
              </a:rPr>
              <a:t>com </a:t>
            </a:r>
            <a:r>
              <a:rPr sz="2400" spc="90" dirty="0">
                <a:solidFill>
                  <a:srgbClr val="000000"/>
                </a:solidFill>
              </a:rPr>
              <a:t>teste </a:t>
            </a:r>
            <a:r>
              <a:rPr sz="2400" spc="140" dirty="0">
                <a:solidFill>
                  <a:srgbClr val="000000"/>
                </a:solidFill>
              </a:rPr>
              <a:t>no</a:t>
            </a:r>
            <a:r>
              <a:rPr sz="2400" spc="90" dirty="0">
                <a:solidFill>
                  <a:srgbClr val="000000"/>
                </a:solidFill>
              </a:rPr>
              <a:t> </a:t>
            </a:r>
            <a:r>
              <a:rPr sz="2400" spc="105" dirty="0">
                <a:solidFill>
                  <a:srgbClr val="000000"/>
                </a:solidFill>
              </a:rPr>
              <a:t>início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9505"/>
            <a:ext cx="6733540" cy="2942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8255" indent="-228600" algn="just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1600" spc="-10" dirty="0">
                <a:latin typeface="Arial"/>
                <a:cs typeface="Arial"/>
              </a:rPr>
              <a:t>Este </a:t>
            </a:r>
            <a:r>
              <a:rPr sz="1600" spc="114" dirty="0">
                <a:latin typeface="Arial"/>
                <a:cs typeface="Arial"/>
              </a:rPr>
              <a:t>tipo </a:t>
            </a:r>
            <a:r>
              <a:rPr sz="1600" spc="55" dirty="0">
                <a:latin typeface="Arial"/>
                <a:cs typeface="Arial"/>
              </a:rPr>
              <a:t>de </a:t>
            </a:r>
            <a:r>
              <a:rPr sz="1600" spc="75" dirty="0">
                <a:latin typeface="Arial"/>
                <a:cs typeface="Arial"/>
              </a:rPr>
              <a:t>comando </a:t>
            </a:r>
            <a:r>
              <a:rPr sz="1600" spc="55" dirty="0">
                <a:latin typeface="Arial"/>
                <a:cs typeface="Arial"/>
              </a:rPr>
              <a:t>de </a:t>
            </a:r>
            <a:r>
              <a:rPr sz="1600" spc="65" dirty="0">
                <a:latin typeface="Arial"/>
                <a:cs typeface="Arial"/>
              </a:rPr>
              <a:t>repetição 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avalia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expressão</a:t>
            </a:r>
            <a:r>
              <a:rPr sz="1600" spc="55" dirty="0">
                <a:latin typeface="Arial"/>
                <a:cs typeface="Arial"/>
              </a:rPr>
              <a:t>, </a:t>
            </a:r>
            <a:r>
              <a:rPr sz="1600" u="sng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caso  </a:t>
            </a:r>
            <a:r>
              <a:rPr sz="1600" u="sng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seja </a:t>
            </a:r>
            <a:r>
              <a:rPr sz="1600" u="sng" spc="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verdadeira</a:t>
            </a:r>
            <a:r>
              <a:rPr sz="1600" spc="55" dirty="0">
                <a:latin typeface="Arial"/>
                <a:cs typeface="Arial"/>
              </a:rPr>
              <a:t>,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a(s) </a:t>
            </a: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instrução(ções) </a:t>
            </a:r>
            <a:r>
              <a:rPr sz="1600" spc="95" dirty="0">
                <a:solidFill>
                  <a:srgbClr val="FF0000"/>
                </a:solidFill>
                <a:latin typeface="Arial"/>
                <a:cs typeface="Arial"/>
              </a:rPr>
              <a:t>dentro </a:t>
            </a:r>
            <a:r>
              <a:rPr sz="1600" spc="100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“laço” 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permanecem sendo</a:t>
            </a:r>
            <a:r>
              <a:rPr sz="1600" spc="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executadas</a:t>
            </a:r>
            <a:r>
              <a:rPr sz="1600" spc="50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Arduino o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1600" spc="85" dirty="0">
                <a:solidFill>
                  <a:srgbClr val="FF0000"/>
                </a:solidFill>
                <a:latin typeface="Arial"/>
                <a:cs typeface="Arial"/>
              </a:rPr>
              <a:t>com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teste </a:t>
            </a:r>
            <a:r>
              <a:rPr sz="1600" spc="9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início</a:t>
            </a:r>
            <a:r>
              <a:rPr sz="1600" spc="1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16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360"/>
              </a:spcBef>
            </a:pPr>
            <a:r>
              <a:rPr sz="1500" b="1" spc="10" dirty="0">
                <a:latin typeface="Arial"/>
                <a:cs typeface="Arial"/>
              </a:rPr>
              <a:t>while </a:t>
            </a:r>
            <a:r>
              <a:rPr sz="1500" b="1" spc="5" dirty="0">
                <a:latin typeface="Arial"/>
                <a:cs typeface="Arial"/>
              </a:rPr>
              <a:t>(</a:t>
            </a:r>
            <a:r>
              <a:rPr sz="1550" b="1" i="1" spc="5" dirty="0">
                <a:solidFill>
                  <a:srgbClr val="FF0000"/>
                </a:solidFill>
                <a:latin typeface="Arial"/>
                <a:cs typeface="Arial"/>
              </a:rPr>
              <a:t>expr</a:t>
            </a:r>
            <a:r>
              <a:rPr sz="1500" b="1" spc="5" dirty="0">
                <a:latin typeface="Arial"/>
                <a:cs typeface="Arial"/>
              </a:rPr>
              <a:t>)</a:t>
            </a:r>
            <a:r>
              <a:rPr sz="1500" b="1" spc="35" dirty="0">
                <a:latin typeface="Arial"/>
                <a:cs typeface="Arial"/>
              </a:rPr>
              <a:t> </a:t>
            </a:r>
            <a:r>
              <a:rPr sz="1500" b="1" spc="-100" dirty="0"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657225">
              <a:lnSpc>
                <a:spcPct val="100000"/>
              </a:lnSpc>
              <a:spcBef>
                <a:spcPts val="345"/>
              </a:spcBef>
            </a:pPr>
            <a:r>
              <a:rPr sz="1550" b="1" i="1" spc="-25" dirty="0">
                <a:latin typeface="Arial"/>
                <a:cs typeface="Arial"/>
              </a:rPr>
              <a:t>cmd</a:t>
            </a:r>
            <a:r>
              <a:rPr sz="1500" b="1" spc="-25" dirty="0">
                <a:latin typeface="Arial"/>
                <a:cs typeface="Arial"/>
              </a:rPr>
              <a:t>;</a:t>
            </a:r>
            <a:endParaRPr sz="15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390"/>
              </a:spcBef>
            </a:pPr>
            <a:r>
              <a:rPr sz="1500" b="1" spc="-100" dirty="0">
                <a:latin typeface="Arial"/>
                <a:cs typeface="Arial"/>
              </a:rPr>
              <a:t>}</a:t>
            </a:r>
            <a:endParaRPr sz="15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u="sng" spc="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1600" spc="7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478790" marR="5080" indent="-228600" algn="just">
              <a:lnSpc>
                <a:spcPct val="100000"/>
              </a:lnSpc>
              <a:spcBef>
                <a:spcPts val="359"/>
              </a:spcBef>
            </a:pPr>
            <a:r>
              <a:rPr sz="1600" spc="-835" dirty="0">
                <a:solidFill>
                  <a:srgbClr val="DA1F28"/>
                </a:solidFill>
                <a:latin typeface="Arial"/>
                <a:cs typeface="Arial"/>
              </a:rPr>
              <a:t></a:t>
            </a:r>
            <a:r>
              <a:rPr sz="1600" spc="770" dirty="0">
                <a:solidFill>
                  <a:srgbClr val="DA1F28"/>
                </a:solidFill>
                <a:latin typeface="Arial"/>
                <a:cs typeface="Arial"/>
              </a:rPr>
              <a:t> </a:t>
            </a:r>
            <a:r>
              <a:rPr sz="1650" b="1" i="1" spc="10" dirty="0">
                <a:latin typeface="Arial"/>
                <a:cs typeface="Arial"/>
              </a:rPr>
              <a:t>expr </a:t>
            </a:r>
            <a:r>
              <a:rPr sz="1600" spc="-95" dirty="0">
                <a:latin typeface="Arial"/>
                <a:cs typeface="Arial"/>
              </a:rPr>
              <a:t>– </a:t>
            </a:r>
            <a:r>
              <a:rPr sz="1600" spc="-5" dirty="0">
                <a:latin typeface="Arial"/>
                <a:cs typeface="Arial"/>
              </a:rPr>
              <a:t>é </a:t>
            </a:r>
            <a:r>
              <a:rPr sz="1600" spc="80" dirty="0">
                <a:latin typeface="Arial"/>
                <a:cs typeface="Arial"/>
              </a:rPr>
              <a:t>uma </a:t>
            </a:r>
            <a:r>
              <a:rPr sz="1600" spc="55" dirty="0">
                <a:latin typeface="Arial"/>
                <a:cs typeface="Arial"/>
              </a:rPr>
              <a:t>expressão </a:t>
            </a:r>
            <a:r>
              <a:rPr sz="1600" spc="70" dirty="0">
                <a:latin typeface="Arial"/>
                <a:cs typeface="Arial"/>
              </a:rPr>
              <a:t>que </a:t>
            </a:r>
            <a:r>
              <a:rPr sz="1600" spc="80" dirty="0">
                <a:latin typeface="Arial"/>
                <a:cs typeface="Arial"/>
              </a:rPr>
              <a:t>pode </a:t>
            </a:r>
            <a:r>
              <a:rPr sz="1600" spc="40" dirty="0">
                <a:latin typeface="Arial"/>
                <a:cs typeface="Arial"/>
              </a:rPr>
              <a:t>ser </a:t>
            </a:r>
            <a:r>
              <a:rPr sz="1600" spc="65" dirty="0">
                <a:latin typeface="Arial"/>
                <a:cs typeface="Arial"/>
              </a:rPr>
              <a:t>lógica, </a:t>
            </a:r>
            <a:r>
              <a:rPr sz="1600" spc="60" dirty="0">
                <a:latin typeface="Arial"/>
                <a:cs typeface="Arial"/>
              </a:rPr>
              <a:t>relacional </a:t>
            </a:r>
            <a:r>
              <a:rPr sz="1600" spc="20" dirty="0">
                <a:latin typeface="Arial"/>
                <a:cs typeface="Arial"/>
              </a:rPr>
              <a:t>ou  </a:t>
            </a:r>
            <a:r>
              <a:rPr sz="1600" spc="75" dirty="0">
                <a:latin typeface="Arial"/>
                <a:cs typeface="Arial"/>
              </a:rPr>
              <a:t>aritmética. </a:t>
            </a:r>
            <a:r>
              <a:rPr sz="1600" spc="30" dirty="0">
                <a:latin typeface="Arial"/>
                <a:cs typeface="Arial"/>
              </a:rPr>
              <a:t>A </a:t>
            </a:r>
            <a:r>
              <a:rPr sz="1600" spc="60" dirty="0">
                <a:latin typeface="Arial"/>
                <a:cs typeface="Arial"/>
              </a:rPr>
              <a:t>permanência </a:t>
            </a:r>
            <a:r>
              <a:rPr sz="1600" spc="55" dirty="0">
                <a:latin typeface="Arial"/>
                <a:cs typeface="Arial"/>
              </a:rPr>
              <a:t>de </a:t>
            </a:r>
            <a:r>
              <a:rPr sz="1600" spc="45" dirty="0">
                <a:latin typeface="Arial"/>
                <a:cs typeface="Arial"/>
              </a:rPr>
              <a:t>execução </a:t>
            </a:r>
            <a:r>
              <a:rPr sz="1600" spc="100" dirty="0">
                <a:latin typeface="Arial"/>
                <a:cs typeface="Arial"/>
              </a:rPr>
              <a:t>do </a:t>
            </a:r>
            <a:r>
              <a:rPr sz="1600" spc="55" dirty="0">
                <a:latin typeface="Arial"/>
                <a:cs typeface="Arial"/>
              </a:rPr>
              <a:t>“laço” </a:t>
            </a:r>
            <a:r>
              <a:rPr sz="1600" spc="-5" dirty="0">
                <a:latin typeface="Arial"/>
                <a:cs typeface="Arial"/>
              </a:rPr>
              <a:t>é </a:t>
            </a:r>
            <a:r>
              <a:rPr sz="1600" spc="70" dirty="0">
                <a:latin typeface="Arial"/>
                <a:cs typeface="Arial"/>
              </a:rPr>
              <a:t>garantida  </a:t>
            </a:r>
            <a:r>
              <a:rPr sz="1600" spc="75" dirty="0">
                <a:latin typeface="Arial"/>
                <a:cs typeface="Arial"/>
              </a:rPr>
              <a:t>enquanto </a:t>
            </a:r>
            <a:r>
              <a:rPr sz="1600" spc="-10" dirty="0">
                <a:latin typeface="Arial"/>
                <a:cs typeface="Arial"/>
              </a:rPr>
              <a:t>a </a:t>
            </a:r>
            <a:r>
              <a:rPr sz="1600" spc="55" dirty="0">
                <a:latin typeface="Arial"/>
                <a:cs typeface="Arial"/>
              </a:rPr>
              <a:t>expressão </a:t>
            </a:r>
            <a:r>
              <a:rPr sz="1600" spc="114" dirty="0">
                <a:latin typeface="Arial"/>
                <a:cs typeface="Arial"/>
              </a:rPr>
              <a:t>for</a:t>
            </a:r>
            <a:r>
              <a:rPr sz="1600" spc="180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verdadeira.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5057597"/>
            <a:ext cx="6731634" cy="11023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spc="60" dirty="0">
                <a:latin typeface="Arial"/>
                <a:cs typeface="Arial"/>
              </a:rPr>
              <a:t>Nota:</a:t>
            </a:r>
            <a:endParaRPr sz="1600">
              <a:latin typeface="Arial"/>
              <a:cs typeface="Arial"/>
            </a:endParaRPr>
          </a:p>
          <a:p>
            <a:pPr marL="478790" marR="5080" indent="-228600" algn="just">
              <a:lnSpc>
                <a:spcPts val="1920"/>
              </a:lnSpc>
              <a:spcBef>
                <a:spcPts val="459"/>
              </a:spcBef>
            </a:pPr>
            <a:r>
              <a:rPr sz="1600" spc="-835" dirty="0">
                <a:solidFill>
                  <a:srgbClr val="DA1F28"/>
                </a:solidFill>
                <a:latin typeface="Arial"/>
                <a:cs typeface="Arial"/>
              </a:rPr>
              <a:t></a:t>
            </a:r>
            <a:r>
              <a:rPr sz="1600" spc="785" dirty="0">
                <a:solidFill>
                  <a:srgbClr val="DA1F28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FF0000"/>
                </a:solidFill>
                <a:latin typeface="Arial"/>
                <a:cs typeface="Arial"/>
              </a:rPr>
              <a:t>Neste </a:t>
            </a:r>
            <a:r>
              <a:rPr sz="1600" spc="114" dirty="0">
                <a:solidFill>
                  <a:srgbClr val="FF0000"/>
                </a:solidFill>
                <a:latin typeface="Arial"/>
                <a:cs typeface="Arial"/>
              </a:rPr>
              <a:t>tipo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avaliação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1600" spc="45" dirty="0">
                <a:solidFill>
                  <a:srgbClr val="FF0000"/>
                </a:solidFill>
                <a:latin typeface="Arial"/>
                <a:cs typeface="Arial"/>
              </a:rPr>
              <a:t>expressão 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realizada </a:t>
            </a:r>
            <a:r>
              <a:rPr sz="1600" spc="9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início </a:t>
            </a:r>
            <a:r>
              <a:rPr sz="1600" spc="100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laço, </a:t>
            </a:r>
            <a:r>
              <a:rPr sz="1600" spc="10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1600" spc="35" dirty="0">
                <a:solidFill>
                  <a:srgbClr val="FF0000"/>
                </a:solidFill>
                <a:latin typeface="Arial"/>
                <a:cs typeface="Arial"/>
              </a:rPr>
              <a:t>seja,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pode </a:t>
            </a:r>
            <a:r>
              <a:rPr sz="1600" spc="45" dirty="0">
                <a:solidFill>
                  <a:srgbClr val="FF0000"/>
                </a:solidFill>
                <a:latin typeface="Arial"/>
                <a:cs typeface="Arial"/>
              </a:rPr>
              <a:t>ser </a:t>
            </a:r>
            <a:r>
              <a:rPr sz="1600" spc="70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1650" i="1" spc="65" dirty="0">
                <a:latin typeface="Arial"/>
                <a:cs typeface="Arial"/>
              </a:rPr>
              <a:t>cmd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não  execute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nenhuma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45" dirty="0">
                <a:solidFill>
                  <a:srgbClr val="FF0000"/>
                </a:solidFill>
                <a:latin typeface="Arial"/>
                <a:cs typeface="Arial"/>
              </a:rPr>
              <a:t>vez</a:t>
            </a:r>
            <a:r>
              <a:rPr sz="1250" spc="45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134</a:t>
            </a:fld>
            <a:endParaRPr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63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50" dirty="0">
                <a:solidFill>
                  <a:srgbClr val="000000"/>
                </a:solidFill>
              </a:rPr>
              <a:t>Repetição </a:t>
            </a:r>
            <a:r>
              <a:rPr sz="2400" spc="130" dirty="0">
                <a:solidFill>
                  <a:srgbClr val="000000"/>
                </a:solidFill>
              </a:rPr>
              <a:t>com </a:t>
            </a:r>
            <a:r>
              <a:rPr sz="2400" spc="90" dirty="0">
                <a:solidFill>
                  <a:srgbClr val="000000"/>
                </a:solidFill>
              </a:rPr>
              <a:t>teste </a:t>
            </a:r>
            <a:r>
              <a:rPr sz="2400" spc="140" dirty="0">
                <a:solidFill>
                  <a:srgbClr val="000000"/>
                </a:solidFill>
              </a:rPr>
              <a:t>no</a:t>
            </a:r>
            <a:r>
              <a:rPr sz="2400" spc="90" dirty="0">
                <a:solidFill>
                  <a:srgbClr val="000000"/>
                </a:solidFill>
              </a:rPr>
              <a:t> </a:t>
            </a:r>
            <a:r>
              <a:rPr sz="2400" spc="105" dirty="0">
                <a:solidFill>
                  <a:srgbClr val="000000"/>
                </a:solidFill>
              </a:rPr>
              <a:t>início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1580" y="1879092"/>
            <a:ext cx="5640324" cy="4636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1594" y="1988832"/>
            <a:ext cx="5400548" cy="4417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135</a:t>
            </a:fld>
            <a:endParaRPr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63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50" dirty="0">
                <a:solidFill>
                  <a:srgbClr val="000000"/>
                </a:solidFill>
              </a:rPr>
              <a:t>Repetição </a:t>
            </a:r>
            <a:r>
              <a:rPr sz="2400" spc="130" dirty="0">
                <a:solidFill>
                  <a:srgbClr val="000000"/>
                </a:solidFill>
              </a:rPr>
              <a:t>com </a:t>
            </a:r>
            <a:r>
              <a:rPr sz="2400" spc="90" dirty="0">
                <a:solidFill>
                  <a:srgbClr val="000000"/>
                </a:solidFill>
              </a:rPr>
              <a:t>teste </a:t>
            </a:r>
            <a:r>
              <a:rPr sz="2400" spc="140" dirty="0">
                <a:solidFill>
                  <a:srgbClr val="000000"/>
                </a:solidFill>
              </a:rPr>
              <a:t>no</a:t>
            </a:r>
            <a:r>
              <a:rPr sz="2400" spc="90" dirty="0">
                <a:solidFill>
                  <a:srgbClr val="000000"/>
                </a:solidFill>
              </a:rPr>
              <a:t> </a:t>
            </a:r>
            <a:r>
              <a:rPr sz="2400" spc="105" dirty="0">
                <a:solidFill>
                  <a:srgbClr val="000000"/>
                </a:solidFill>
              </a:rPr>
              <a:t>início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1500" y="1879092"/>
            <a:ext cx="6722364" cy="4611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1827" y="1988781"/>
            <a:ext cx="6462522" cy="4392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136</a:t>
            </a:fld>
            <a:endParaRPr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329944"/>
            <a:ext cx="4480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50" dirty="0">
                <a:solidFill>
                  <a:srgbClr val="000000"/>
                </a:solidFill>
              </a:rPr>
              <a:t>Repetição </a:t>
            </a:r>
            <a:r>
              <a:rPr sz="2400" spc="130" dirty="0">
                <a:solidFill>
                  <a:srgbClr val="000000"/>
                </a:solidFill>
              </a:rPr>
              <a:t>com </a:t>
            </a:r>
            <a:r>
              <a:rPr sz="2400" spc="90" dirty="0">
                <a:solidFill>
                  <a:srgbClr val="000000"/>
                </a:solidFill>
              </a:rPr>
              <a:t>teste </a:t>
            </a:r>
            <a:r>
              <a:rPr sz="2400" spc="140" dirty="0">
                <a:solidFill>
                  <a:srgbClr val="000000"/>
                </a:solidFill>
              </a:rPr>
              <a:t>no</a:t>
            </a:r>
            <a:r>
              <a:rPr sz="2400" spc="80" dirty="0">
                <a:solidFill>
                  <a:srgbClr val="000000"/>
                </a:solidFill>
              </a:rPr>
              <a:t> </a:t>
            </a:r>
            <a:r>
              <a:rPr sz="2400" spc="135" dirty="0">
                <a:solidFill>
                  <a:srgbClr val="000000"/>
                </a:solidFill>
              </a:rPr>
              <a:t>final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744471"/>
            <a:ext cx="6733540" cy="309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6985" indent="-228600" algn="just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1800" spc="-15" dirty="0">
                <a:latin typeface="Arial"/>
                <a:cs typeface="Arial"/>
              </a:rPr>
              <a:t>Este </a:t>
            </a:r>
            <a:r>
              <a:rPr sz="1800" spc="130" dirty="0">
                <a:latin typeface="Arial"/>
                <a:cs typeface="Arial"/>
              </a:rPr>
              <a:t>tipo </a:t>
            </a:r>
            <a:r>
              <a:rPr sz="1800" spc="60" dirty="0">
                <a:latin typeface="Arial"/>
                <a:cs typeface="Arial"/>
              </a:rPr>
              <a:t>de </a:t>
            </a:r>
            <a:r>
              <a:rPr sz="1800" spc="90" dirty="0">
                <a:latin typeface="Arial"/>
                <a:cs typeface="Arial"/>
              </a:rPr>
              <a:t>comando </a:t>
            </a:r>
            <a:r>
              <a:rPr sz="1800" spc="60" dirty="0">
                <a:latin typeface="Arial"/>
                <a:cs typeface="Arial"/>
              </a:rPr>
              <a:t>de </a:t>
            </a:r>
            <a:r>
              <a:rPr sz="1800" spc="70" dirty="0">
                <a:latin typeface="Arial"/>
                <a:cs typeface="Arial"/>
              </a:rPr>
              <a:t>repetição </a:t>
            </a:r>
            <a:r>
              <a:rPr sz="1800" spc="40" dirty="0">
                <a:solidFill>
                  <a:srgbClr val="FF0000"/>
                </a:solidFill>
                <a:latin typeface="Arial"/>
                <a:cs typeface="Arial"/>
              </a:rPr>
              <a:t>avalia </a:t>
            </a:r>
            <a:r>
              <a:rPr sz="1800" spc="9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1800" spc="65" dirty="0">
                <a:solidFill>
                  <a:srgbClr val="FF0000"/>
                </a:solidFill>
                <a:latin typeface="Arial"/>
                <a:cs typeface="Arial"/>
              </a:rPr>
              <a:t>expressão</a:t>
            </a:r>
            <a:r>
              <a:rPr sz="1800" spc="65" dirty="0">
                <a:latin typeface="Arial"/>
                <a:cs typeface="Arial"/>
              </a:rPr>
              <a:t>, </a:t>
            </a:r>
            <a:r>
              <a:rPr sz="1800" u="sng" spc="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u="sng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caso </a:t>
            </a:r>
            <a:r>
              <a:rPr sz="1800" u="sng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seja </a:t>
            </a:r>
            <a:r>
              <a:rPr sz="1800" u="sng" spc="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verdadeira</a:t>
            </a:r>
            <a:r>
              <a:rPr sz="1800" spc="65" dirty="0">
                <a:latin typeface="Arial"/>
                <a:cs typeface="Arial"/>
              </a:rPr>
              <a:t>,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a(s)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intrução(ções) 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dentro </a:t>
            </a:r>
            <a:r>
              <a:rPr sz="1800" spc="114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“laço”  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permanecem</a:t>
            </a:r>
            <a:r>
              <a:rPr sz="1800" spc="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80" dirty="0">
                <a:solidFill>
                  <a:srgbClr val="FF0000"/>
                </a:solidFill>
                <a:latin typeface="Arial"/>
                <a:cs typeface="Arial"/>
              </a:rPr>
              <a:t>executando</a:t>
            </a:r>
            <a:r>
              <a:rPr sz="1800" spc="8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800" spc="6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1800" spc="10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1800" spc="85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1800" spc="95" dirty="0">
                <a:solidFill>
                  <a:srgbClr val="FF0000"/>
                </a:solidFill>
                <a:latin typeface="Arial"/>
                <a:cs typeface="Arial"/>
              </a:rPr>
              <a:t>com 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teste 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800" spc="100" dirty="0">
                <a:solidFill>
                  <a:srgbClr val="FF0000"/>
                </a:solidFill>
                <a:latin typeface="Arial"/>
                <a:cs typeface="Arial"/>
              </a:rPr>
              <a:t>final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18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445"/>
              </a:spcBef>
            </a:pPr>
            <a:r>
              <a:rPr sz="1500" b="1" spc="20" dirty="0">
                <a:latin typeface="Arial"/>
                <a:cs typeface="Arial"/>
              </a:rPr>
              <a:t>do</a:t>
            </a:r>
            <a:r>
              <a:rPr sz="1500" b="1" spc="100" dirty="0">
                <a:latin typeface="Arial"/>
                <a:cs typeface="Arial"/>
              </a:rPr>
              <a:t> </a:t>
            </a:r>
            <a:r>
              <a:rPr sz="1500" b="1" spc="-100" dirty="0"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657225">
              <a:lnSpc>
                <a:spcPct val="100000"/>
              </a:lnSpc>
              <a:spcBef>
                <a:spcPts val="359"/>
              </a:spcBef>
            </a:pPr>
            <a:r>
              <a:rPr sz="1550" b="1" i="1" spc="-25" dirty="0">
                <a:latin typeface="Arial"/>
                <a:cs typeface="Arial"/>
              </a:rPr>
              <a:t>cmd</a:t>
            </a:r>
            <a:r>
              <a:rPr sz="1500" b="1" spc="-25" dirty="0">
                <a:latin typeface="Arial"/>
                <a:cs typeface="Arial"/>
              </a:rPr>
              <a:t>;</a:t>
            </a:r>
            <a:endParaRPr sz="15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335"/>
              </a:spcBef>
            </a:pPr>
            <a:r>
              <a:rPr sz="1500" b="1" spc="-100" dirty="0">
                <a:latin typeface="Arial"/>
                <a:cs typeface="Arial"/>
              </a:rPr>
              <a:t>} </a:t>
            </a:r>
            <a:r>
              <a:rPr sz="1500" b="1" spc="10" dirty="0">
                <a:latin typeface="Arial"/>
                <a:cs typeface="Arial"/>
              </a:rPr>
              <a:t>while </a:t>
            </a:r>
            <a:r>
              <a:rPr sz="1500" b="1" spc="5" dirty="0">
                <a:latin typeface="Arial"/>
                <a:cs typeface="Arial"/>
              </a:rPr>
              <a:t>(</a:t>
            </a:r>
            <a:r>
              <a:rPr sz="1550" b="1" i="1" spc="5" dirty="0">
                <a:solidFill>
                  <a:srgbClr val="FF0000"/>
                </a:solidFill>
                <a:latin typeface="Arial"/>
                <a:cs typeface="Arial"/>
              </a:rPr>
              <a:t>expr</a:t>
            </a:r>
            <a:r>
              <a:rPr sz="1500" b="1" spc="5" dirty="0">
                <a:latin typeface="Arial"/>
                <a:cs typeface="Arial"/>
              </a:rPr>
              <a:t>)</a:t>
            </a:r>
            <a:r>
              <a:rPr sz="1500" b="1" spc="-125" dirty="0">
                <a:latin typeface="Arial"/>
                <a:cs typeface="Arial"/>
              </a:rPr>
              <a:t> </a:t>
            </a:r>
            <a:r>
              <a:rPr sz="1500" b="1" spc="-25" dirty="0">
                <a:latin typeface="Arial"/>
                <a:cs typeface="Arial"/>
              </a:rPr>
              <a:t>;</a:t>
            </a:r>
            <a:endParaRPr sz="15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800" u="sng" spc="8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1800" spc="8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478790" marR="5080" indent="-228600" algn="just">
              <a:lnSpc>
                <a:spcPts val="1920"/>
              </a:lnSpc>
              <a:spcBef>
                <a:spcPts val="509"/>
              </a:spcBef>
            </a:pPr>
            <a:r>
              <a:rPr sz="1600" spc="-830" dirty="0">
                <a:solidFill>
                  <a:srgbClr val="DA1F28"/>
                </a:solidFill>
                <a:latin typeface="Arial"/>
                <a:cs typeface="Arial"/>
              </a:rPr>
              <a:t></a:t>
            </a:r>
            <a:r>
              <a:rPr sz="1600" spc="775" dirty="0">
                <a:solidFill>
                  <a:srgbClr val="DA1F28"/>
                </a:solidFill>
                <a:latin typeface="Arial"/>
                <a:cs typeface="Arial"/>
              </a:rPr>
              <a:t> </a:t>
            </a:r>
            <a:r>
              <a:rPr sz="1650" b="1" i="1" spc="10" dirty="0">
                <a:latin typeface="Arial"/>
                <a:cs typeface="Arial"/>
              </a:rPr>
              <a:t>expr </a:t>
            </a:r>
            <a:r>
              <a:rPr sz="1600" spc="-95" dirty="0">
                <a:latin typeface="Arial"/>
                <a:cs typeface="Arial"/>
              </a:rPr>
              <a:t>– </a:t>
            </a:r>
            <a:r>
              <a:rPr sz="1600" dirty="0">
                <a:latin typeface="Arial"/>
                <a:cs typeface="Arial"/>
              </a:rPr>
              <a:t>é </a:t>
            </a:r>
            <a:r>
              <a:rPr sz="1600" spc="85" dirty="0">
                <a:latin typeface="Arial"/>
                <a:cs typeface="Arial"/>
              </a:rPr>
              <a:t>uma </a:t>
            </a:r>
            <a:r>
              <a:rPr sz="1600" spc="50" dirty="0">
                <a:latin typeface="Arial"/>
                <a:cs typeface="Arial"/>
              </a:rPr>
              <a:t>expressão </a:t>
            </a:r>
            <a:r>
              <a:rPr sz="1600" spc="70" dirty="0">
                <a:latin typeface="Arial"/>
                <a:cs typeface="Arial"/>
              </a:rPr>
              <a:t>que </a:t>
            </a:r>
            <a:r>
              <a:rPr sz="1600" spc="80" dirty="0">
                <a:latin typeface="Arial"/>
                <a:cs typeface="Arial"/>
              </a:rPr>
              <a:t>pode </a:t>
            </a:r>
            <a:r>
              <a:rPr sz="1600" spc="45" dirty="0">
                <a:latin typeface="Arial"/>
                <a:cs typeface="Arial"/>
              </a:rPr>
              <a:t>ser </a:t>
            </a:r>
            <a:r>
              <a:rPr sz="1600" spc="65" dirty="0">
                <a:latin typeface="Arial"/>
                <a:cs typeface="Arial"/>
              </a:rPr>
              <a:t>lógica, </a:t>
            </a:r>
            <a:r>
              <a:rPr sz="1600" spc="60" dirty="0">
                <a:latin typeface="Arial"/>
                <a:cs typeface="Arial"/>
              </a:rPr>
              <a:t>relacional </a:t>
            </a:r>
            <a:r>
              <a:rPr sz="1600" spc="5" dirty="0">
                <a:latin typeface="Arial"/>
                <a:cs typeface="Arial"/>
              </a:rPr>
              <a:t>ou  </a:t>
            </a:r>
            <a:r>
              <a:rPr sz="1600" spc="75" dirty="0">
                <a:latin typeface="Arial"/>
                <a:cs typeface="Arial"/>
              </a:rPr>
              <a:t>aritmética. </a:t>
            </a:r>
            <a:r>
              <a:rPr sz="1600" spc="30" dirty="0">
                <a:latin typeface="Arial"/>
                <a:cs typeface="Arial"/>
              </a:rPr>
              <a:t>A </a:t>
            </a:r>
            <a:r>
              <a:rPr sz="1600" spc="60" dirty="0">
                <a:latin typeface="Arial"/>
                <a:cs typeface="Arial"/>
              </a:rPr>
              <a:t>permanência </a:t>
            </a:r>
            <a:r>
              <a:rPr sz="1600" spc="55" dirty="0">
                <a:latin typeface="Arial"/>
                <a:cs typeface="Arial"/>
              </a:rPr>
              <a:t>de </a:t>
            </a:r>
            <a:r>
              <a:rPr sz="1600" spc="45" dirty="0">
                <a:latin typeface="Arial"/>
                <a:cs typeface="Arial"/>
              </a:rPr>
              <a:t>execução </a:t>
            </a:r>
            <a:r>
              <a:rPr sz="1600" spc="100" dirty="0">
                <a:latin typeface="Arial"/>
                <a:cs typeface="Arial"/>
              </a:rPr>
              <a:t>do </a:t>
            </a:r>
            <a:r>
              <a:rPr sz="1600" spc="55" dirty="0">
                <a:latin typeface="Arial"/>
                <a:cs typeface="Arial"/>
              </a:rPr>
              <a:t>“laço” </a:t>
            </a:r>
            <a:r>
              <a:rPr sz="1600" spc="-5" dirty="0">
                <a:latin typeface="Arial"/>
                <a:cs typeface="Arial"/>
              </a:rPr>
              <a:t>é </a:t>
            </a:r>
            <a:r>
              <a:rPr sz="1600" spc="70" dirty="0">
                <a:latin typeface="Arial"/>
                <a:cs typeface="Arial"/>
              </a:rPr>
              <a:t>garantida  </a:t>
            </a:r>
            <a:r>
              <a:rPr sz="1600" spc="75" dirty="0">
                <a:latin typeface="Arial"/>
                <a:cs typeface="Arial"/>
              </a:rPr>
              <a:t>enquanto </a:t>
            </a:r>
            <a:r>
              <a:rPr sz="1600" spc="-10" dirty="0">
                <a:latin typeface="Arial"/>
                <a:cs typeface="Arial"/>
              </a:rPr>
              <a:t>a </a:t>
            </a:r>
            <a:r>
              <a:rPr sz="1600" spc="55" dirty="0">
                <a:latin typeface="Arial"/>
                <a:cs typeface="Arial"/>
              </a:rPr>
              <a:t>expressão </a:t>
            </a:r>
            <a:r>
              <a:rPr sz="1600" spc="114" dirty="0">
                <a:latin typeface="Arial"/>
                <a:cs typeface="Arial"/>
              </a:rPr>
              <a:t>for</a:t>
            </a:r>
            <a:r>
              <a:rPr sz="1600" spc="-17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verdadeira.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5084919"/>
            <a:ext cx="6731634" cy="114998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8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800" spc="70" dirty="0">
                <a:latin typeface="Arial"/>
                <a:cs typeface="Arial"/>
              </a:rPr>
              <a:t>Nota:</a:t>
            </a:r>
            <a:endParaRPr sz="1800">
              <a:latin typeface="Arial"/>
              <a:cs typeface="Arial"/>
            </a:endParaRPr>
          </a:p>
          <a:p>
            <a:pPr marL="478790" marR="5080" indent="-228600" algn="just">
              <a:lnSpc>
                <a:spcPts val="1920"/>
              </a:lnSpc>
              <a:spcBef>
                <a:spcPts val="495"/>
              </a:spcBef>
            </a:pPr>
            <a:r>
              <a:rPr sz="1600" spc="-830" dirty="0">
                <a:solidFill>
                  <a:srgbClr val="DA1F28"/>
                </a:solidFill>
                <a:latin typeface="Arial"/>
                <a:cs typeface="Arial"/>
              </a:rPr>
              <a:t></a:t>
            </a:r>
            <a:r>
              <a:rPr sz="1600" spc="780" dirty="0">
                <a:solidFill>
                  <a:srgbClr val="DA1F28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FF0000"/>
                </a:solidFill>
                <a:latin typeface="Arial"/>
                <a:cs typeface="Arial"/>
              </a:rPr>
              <a:t>Neste </a:t>
            </a:r>
            <a:r>
              <a:rPr sz="1600" spc="114" dirty="0">
                <a:solidFill>
                  <a:srgbClr val="FF0000"/>
                </a:solidFill>
                <a:latin typeface="Arial"/>
                <a:cs typeface="Arial"/>
              </a:rPr>
              <a:t>tipo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avaliação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1600" spc="45" dirty="0">
                <a:solidFill>
                  <a:srgbClr val="FF0000"/>
                </a:solidFill>
                <a:latin typeface="Arial"/>
                <a:cs typeface="Arial"/>
              </a:rPr>
              <a:t>expressão 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realizada </a:t>
            </a:r>
            <a:r>
              <a:rPr sz="1600" spc="9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final </a:t>
            </a:r>
            <a:r>
              <a:rPr sz="1600" spc="100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laço, </a:t>
            </a:r>
            <a:r>
              <a:rPr sz="1600" spc="95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1600" spc="40" dirty="0">
                <a:solidFill>
                  <a:srgbClr val="FF0000"/>
                </a:solidFill>
                <a:latin typeface="Arial"/>
                <a:cs typeface="Arial"/>
              </a:rPr>
              <a:t>seja,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1600" spc="85" dirty="0">
                <a:solidFill>
                  <a:srgbClr val="FF0000"/>
                </a:solidFill>
                <a:latin typeface="Arial"/>
                <a:cs typeface="Arial"/>
              </a:rPr>
              <a:t>garantido </a:t>
            </a:r>
            <a:r>
              <a:rPr sz="1600" spc="70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pelo  </a:t>
            </a:r>
            <a:r>
              <a:rPr sz="1600" spc="70" dirty="0">
                <a:solidFill>
                  <a:srgbClr val="FF0000"/>
                </a:solidFill>
                <a:latin typeface="Arial"/>
                <a:cs typeface="Arial"/>
              </a:rPr>
              <a:t>menos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1600" spc="45" dirty="0">
                <a:solidFill>
                  <a:srgbClr val="FF0000"/>
                </a:solidFill>
                <a:latin typeface="Arial"/>
                <a:cs typeface="Arial"/>
              </a:rPr>
              <a:t>vez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1650" i="1" spc="60" dirty="0">
                <a:latin typeface="Arial"/>
                <a:cs typeface="Arial"/>
              </a:rPr>
              <a:t>cmd 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será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executado.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137</a:t>
            </a:fld>
            <a:endParaRPr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68605" marR="5080" indent="-256540">
              <a:lnSpc>
                <a:spcPts val="2920"/>
              </a:lnSpc>
              <a:spcBef>
                <a:spcPts val="459"/>
              </a:spcBef>
              <a:tabLst>
                <a:tab pos="268605" algn="l"/>
                <a:tab pos="1257935" algn="l"/>
                <a:tab pos="2762250" algn="l"/>
                <a:tab pos="4163060" algn="l"/>
                <a:tab pos="5237480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60" dirty="0">
                <a:solidFill>
                  <a:srgbClr val="000000"/>
                </a:solidFill>
              </a:rPr>
              <a:t>Uma	</a:t>
            </a:r>
            <a:r>
              <a:rPr sz="2700" spc="15" dirty="0">
                <a:solidFill>
                  <a:srgbClr val="000000"/>
                </a:solidFill>
              </a:rPr>
              <a:t>v</a:t>
            </a:r>
            <a:r>
              <a:rPr sz="2700" spc="5" dirty="0">
                <a:solidFill>
                  <a:srgbClr val="000000"/>
                </a:solidFill>
              </a:rPr>
              <a:t>a</a:t>
            </a:r>
            <a:r>
              <a:rPr sz="2700" spc="210" dirty="0">
                <a:solidFill>
                  <a:srgbClr val="000000"/>
                </a:solidFill>
              </a:rPr>
              <a:t>r</a:t>
            </a:r>
            <a:r>
              <a:rPr sz="2700" spc="60" dirty="0">
                <a:solidFill>
                  <a:srgbClr val="000000"/>
                </a:solidFill>
              </a:rPr>
              <a:t>iá</a:t>
            </a:r>
            <a:r>
              <a:rPr sz="2700" spc="75" dirty="0">
                <a:solidFill>
                  <a:srgbClr val="000000"/>
                </a:solidFill>
              </a:rPr>
              <a:t>v</a:t>
            </a:r>
            <a:r>
              <a:rPr sz="2700" spc="125" dirty="0">
                <a:solidFill>
                  <a:srgbClr val="000000"/>
                </a:solidFill>
              </a:rPr>
              <a:t>e</a:t>
            </a:r>
            <a:r>
              <a:rPr sz="2700" spc="50" dirty="0">
                <a:solidFill>
                  <a:srgbClr val="000000"/>
                </a:solidFill>
              </a:rPr>
              <a:t>l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30" dirty="0"/>
              <a:t>escala</a:t>
            </a:r>
            <a:r>
              <a:rPr sz="2700" spc="204" dirty="0"/>
              <a:t>r</a:t>
            </a:r>
            <a:r>
              <a:rPr sz="2700" dirty="0"/>
              <a:t>	</a:t>
            </a:r>
            <a:r>
              <a:rPr sz="2700" spc="130" dirty="0"/>
              <a:t>pod</a:t>
            </a:r>
            <a:r>
              <a:rPr sz="2700" spc="135" dirty="0"/>
              <a:t>e</a:t>
            </a:r>
            <a:r>
              <a:rPr sz="2700" dirty="0"/>
              <a:t>	</a:t>
            </a:r>
            <a:r>
              <a:rPr sz="2700" spc="100" dirty="0"/>
              <a:t>armaz</a:t>
            </a:r>
            <a:r>
              <a:rPr sz="2700" spc="90" dirty="0"/>
              <a:t>e</a:t>
            </a:r>
            <a:r>
              <a:rPr sz="2700" spc="80" dirty="0"/>
              <a:t>n</a:t>
            </a:r>
            <a:r>
              <a:rPr sz="2700" spc="70" dirty="0"/>
              <a:t>a</a:t>
            </a:r>
            <a:r>
              <a:rPr sz="2700" spc="180" dirty="0"/>
              <a:t>r  </a:t>
            </a:r>
            <a:r>
              <a:rPr sz="2700" spc="175" dirty="0"/>
              <a:t>muitos </a:t>
            </a:r>
            <a:r>
              <a:rPr sz="2700" spc="85" dirty="0"/>
              <a:t>valores </a:t>
            </a:r>
            <a:r>
              <a:rPr sz="2700" spc="70" dirty="0"/>
              <a:t>ao </a:t>
            </a:r>
            <a:r>
              <a:rPr sz="2700" spc="165" dirty="0"/>
              <a:t>longo </a:t>
            </a:r>
            <a:r>
              <a:rPr sz="2700" spc="85" dirty="0"/>
              <a:t>da </a:t>
            </a:r>
            <a:r>
              <a:rPr sz="2700" spc="80" dirty="0"/>
              <a:t>execução</a:t>
            </a:r>
            <a:r>
              <a:rPr sz="2700" spc="165" dirty="0"/>
              <a:t> </a:t>
            </a:r>
            <a:r>
              <a:rPr sz="2700" spc="175" dirty="0">
                <a:solidFill>
                  <a:srgbClr val="000000"/>
                </a:solidFill>
              </a:rPr>
              <a:t>do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2174570"/>
            <a:ext cx="7016750" cy="350266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68605" marR="5080">
              <a:lnSpc>
                <a:spcPts val="2920"/>
              </a:lnSpc>
              <a:spcBef>
                <a:spcPts val="465"/>
              </a:spcBef>
              <a:tabLst>
                <a:tab pos="2422525" algn="l"/>
                <a:tab pos="3923665" algn="l"/>
                <a:tab pos="4961890" algn="l"/>
                <a:tab pos="5786120" algn="l"/>
              </a:tabLst>
            </a:pPr>
            <a:r>
              <a:rPr sz="2700" spc="145" dirty="0">
                <a:latin typeface="Arial"/>
                <a:cs typeface="Arial"/>
              </a:rPr>
              <a:t>progr</a:t>
            </a:r>
            <a:r>
              <a:rPr sz="2700" spc="165" dirty="0">
                <a:latin typeface="Arial"/>
                <a:cs typeface="Arial"/>
              </a:rPr>
              <a:t>a</a:t>
            </a:r>
            <a:r>
              <a:rPr sz="2700" spc="120" dirty="0">
                <a:latin typeface="Arial"/>
                <a:cs typeface="Arial"/>
              </a:rPr>
              <a:t>ma,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por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é</a:t>
            </a:r>
            <a:r>
              <a:rPr sz="2700" spc="27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05" dirty="0">
                <a:solidFill>
                  <a:srgbClr val="FF0000"/>
                </a:solidFill>
                <a:latin typeface="Arial"/>
                <a:cs typeface="Arial"/>
              </a:rPr>
              <a:t>não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smo  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tempo</a:t>
            </a:r>
            <a:r>
              <a:rPr sz="2700" spc="16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5080" indent="-256540" algn="just">
              <a:lnSpc>
                <a:spcPct val="90000"/>
              </a:lnSpc>
              <a:spcBef>
                <a:spcPts val="36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Existem </a:t>
            </a:r>
            <a:r>
              <a:rPr sz="2700" spc="65" dirty="0">
                <a:solidFill>
                  <a:srgbClr val="FF0000"/>
                </a:solidFill>
                <a:latin typeface="Arial"/>
                <a:cs typeface="Arial"/>
              </a:rPr>
              <a:t>variáveis </a:t>
            </a:r>
            <a:r>
              <a:rPr sz="2700" spc="120" dirty="0">
                <a:latin typeface="Arial"/>
                <a:cs typeface="Arial"/>
              </a:rPr>
              <a:t>que 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podem  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armazenar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mais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700" spc="22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ao  </a:t>
            </a:r>
            <a:r>
              <a:rPr sz="2700" spc="145" dirty="0">
                <a:solidFill>
                  <a:srgbClr val="FF0000"/>
                </a:solidFill>
                <a:latin typeface="Arial"/>
                <a:cs typeface="Arial"/>
              </a:rPr>
              <a:t>mesmo 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tempo</a:t>
            </a:r>
            <a:r>
              <a:rPr sz="2700" spc="160" dirty="0">
                <a:latin typeface="Arial"/>
                <a:cs typeface="Arial"/>
              </a:rPr>
              <a:t>. </a:t>
            </a:r>
            <a:r>
              <a:rPr sz="2700" spc="-55" dirty="0">
                <a:latin typeface="Arial"/>
                <a:cs typeface="Arial"/>
              </a:rPr>
              <a:t>Essas </a:t>
            </a:r>
            <a:r>
              <a:rPr sz="2700" spc="65" dirty="0">
                <a:latin typeface="Arial"/>
                <a:cs typeface="Arial"/>
              </a:rPr>
              <a:t>variáveis </a:t>
            </a:r>
            <a:r>
              <a:rPr sz="2700" spc="50" dirty="0">
                <a:latin typeface="Arial"/>
                <a:cs typeface="Arial"/>
              </a:rPr>
              <a:t>são 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conhecidas </a:t>
            </a:r>
            <a:r>
              <a:rPr sz="2700" spc="150" dirty="0">
                <a:solidFill>
                  <a:srgbClr val="FF0000"/>
                </a:solidFill>
                <a:latin typeface="Arial"/>
                <a:cs typeface="Arial"/>
              </a:rPr>
              <a:t>como 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“variáveis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compostas 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homogêneas”</a:t>
            </a:r>
            <a:r>
              <a:rPr sz="2700" spc="11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6350" indent="-256540" algn="just">
              <a:lnSpc>
                <a:spcPct val="90000"/>
              </a:lnSpc>
              <a:spcBef>
                <a:spcPts val="39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95" dirty="0">
                <a:latin typeface="Arial"/>
                <a:cs typeface="Arial"/>
              </a:rPr>
              <a:t>No 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700" dirty="0">
                <a:latin typeface="Arial"/>
                <a:cs typeface="Arial"/>
              </a:rPr>
              <a:t>é </a:t>
            </a:r>
            <a:r>
              <a:rPr sz="2700" spc="80" dirty="0">
                <a:latin typeface="Arial"/>
                <a:cs typeface="Arial"/>
              </a:rPr>
              <a:t>possível </a:t>
            </a:r>
            <a:r>
              <a:rPr sz="2700" spc="125" dirty="0">
                <a:latin typeface="Arial"/>
                <a:cs typeface="Arial"/>
              </a:rPr>
              <a:t>trabalhar </a:t>
            </a:r>
            <a:r>
              <a:rPr sz="2700" spc="-145" dirty="0">
                <a:latin typeface="Arial"/>
                <a:cs typeface="Arial"/>
              </a:rPr>
              <a:t>com 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dois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tipos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variáveis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compostas 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homogêneas</a:t>
            </a:r>
            <a:r>
              <a:rPr sz="2700" spc="110" dirty="0">
                <a:latin typeface="Arial"/>
                <a:cs typeface="Arial"/>
              </a:rPr>
              <a:t>, </a:t>
            </a:r>
            <a:r>
              <a:rPr sz="2700" u="heavy" spc="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vetores</a:t>
            </a:r>
            <a:r>
              <a:rPr sz="2700" spc="9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e</a:t>
            </a:r>
            <a:r>
              <a:rPr sz="2700" spc="90" dirty="0">
                <a:latin typeface="Arial"/>
                <a:cs typeface="Arial"/>
              </a:rPr>
              <a:t> </a:t>
            </a:r>
            <a:r>
              <a:rPr sz="2700" u="heavy" spc="1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matrizes</a:t>
            </a:r>
            <a:r>
              <a:rPr sz="2700" spc="13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552754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138</a:t>
            </a:fld>
            <a:endParaRPr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33829"/>
            <a:ext cx="11753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/>
              <a:t>Veto</a:t>
            </a:r>
            <a:r>
              <a:rPr sz="2700" spc="204" dirty="0"/>
              <a:t>r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854454"/>
            <a:ext cx="6734809" cy="10083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 algn="just">
              <a:lnSpc>
                <a:spcPct val="90100"/>
              </a:lnSpc>
              <a:spcBef>
                <a:spcPts val="37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declaração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vetor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feita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mesma 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maneira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variável 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escalar</a:t>
            </a:r>
            <a:r>
              <a:rPr sz="2300" spc="50" dirty="0">
                <a:latin typeface="Arial"/>
                <a:cs typeface="Arial"/>
              </a:rPr>
              <a:t>, </a:t>
            </a:r>
            <a:r>
              <a:rPr sz="2300" spc="120" dirty="0">
                <a:latin typeface="Arial"/>
                <a:cs typeface="Arial"/>
              </a:rPr>
              <a:t>entretanto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necessário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definir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quantidade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itens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2801238"/>
            <a:ext cx="2004695" cy="1071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5"/>
              </a:spcBef>
            </a:pP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vetor</a:t>
            </a:r>
            <a:r>
              <a:rPr sz="2300" spc="11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Exemplo:</a:t>
            </a:r>
            <a:endParaRPr sz="23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165"/>
              </a:spcBef>
              <a:tabLst>
                <a:tab pos="478790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155" dirty="0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sz="21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vetor[4];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7180" y="5560263"/>
            <a:ext cx="63944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0665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85" dirty="0">
                <a:latin typeface="Arial"/>
                <a:cs typeface="Arial"/>
              </a:rPr>
              <a:t>Vetor </a:t>
            </a:r>
            <a:r>
              <a:rPr sz="2100" spc="114" dirty="0">
                <a:latin typeface="Arial"/>
                <a:cs typeface="Arial"/>
              </a:rPr>
              <a:t>com </a:t>
            </a:r>
            <a:r>
              <a:rPr sz="2100" u="heavy" spc="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 </a:t>
            </a:r>
            <a:r>
              <a:rPr sz="2100" u="heavy" spc="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(quatro)</a:t>
            </a:r>
            <a:r>
              <a:rPr sz="2100" spc="90" dirty="0">
                <a:latin typeface="Arial"/>
                <a:cs typeface="Arial"/>
              </a:rPr>
              <a:t> </a:t>
            </a:r>
            <a:r>
              <a:rPr sz="2100" spc="85" dirty="0">
                <a:latin typeface="Arial"/>
                <a:cs typeface="Arial"/>
              </a:rPr>
              <a:t>elementos </a:t>
            </a:r>
            <a:r>
              <a:rPr sz="2100" spc="135" dirty="0">
                <a:latin typeface="Arial"/>
                <a:cs typeface="Arial"/>
              </a:rPr>
              <a:t>do </a:t>
            </a:r>
            <a:r>
              <a:rPr sz="2100" u="heavy" spc="1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tipo</a:t>
            </a:r>
            <a:r>
              <a:rPr sz="2100" u="heavy" spc="-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100" u="heavy" spc="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inteiro</a:t>
            </a:r>
            <a:r>
              <a:rPr sz="2100" spc="120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5872" y="4273296"/>
            <a:ext cx="979931" cy="691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12948" y="4358640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43783" y="4293120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43783" y="4293120"/>
            <a:ext cx="864235" cy="576580"/>
          </a:xfrm>
          <a:custGeom>
            <a:avLst/>
            <a:gdLst/>
            <a:ahLst/>
            <a:cxnLst/>
            <a:rect l="l" t="t" r="r" b="b"/>
            <a:pathLst>
              <a:path w="864235" h="576579">
                <a:moveTo>
                  <a:pt x="0" y="576059"/>
                </a:moveTo>
                <a:lnTo>
                  <a:pt x="864095" y="576059"/>
                </a:lnTo>
                <a:lnTo>
                  <a:pt x="864095" y="0"/>
                </a:lnTo>
                <a:lnTo>
                  <a:pt x="0" y="0"/>
                </a:lnTo>
                <a:lnTo>
                  <a:pt x="0" y="576059"/>
                </a:lnTo>
                <a:close/>
              </a:path>
            </a:pathLst>
          </a:custGeom>
          <a:ln w="9525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49979" y="4273296"/>
            <a:ext cx="979931" cy="691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77055" y="4358640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07891" y="4293120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07891" y="4293120"/>
            <a:ext cx="864235" cy="576580"/>
          </a:xfrm>
          <a:custGeom>
            <a:avLst/>
            <a:gdLst/>
            <a:ahLst/>
            <a:cxnLst/>
            <a:rect l="l" t="t" r="r" b="b"/>
            <a:pathLst>
              <a:path w="864235" h="576579">
                <a:moveTo>
                  <a:pt x="0" y="576059"/>
                </a:moveTo>
                <a:lnTo>
                  <a:pt x="864095" y="576059"/>
                </a:lnTo>
                <a:lnTo>
                  <a:pt x="864095" y="0"/>
                </a:lnTo>
                <a:lnTo>
                  <a:pt x="0" y="0"/>
                </a:lnTo>
                <a:lnTo>
                  <a:pt x="0" y="576059"/>
                </a:lnTo>
                <a:close/>
              </a:path>
            </a:pathLst>
          </a:custGeom>
          <a:ln w="9525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14088" y="4273296"/>
            <a:ext cx="979932" cy="691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41164" y="4358640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0" y="4293120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00" y="4293120"/>
            <a:ext cx="864235" cy="576580"/>
          </a:xfrm>
          <a:custGeom>
            <a:avLst/>
            <a:gdLst/>
            <a:ahLst/>
            <a:cxnLst/>
            <a:rect l="l" t="t" r="r" b="b"/>
            <a:pathLst>
              <a:path w="864235" h="576579">
                <a:moveTo>
                  <a:pt x="0" y="576059"/>
                </a:moveTo>
                <a:lnTo>
                  <a:pt x="864095" y="576059"/>
                </a:lnTo>
                <a:lnTo>
                  <a:pt x="864095" y="0"/>
                </a:lnTo>
                <a:lnTo>
                  <a:pt x="0" y="0"/>
                </a:lnTo>
                <a:lnTo>
                  <a:pt x="0" y="576059"/>
                </a:lnTo>
                <a:close/>
              </a:path>
            </a:pathLst>
          </a:custGeom>
          <a:ln w="9525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8196" y="4273296"/>
            <a:ext cx="979931" cy="691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05271" y="4358640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36108" y="4293120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36108" y="4293120"/>
            <a:ext cx="864235" cy="576580"/>
          </a:xfrm>
          <a:custGeom>
            <a:avLst/>
            <a:gdLst/>
            <a:ahLst/>
            <a:cxnLst/>
            <a:rect l="l" t="t" r="r" b="b"/>
            <a:pathLst>
              <a:path w="864235" h="576579">
                <a:moveTo>
                  <a:pt x="0" y="576059"/>
                </a:moveTo>
                <a:lnTo>
                  <a:pt x="864095" y="576059"/>
                </a:lnTo>
                <a:lnTo>
                  <a:pt x="864095" y="0"/>
                </a:lnTo>
                <a:lnTo>
                  <a:pt x="0" y="0"/>
                </a:lnTo>
                <a:lnTo>
                  <a:pt x="0" y="576059"/>
                </a:lnTo>
                <a:close/>
              </a:path>
            </a:pathLst>
          </a:custGeom>
          <a:ln w="9525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43783" y="4869179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7"/>
                </a:moveTo>
                <a:lnTo>
                  <a:pt x="864095" y="216027"/>
                </a:lnTo>
                <a:lnTo>
                  <a:pt x="864095" y="0"/>
                </a:lnTo>
                <a:lnTo>
                  <a:pt x="0" y="0"/>
                </a:lnTo>
                <a:lnTo>
                  <a:pt x="0" y="216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16351" y="4841621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5">
                <a:moveTo>
                  <a:pt x="891539" y="0"/>
                </a:moveTo>
                <a:lnTo>
                  <a:pt x="27431" y="0"/>
                </a:lnTo>
                <a:lnTo>
                  <a:pt x="16769" y="2162"/>
                </a:lnTo>
                <a:lnTo>
                  <a:pt x="8048" y="8064"/>
                </a:lnTo>
                <a:lnTo>
                  <a:pt x="2160" y="16823"/>
                </a:lnTo>
                <a:lnTo>
                  <a:pt x="0" y="27558"/>
                </a:lnTo>
                <a:lnTo>
                  <a:pt x="0" y="243585"/>
                </a:lnTo>
                <a:lnTo>
                  <a:pt x="2160" y="254248"/>
                </a:lnTo>
                <a:lnTo>
                  <a:pt x="8048" y="262969"/>
                </a:lnTo>
                <a:lnTo>
                  <a:pt x="16769" y="268857"/>
                </a:lnTo>
                <a:lnTo>
                  <a:pt x="27431" y="271017"/>
                </a:lnTo>
                <a:lnTo>
                  <a:pt x="891539" y="271017"/>
                </a:lnTo>
                <a:lnTo>
                  <a:pt x="902275" y="268857"/>
                </a:lnTo>
                <a:lnTo>
                  <a:pt x="911034" y="262969"/>
                </a:lnTo>
                <a:lnTo>
                  <a:pt x="916936" y="254248"/>
                </a:lnTo>
                <a:lnTo>
                  <a:pt x="919099" y="243585"/>
                </a:lnTo>
                <a:lnTo>
                  <a:pt x="919099" y="238124"/>
                </a:lnTo>
                <a:lnTo>
                  <a:pt x="32893" y="238124"/>
                </a:lnTo>
                <a:lnTo>
                  <a:pt x="32893" y="33019"/>
                </a:lnTo>
                <a:lnTo>
                  <a:pt x="919099" y="33019"/>
                </a:lnTo>
                <a:lnTo>
                  <a:pt x="919099" y="27558"/>
                </a:lnTo>
                <a:lnTo>
                  <a:pt x="916936" y="16823"/>
                </a:lnTo>
                <a:lnTo>
                  <a:pt x="911034" y="8064"/>
                </a:lnTo>
                <a:lnTo>
                  <a:pt x="902275" y="2162"/>
                </a:lnTo>
                <a:lnTo>
                  <a:pt x="891539" y="0"/>
                </a:lnTo>
                <a:close/>
              </a:path>
              <a:path w="919479" h="271145">
                <a:moveTo>
                  <a:pt x="919099" y="33019"/>
                </a:moveTo>
                <a:lnTo>
                  <a:pt x="886078" y="33019"/>
                </a:lnTo>
                <a:lnTo>
                  <a:pt x="886078" y="238124"/>
                </a:lnTo>
                <a:lnTo>
                  <a:pt x="919099" y="238124"/>
                </a:lnTo>
                <a:lnTo>
                  <a:pt x="919099" y="33019"/>
                </a:lnTo>
                <a:close/>
              </a:path>
              <a:path w="919479" h="271145">
                <a:moveTo>
                  <a:pt x="875030" y="44068"/>
                </a:moveTo>
                <a:lnTo>
                  <a:pt x="43942" y="44068"/>
                </a:lnTo>
                <a:lnTo>
                  <a:pt x="43942" y="227075"/>
                </a:lnTo>
                <a:lnTo>
                  <a:pt x="875030" y="227075"/>
                </a:lnTo>
                <a:lnTo>
                  <a:pt x="875030" y="216026"/>
                </a:lnTo>
                <a:lnTo>
                  <a:pt x="54991" y="216026"/>
                </a:lnTo>
                <a:lnTo>
                  <a:pt x="54991" y="54990"/>
                </a:lnTo>
                <a:lnTo>
                  <a:pt x="875030" y="54990"/>
                </a:lnTo>
                <a:lnTo>
                  <a:pt x="875030" y="44068"/>
                </a:lnTo>
                <a:close/>
              </a:path>
              <a:path w="919479" h="271145">
                <a:moveTo>
                  <a:pt x="875030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030" y="216026"/>
                </a:lnTo>
                <a:lnTo>
                  <a:pt x="875030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191382" y="4398645"/>
            <a:ext cx="170180" cy="6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  <a:p>
            <a:pPr marL="27940">
              <a:lnSpc>
                <a:spcPct val="100000"/>
              </a:lnSpc>
              <a:spcBef>
                <a:spcPts val="1260"/>
              </a:spcBef>
            </a:pPr>
            <a:r>
              <a:rPr sz="1400" b="1" spc="11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07891" y="4869179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7"/>
                </a:moveTo>
                <a:lnTo>
                  <a:pt x="864095" y="216027"/>
                </a:lnTo>
                <a:lnTo>
                  <a:pt x="864095" y="0"/>
                </a:lnTo>
                <a:lnTo>
                  <a:pt x="0" y="0"/>
                </a:lnTo>
                <a:lnTo>
                  <a:pt x="0" y="216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80459" y="4841621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5">
                <a:moveTo>
                  <a:pt x="891539" y="0"/>
                </a:moveTo>
                <a:lnTo>
                  <a:pt x="27431" y="0"/>
                </a:lnTo>
                <a:lnTo>
                  <a:pt x="16716" y="2162"/>
                </a:lnTo>
                <a:lnTo>
                  <a:pt x="8000" y="8064"/>
                </a:lnTo>
                <a:lnTo>
                  <a:pt x="2143" y="16823"/>
                </a:lnTo>
                <a:lnTo>
                  <a:pt x="0" y="27558"/>
                </a:lnTo>
                <a:lnTo>
                  <a:pt x="0" y="243585"/>
                </a:lnTo>
                <a:lnTo>
                  <a:pt x="2143" y="254248"/>
                </a:lnTo>
                <a:lnTo>
                  <a:pt x="8000" y="262969"/>
                </a:lnTo>
                <a:lnTo>
                  <a:pt x="16716" y="268857"/>
                </a:lnTo>
                <a:lnTo>
                  <a:pt x="27431" y="271017"/>
                </a:lnTo>
                <a:lnTo>
                  <a:pt x="891539" y="271017"/>
                </a:lnTo>
                <a:lnTo>
                  <a:pt x="902275" y="268857"/>
                </a:lnTo>
                <a:lnTo>
                  <a:pt x="911034" y="262969"/>
                </a:lnTo>
                <a:lnTo>
                  <a:pt x="916936" y="254248"/>
                </a:lnTo>
                <a:lnTo>
                  <a:pt x="919099" y="243585"/>
                </a:lnTo>
                <a:lnTo>
                  <a:pt x="919099" y="238124"/>
                </a:lnTo>
                <a:lnTo>
                  <a:pt x="32892" y="238124"/>
                </a:lnTo>
                <a:lnTo>
                  <a:pt x="32892" y="33019"/>
                </a:lnTo>
                <a:lnTo>
                  <a:pt x="919099" y="33019"/>
                </a:lnTo>
                <a:lnTo>
                  <a:pt x="919099" y="27558"/>
                </a:lnTo>
                <a:lnTo>
                  <a:pt x="916936" y="16823"/>
                </a:lnTo>
                <a:lnTo>
                  <a:pt x="911034" y="8064"/>
                </a:lnTo>
                <a:lnTo>
                  <a:pt x="902275" y="2162"/>
                </a:lnTo>
                <a:lnTo>
                  <a:pt x="891539" y="0"/>
                </a:lnTo>
                <a:close/>
              </a:path>
              <a:path w="919479" h="271145">
                <a:moveTo>
                  <a:pt x="919099" y="33019"/>
                </a:moveTo>
                <a:lnTo>
                  <a:pt x="886078" y="33019"/>
                </a:lnTo>
                <a:lnTo>
                  <a:pt x="886078" y="238124"/>
                </a:lnTo>
                <a:lnTo>
                  <a:pt x="919099" y="238124"/>
                </a:lnTo>
                <a:lnTo>
                  <a:pt x="919099" y="33019"/>
                </a:lnTo>
                <a:close/>
              </a:path>
              <a:path w="919479" h="271145">
                <a:moveTo>
                  <a:pt x="875029" y="44068"/>
                </a:moveTo>
                <a:lnTo>
                  <a:pt x="43941" y="44068"/>
                </a:lnTo>
                <a:lnTo>
                  <a:pt x="43941" y="227075"/>
                </a:lnTo>
                <a:lnTo>
                  <a:pt x="875029" y="227075"/>
                </a:lnTo>
                <a:lnTo>
                  <a:pt x="875029" y="216026"/>
                </a:lnTo>
                <a:lnTo>
                  <a:pt x="54990" y="216026"/>
                </a:lnTo>
                <a:lnTo>
                  <a:pt x="54990" y="54990"/>
                </a:lnTo>
                <a:lnTo>
                  <a:pt x="875029" y="54990"/>
                </a:lnTo>
                <a:lnTo>
                  <a:pt x="875029" y="44068"/>
                </a:lnTo>
                <a:close/>
              </a:path>
              <a:path w="919479" h="271145">
                <a:moveTo>
                  <a:pt x="875029" y="54990"/>
                </a:moveTo>
                <a:lnTo>
                  <a:pt x="863980" y="54990"/>
                </a:lnTo>
                <a:lnTo>
                  <a:pt x="863980" y="216026"/>
                </a:lnTo>
                <a:lnTo>
                  <a:pt x="875029" y="216026"/>
                </a:lnTo>
                <a:lnTo>
                  <a:pt x="875029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055490" y="4398645"/>
            <a:ext cx="170180" cy="6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1260"/>
              </a:spcBef>
            </a:pPr>
            <a:r>
              <a:rPr sz="1400" b="1" spc="11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36108" y="4869179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7"/>
                </a:moveTo>
                <a:lnTo>
                  <a:pt x="864095" y="216027"/>
                </a:lnTo>
                <a:lnTo>
                  <a:pt x="864095" y="0"/>
                </a:lnTo>
                <a:lnTo>
                  <a:pt x="0" y="0"/>
                </a:lnTo>
                <a:lnTo>
                  <a:pt x="0" y="216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8548" y="4841621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5">
                <a:moveTo>
                  <a:pt x="891666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8"/>
                </a:lnTo>
                <a:lnTo>
                  <a:pt x="0" y="243585"/>
                </a:lnTo>
                <a:lnTo>
                  <a:pt x="2162" y="254248"/>
                </a:lnTo>
                <a:lnTo>
                  <a:pt x="8064" y="262969"/>
                </a:lnTo>
                <a:lnTo>
                  <a:pt x="16823" y="268857"/>
                </a:lnTo>
                <a:lnTo>
                  <a:pt x="27559" y="271017"/>
                </a:lnTo>
                <a:lnTo>
                  <a:pt x="891666" y="271017"/>
                </a:lnTo>
                <a:lnTo>
                  <a:pt x="902329" y="268857"/>
                </a:lnTo>
                <a:lnTo>
                  <a:pt x="911050" y="262969"/>
                </a:lnTo>
                <a:lnTo>
                  <a:pt x="916938" y="254248"/>
                </a:lnTo>
                <a:lnTo>
                  <a:pt x="919099" y="243585"/>
                </a:lnTo>
                <a:lnTo>
                  <a:pt x="919099" y="238124"/>
                </a:lnTo>
                <a:lnTo>
                  <a:pt x="33020" y="238124"/>
                </a:lnTo>
                <a:lnTo>
                  <a:pt x="33020" y="33019"/>
                </a:lnTo>
                <a:lnTo>
                  <a:pt x="919099" y="33019"/>
                </a:lnTo>
                <a:lnTo>
                  <a:pt x="919099" y="27558"/>
                </a:lnTo>
                <a:lnTo>
                  <a:pt x="916938" y="16823"/>
                </a:lnTo>
                <a:lnTo>
                  <a:pt x="911050" y="8064"/>
                </a:lnTo>
                <a:lnTo>
                  <a:pt x="902329" y="2162"/>
                </a:lnTo>
                <a:lnTo>
                  <a:pt x="891666" y="0"/>
                </a:lnTo>
                <a:close/>
              </a:path>
              <a:path w="919479" h="271145">
                <a:moveTo>
                  <a:pt x="919099" y="33019"/>
                </a:moveTo>
                <a:lnTo>
                  <a:pt x="886078" y="33019"/>
                </a:lnTo>
                <a:lnTo>
                  <a:pt x="886078" y="238124"/>
                </a:lnTo>
                <a:lnTo>
                  <a:pt x="919099" y="238124"/>
                </a:lnTo>
                <a:lnTo>
                  <a:pt x="919099" y="33019"/>
                </a:lnTo>
                <a:close/>
              </a:path>
              <a:path w="919479" h="271145">
                <a:moveTo>
                  <a:pt x="875156" y="44068"/>
                </a:moveTo>
                <a:lnTo>
                  <a:pt x="44068" y="44068"/>
                </a:lnTo>
                <a:lnTo>
                  <a:pt x="44068" y="227075"/>
                </a:lnTo>
                <a:lnTo>
                  <a:pt x="875156" y="227075"/>
                </a:lnTo>
                <a:lnTo>
                  <a:pt x="875156" y="216026"/>
                </a:lnTo>
                <a:lnTo>
                  <a:pt x="54990" y="216026"/>
                </a:lnTo>
                <a:lnTo>
                  <a:pt x="54990" y="54990"/>
                </a:lnTo>
                <a:lnTo>
                  <a:pt x="875156" y="54990"/>
                </a:lnTo>
                <a:lnTo>
                  <a:pt x="875156" y="44068"/>
                </a:lnTo>
                <a:close/>
              </a:path>
              <a:path w="919479" h="271145">
                <a:moveTo>
                  <a:pt x="875156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156" y="216026"/>
                </a:lnTo>
                <a:lnTo>
                  <a:pt x="875156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783960" y="4398645"/>
            <a:ext cx="170180" cy="6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1260"/>
              </a:spcBef>
            </a:pPr>
            <a:r>
              <a:rPr sz="1400" b="1" spc="11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72000" y="4869179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7"/>
                </a:moveTo>
                <a:lnTo>
                  <a:pt x="864095" y="216027"/>
                </a:lnTo>
                <a:lnTo>
                  <a:pt x="864095" y="0"/>
                </a:lnTo>
                <a:lnTo>
                  <a:pt x="0" y="0"/>
                </a:lnTo>
                <a:lnTo>
                  <a:pt x="0" y="216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44440" y="4841621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5">
                <a:moveTo>
                  <a:pt x="891667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8"/>
                </a:lnTo>
                <a:lnTo>
                  <a:pt x="0" y="243585"/>
                </a:lnTo>
                <a:lnTo>
                  <a:pt x="2162" y="254248"/>
                </a:lnTo>
                <a:lnTo>
                  <a:pt x="8064" y="262969"/>
                </a:lnTo>
                <a:lnTo>
                  <a:pt x="16823" y="268857"/>
                </a:lnTo>
                <a:lnTo>
                  <a:pt x="27559" y="271017"/>
                </a:lnTo>
                <a:lnTo>
                  <a:pt x="891667" y="271017"/>
                </a:lnTo>
                <a:lnTo>
                  <a:pt x="902329" y="268857"/>
                </a:lnTo>
                <a:lnTo>
                  <a:pt x="911050" y="262969"/>
                </a:lnTo>
                <a:lnTo>
                  <a:pt x="916938" y="254248"/>
                </a:lnTo>
                <a:lnTo>
                  <a:pt x="919099" y="243585"/>
                </a:lnTo>
                <a:lnTo>
                  <a:pt x="919099" y="238124"/>
                </a:lnTo>
                <a:lnTo>
                  <a:pt x="33020" y="238124"/>
                </a:lnTo>
                <a:lnTo>
                  <a:pt x="33020" y="33019"/>
                </a:lnTo>
                <a:lnTo>
                  <a:pt x="919099" y="33019"/>
                </a:lnTo>
                <a:lnTo>
                  <a:pt x="919099" y="27558"/>
                </a:lnTo>
                <a:lnTo>
                  <a:pt x="916938" y="16823"/>
                </a:lnTo>
                <a:lnTo>
                  <a:pt x="911050" y="8064"/>
                </a:lnTo>
                <a:lnTo>
                  <a:pt x="902329" y="2162"/>
                </a:lnTo>
                <a:lnTo>
                  <a:pt x="891667" y="0"/>
                </a:lnTo>
                <a:close/>
              </a:path>
              <a:path w="919479" h="271145">
                <a:moveTo>
                  <a:pt x="919099" y="33019"/>
                </a:moveTo>
                <a:lnTo>
                  <a:pt x="886206" y="33019"/>
                </a:lnTo>
                <a:lnTo>
                  <a:pt x="886206" y="238124"/>
                </a:lnTo>
                <a:lnTo>
                  <a:pt x="919099" y="238124"/>
                </a:lnTo>
                <a:lnTo>
                  <a:pt x="919099" y="33019"/>
                </a:lnTo>
                <a:close/>
              </a:path>
              <a:path w="919479" h="271145">
                <a:moveTo>
                  <a:pt x="875157" y="44068"/>
                </a:moveTo>
                <a:lnTo>
                  <a:pt x="44069" y="44068"/>
                </a:lnTo>
                <a:lnTo>
                  <a:pt x="44069" y="227075"/>
                </a:lnTo>
                <a:lnTo>
                  <a:pt x="875157" y="227075"/>
                </a:lnTo>
                <a:lnTo>
                  <a:pt x="875157" y="216026"/>
                </a:lnTo>
                <a:lnTo>
                  <a:pt x="55118" y="216026"/>
                </a:lnTo>
                <a:lnTo>
                  <a:pt x="55118" y="54990"/>
                </a:lnTo>
                <a:lnTo>
                  <a:pt x="875157" y="54990"/>
                </a:lnTo>
                <a:lnTo>
                  <a:pt x="875157" y="44068"/>
                </a:lnTo>
                <a:close/>
              </a:path>
              <a:path w="919479" h="271145">
                <a:moveTo>
                  <a:pt x="875157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157" y="216026"/>
                </a:lnTo>
                <a:lnTo>
                  <a:pt x="875157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919853" y="4398645"/>
            <a:ext cx="170180" cy="6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1260"/>
              </a:spcBef>
            </a:pPr>
            <a:r>
              <a:rPr sz="1400" b="1" spc="11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938015" y="3192779"/>
            <a:ext cx="1772412" cy="4038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35779" y="3134867"/>
            <a:ext cx="1048512" cy="5867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95928" y="3212973"/>
            <a:ext cx="1656206" cy="2880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95928" y="3212973"/>
            <a:ext cx="1656714" cy="288290"/>
          </a:xfrm>
          <a:custGeom>
            <a:avLst/>
            <a:gdLst/>
            <a:ahLst/>
            <a:cxnLst/>
            <a:rect l="l" t="t" r="r" b="b"/>
            <a:pathLst>
              <a:path w="1656714" h="288289">
                <a:moveTo>
                  <a:pt x="0" y="288036"/>
                </a:moveTo>
                <a:lnTo>
                  <a:pt x="1656206" y="288036"/>
                </a:lnTo>
                <a:lnTo>
                  <a:pt x="165620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9525">
            <a:solidFill>
              <a:srgbClr val="DA1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514469" y="3174238"/>
            <a:ext cx="622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FFFFFF"/>
                </a:solidFill>
                <a:latin typeface="Arial"/>
                <a:cs typeface="Arial"/>
              </a:rPr>
              <a:t>Vetor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139946" y="3496817"/>
            <a:ext cx="688975" cy="796290"/>
          </a:xfrm>
          <a:custGeom>
            <a:avLst/>
            <a:gdLst/>
            <a:ahLst/>
            <a:cxnLst/>
            <a:rect l="l" t="t" r="r" b="b"/>
            <a:pathLst>
              <a:path w="688975" h="796289">
                <a:moveTo>
                  <a:pt x="22098" y="693166"/>
                </a:moveTo>
                <a:lnTo>
                  <a:pt x="18795" y="695452"/>
                </a:lnTo>
                <a:lnTo>
                  <a:pt x="0" y="796290"/>
                </a:lnTo>
                <a:lnTo>
                  <a:pt x="15554" y="790956"/>
                </a:lnTo>
                <a:lnTo>
                  <a:pt x="13080" y="790956"/>
                </a:lnTo>
                <a:lnTo>
                  <a:pt x="3428" y="782574"/>
                </a:lnTo>
                <a:lnTo>
                  <a:pt x="18772" y="764808"/>
                </a:lnTo>
                <a:lnTo>
                  <a:pt x="31241" y="697738"/>
                </a:lnTo>
                <a:lnTo>
                  <a:pt x="28955" y="694436"/>
                </a:lnTo>
                <a:lnTo>
                  <a:pt x="22098" y="693166"/>
                </a:lnTo>
                <a:close/>
              </a:path>
              <a:path w="688975" h="796289">
                <a:moveTo>
                  <a:pt x="18772" y="764808"/>
                </a:moveTo>
                <a:lnTo>
                  <a:pt x="3428" y="782574"/>
                </a:lnTo>
                <a:lnTo>
                  <a:pt x="13080" y="790956"/>
                </a:lnTo>
                <a:lnTo>
                  <a:pt x="15713" y="787908"/>
                </a:lnTo>
                <a:lnTo>
                  <a:pt x="14477" y="787908"/>
                </a:lnTo>
                <a:lnTo>
                  <a:pt x="6223" y="780796"/>
                </a:lnTo>
                <a:lnTo>
                  <a:pt x="16454" y="777275"/>
                </a:lnTo>
                <a:lnTo>
                  <a:pt x="18772" y="764808"/>
                </a:lnTo>
                <a:close/>
              </a:path>
              <a:path w="688975" h="796289">
                <a:moveTo>
                  <a:pt x="92963" y="750951"/>
                </a:moveTo>
                <a:lnTo>
                  <a:pt x="28461" y="773144"/>
                </a:lnTo>
                <a:lnTo>
                  <a:pt x="13080" y="790956"/>
                </a:lnTo>
                <a:lnTo>
                  <a:pt x="15554" y="790956"/>
                </a:lnTo>
                <a:lnTo>
                  <a:pt x="97027" y="763016"/>
                </a:lnTo>
                <a:lnTo>
                  <a:pt x="98805" y="759460"/>
                </a:lnTo>
                <a:lnTo>
                  <a:pt x="97662" y="756031"/>
                </a:lnTo>
                <a:lnTo>
                  <a:pt x="96519" y="752729"/>
                </a:lnTo>
                <a:lnTo>
                  <a:pt x="92963" y="750951"/>
                </a:lnTo>
                <a:close/>
              </a:path>
              <a:path w="688975" h="796289">
                <a:moveTo>
                  <a:pt x="16454" y="777275"/>
                </a:moveTo>
                <a:lnTo>
                  <a:pt x="6223" y="780796"/>
                </a:lnTo>
                <a:lnTo>
                  <a:pt x="14477" y="787908"/>
                </a:lnTo>
                <a:lnTo>
                  <a:pt x="16454" y="777275"/>
                </a:lnTo>
                <a:close/>
              </a:path>
              <a:path w="688975" h="796289">
                <a:moveTo>
                  <a:pt x="28461" y="773144"/>
                </a:moveTo>
                <a:lnTo>
                  <a:pt x="16454" y="777275"/>
                </a:lnTo>
                <a:lnTo>
                  <a:pt x="14477" y="787908"/>
                </a:lnTo>
                <a:lnTo>
                  <a:pt x="15713" y="787908"/>
                </a:lnTo>
                <a:lnTo>
                  <a:pt x="28461" y="773144"/>
                </a:lnTo>
                <a:close/>
              </a:path>
              <a:path w="688975" h="796289">
                <a:moveTo>
                  <a:pt x="679323" y="0"/>
                </a:moveTo>
                <a:lnTo>
                  <a:pt x="18772" y="764808"/>
                </a:lnTo>
                <a:lnTo>
                  <a:pt x="16454" y="777275"/>
                </a:lnTo>
                <a:lnTo>
                  <a:pt x="28461" y="773144"/>
                </a:lnTo>
                <a:lnTo>
                  <a:pt x="688848" y="8382"/>
                </a:lnTo>
                <a:lnTo>
                  <a:pt x="679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37859" y="3625596"/>
            <a:ext cx="2205228" cy="5471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65291" y="3662171"/>
            <a:ext cx="2211323" cy="533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796153" y="3645027"/>
            <a:ext cx="2088260" cy="4320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796153" y="3645027"/>
            <a:ext cx="2088514" cy="432434"/>
          </a:xfrm>
          <a:prstGeom prst="rect">
            <a:avLst/>
          </a:prstGeom>
          <a:ln w="9525">
            <a:solidFill>
              <a:srgbClr val="2CA1BE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515"/>
              </a:spcBef>
            </a:pPr>
            <a:r>
              <a:rPr sz="1600" spc="55" dirty="0">
                <a:latin typeface="Arial"/>
                <a:cs typeface="Arial"/>
              </a:rPr>
              <a:t>Dado</a:t>
            </a:r>
            <a:r>
              <a:rPr sz="1600" spc="60" dirty="0">
                <a:latin typeface="Arial"/>
                <a:cs typeface="Arial"/>
              </a:rPr>
              <a:t> armazenado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012179" y="4071492"/>
            <a:ext cx="831215" cy="442595"/>
          </a:xfrm>
          <a:custGeom>
            <a:avLst/>
            <a:gdLst/>
            <a:ahLst/>
            <a:cxnLst/>
            <a:rect l="l" t="t" r="r" b="b"/>
            <a:pathLst>
              <a:path w="831215" h="442595">
                <a:moveTo>
                  <a:pt x="58547" y="349884"/>
                </a:moveTo>
                <a:lnTo>
                  <a:pt x="54610" y="350773"/>
                </a:lnTo>
                <a:lnTo>
                  <a:pt x="0" y="437641"/>
                </a:lnTo>
                <a:lnTo>
                  <a:pt x="98933" y="442340"/>
                </a:lnTo>
                <a:lnTo>
                  <a:pt x="102489" y="442467"/>
                </a:lnTo>
                <a:lnTo>
                  <a:pt x="105410" y="439800"/>
                </a:lnTo>
                <a:lnTo>
                  <a:pt x="105496" y="437387"/>
                </a:lnTo>
                <a:lnTo>
                  <a:pt x="14097" y="437387"/>
                </a:lnTo>
                <a:lnTo>
                  <a:pt x="8128" y="426211"/>
                </a:lnTo>
                <a:lnTo>
                  <a:pt x="29048" y="415298"/>
                </a:lnTo>
                <a:lnTo>
                  <a:pt x="65405" y="357504"/>
                </a:lnTo>
                <a:lnTo>
                  <a:pt x="64516" y="353694"/>
                </a:lnTo>
                <a:lnTo>
                  <a:pt x="61468" y="351789"/>
                </a:lnTo>
                <a:lnTo>
                  <a:pt x="58547" y="349884"/>
                </a:lnTo>
                <a:close/>
              </a:path>
              <a:path w="831215" h="442595">
                <a:moveTo>
                  <a:pt x="29048" y="415298"/>
                </a:moveTo>
                <a:lnTo>
                  <a:pt x="8128" y="426211"/>
                </a:lnTo>
                <a:lnTo>
                  <a:pt x="14097" y="437387"/>
                </a:lnTo>
                <a:lnTo>
                  <a:pt x="18234" y="435228"/>
                </a:lnTo>
                <a:lnTo>
                  <a:pt x="16510" y="435228"/>
                </a:lnTo>
                <a:lnTo>
                  <a:pt x="11430" y="425449"/>
                </a:lnTo>
                <a:lnTo>
                  <a:pt x="22661" y="425449"/>
                </a:lnTo>
                <a:lnTo>
                  <a:pt x="29048" y="415298"/>
                </a:lnTo>
                <a:close/>
              </a:path>
              <a:path w="831215" h="442595">
                <a:moveTo>
                  <a:pt x="34843" y="426563"/>
                </a:moveTo>
                <a:lnTo>
                  <a:pt x="14097" y="437387"/>
                </a:lnTo>
                <a:lnTo>
                  <a:pt x="105496" y="437387"/>
                </a:lnTo>
                <a:lnTo>
                  <a:pt x="105612" y="435228"/>
                </a:lnTo>
                <a:lnTo>
                  <a:pt x="105791" y="432815"/>
                </a:lnTo>
                <a:lnTo>
                  <a:pt x="102997" y="429767"/>
                </a:lnTo>
                <a:lnTo>
                  <a:pt x="99568" y="429640"/>
                </a:lnTo>
                <a:lnTo>
                  <a:pt x="34843" y="426563"/>
                </a:lnTo>
                <a:close/>
              </a:path>
              <a:path w="831215" h="442595">
                <a:moveTo>
                  <a:pt x="11430" y="425449"/>
                </a:moveTo>
                <a:lnTo>
                  <a:pt x="16510" y="435228"/>
                </a:lnTo>
                <a:lnTo>
                  <a:pt x="22335" y="425968"/>
                </a:lnTo>
                <a:lnTo>
                  <a:pt x="11430" y="425449"/>
                </a:lnTo>
                <a:close/>
              </a:path>
              <a:path w="831215" h="442595">
                <a:moveTo>
                  <a:pt x="22335" y="425968"/>
                </a:moveTo>
                <a:lnTo>
                  <a:pt x="16510" y="435228"/>
                </a:lnTo>
                <a:lnTo>
                  <a:pt x="18234" y="435228"/>
                </a:lnTo>
                <a:lnTo>
                  <a:pt x="34843" y="426563"/>
                </a:lnTo>
                <a:lnTo>
                  <a:pt x="22335" y="425968"/>
                </a:lnTo>
                <a:close/>
              </a:path>
              <a:path w="831215" h="442595">
                <a:moveTo>
                  <a:pt x="825119" y="0"/>
                </a:moveTo>
                <a:lnTo>
                  <a:pt x="29048" y="415298"/>
                </a:lnTo>
                <a:lnTo>
                  <a:pt x="22335" y="425968"/>
                </a:lnTo>
                <a:lnTo>
                  <a:pt x="34843" y="426563"/>
                </a:lnTo>
                <a:lnTo>
                  <a:pt x="830961" y="11175"/>
                </a:lnTo>
                <a:lnTo>
                  <a:pt x="825119" y="0"/>
                </a:lnTo>
                <a:close/>
              </a:path>
              <a:path w="831215" h="442595">
                <a:moveTo>
                  <a:pt x="22661" y="425449"/>
                </a:moveTo>
                <a:lnTo>
                  <a:pt x="11430" y="425449"/>
                </a:lnTo>
                <a:lnTo>
                  <a:pt x="22335" y="425968"/>
                </a:lnTo>
                <a:lnTo>
                  <a:pt x="22661" y="425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4840" y="4715255"/>
            <a:ext cx="1412748" cy="5486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10768" y="4753355"/>
            <a:ext cx="1104900" cy="533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3564" y="4735067"/>
            <a:ext cx="1296162" cy="4320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83564" y="4735067"/>
            <a:ext cx="1296670" cy="432434"/>
          </a:xfrm>
          <a:prstGeom prst="rect">
            <a:avLst/>
          </a:prstGeom>
          <a:ln w="9525">
            <a:solidFill>
              <a:srgbClr val="7C3B49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515"/>
              </a:spcBef>
            </a:pPr>
            <a:r>
              <a:rPr sz="1600" spc="45" dirty="0">
                <a:solidFill>
                  <a:srgbClr val="FFFFFF"/>
                </a:solidFill>
                <a:latin typeface="Arial"/>
                <a:cs typeface="Arial"/>
              </a:rPr>
              <a:t>Índices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979676" y="4890261"/>
            <a:ext cx="1152525" cy="103505"/>
          </a:xfrm>
          <a:custGeom>
            <a:avLst/>
            <a:gdLst/>
            <a:ahLst/>
            <a:cxnLst/>
            <a:rect l="l" t="t" r="r" b="b"/>
            <a:pathLst>
              <a:path w="1152525" h="103504">
                <a:moveTo>
                  <a:pt x="1141285" y="44704"/>
                </a:moveTo>
                <a:lnTo>
                  <a:pt x="1139571" y="44704"/>
                </a:lnTo>
                <a:lnTo>
                  <a:pt x="1139698" y="57404"/>
                </a:lnTo>
                <a:lnTo>
                  <a:pt x="1116194" y="57605"/>
                </a:lnTo>
                <a:lnTo>
                  <a:pt x="1060577" y="90677"/>
                </a:lnTo>
                <a:lnTo>
                  <a:pt x="1057529" y="92456"/>
                </a:lnTo>
                <a:lnTo>
                  <a:pt x="1056513" y="96393"/>
                </a:lnTo>
                <a:lnTo>
                  <a:pt x="1058291" y="99313"/>
                </a:lnTo>
                <a:lnTo>
                  <a:pt x="1060069" y="102362"/>
                </a:lnTo>
                <a:lnTo>
                  <a:pt x="1064006" y="103377"/>
                </a:lnTo>
                <a:lnTo>
                  <a:pt x="1067054" y="101600"/>
                </a:lnTo>
                <a:lnTo>
                  <a:pt x="1152144" y="50926"/>
                </a:lnTo>
                <a:lnTo>
                  <a:pt x="1141285" y="44704"/>
                </a:lnTo>
                <a:close/>
              </a:path>
              <a:path w="1152525" h="103504">
                <a:moveTo>
                  <a:pt x="1116104" y="44905"/>
                </a:moveTo>
                <a:lnTo>
                  <a:pt x="0" y="54482"/>
                </a:lnTo>
                <a:lnTo>
                  <a:pt x="126" y="67182"/>
                </a:lnTo>
                <a:lnTo>
                  <a:pt x="1116194" y="57605"/>
                </a:lnTo>
                <a:lnTo>
                  <a:pt x="1127035" y="51159"/>
                </a:lnTo>
                <a:lnTo>
                  <a:pt x="1116104" y="44905"/>
                </a:lnTo>
                <a:close/>
              </a:path>
              <a:path w="1152525" h="103504">
                <a:moveTo>
                  <a:pt x="1127035" y="51159"/>
                </a:moveTo>
                <a:lnTo>
                  <a:pt x="1116194" y="57605"/>
                </a:lnTo>
                <a:lnTo>
                  <a:pt x="1139698" y="57404"/>
                </a:lnTo>
                <a:lnTo>
                  <a:pt x="1139689" y="56514"/>
                </a:lnTo>
                <a:lnTo>
                  <a:pt x="1136396" y="56514"/>
                </a:lnTo>
                <a:lnTo>
                  <a:pt x="1127035" y="51159"/>
                </a:lnTo>
                <a:close/>
              </a:path>
              <a:path w="1152525" h="103504">
                <a:moveTo>
                  <a:pt x="1136396" y="45593"/>
                </a:moveTo>
                <a:lnTo>
                  <a:pt x="1127035" y="51159"/>
                </a:lnTo>
                <a:lnTo>
                  <a:pt x="1136396" y="56514"/>
                </a:lnTo>
                <a:lnTo>
                  <a:pt x="1136396" y="45593"/>
                </a:lnTo>
                <a:close/>
              </a:path>
              <a:path w="1152525" h="103504">
                <a:moveTo>
                  <a:pt x="1139579" y="45593"/>
                </a:moveTo>
                <a:lnTo>
                  <a:pt x="1136396" y="45593"/>
                </a:lnTo>
                <a:lnTo>
                  <a:pt x="1136396" y="56514"/>
                </a:lnTo>
                <a:lnTo>
                  <a:pt x="1139689" y="56514"/>
                </a:lnTo>
                <a:lnTo>
                  <a:pt x="1139579" y="45593"/>
                </a:lnTo>
                <a:close/>
              </a:path>
              <a:path w="1152525" h="103504">
                <a:moveTo>
                  <a:pt x="1139571" y="44704"/>
                </a:moveTo>
                <a:lnTo>
                  <a:pt x="1116104" y="44905"/>
                </a:lnTo>
                <a:lnTo>
                  <a:pt x="1127035" y="51159"/>
                </a:lnTo>
                <a:lnTo>
                  <a:pt x="1136396" y="45593"/>
                </a:lnTo>
                <a:lnTo>
                  <a:pt x="1139579" y="45593"/>
                </a:lnTo>
                <a:lnTo>
                  <a:pt x="1139571" y="44704"/>
                </a:lnTo>
                <a:close/>
              </a:path>
              <a:path w="1152525" h="103504">
                <a:moveTo>
                  <a:pt x="1063117" y="0"/>
                </a:moveTo>
                <a:lnTo>
                  <a:pt x="1059180" y="1015"/>
                </a:lnTo>
                <a:lnTo>
                  <a:pt x="1057529" y="4063"/>
                </a:lnTo>
                <a:lnTo>
                  <a:pt x="1055751" y="7112"/>
                </a:lnTo>
                <a:lnTo>
                  <a:pt x="1056767" y="11049"/>
                </a:lnTo>
                <a:lnTo>
                  <a:pt x="1059815" y="12700"/>
                </a:lnTo>
                <a:lnTo>
                  <a:pt x="1116104" y="44905"/>
                </a:lnTo>
                <a:lnTo>
                  <a:pt x="1141285" y="44704"/>
                </a:lnTo>
                <a:lnTo>
                  <a:pt x="1066165" y="1650"/>
                </a:lnTo>
                <a:lnTo>
                  <a:pt x="10631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139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33829"/>
            <a:ext cx="6474460" cy="85915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228600" marR="5080" indent="-216535">
              <a:lnSpc>
                <a:spcPct val="102600"/>
              </a:lnSpc>
              <a:spcBef>
                <a:spcPts val="15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	</a:t>
            </a:r>
            <a:r>
              <a:rPr sz="2700" spc="85" dirty="0">
                <a:solidFill>
                  <a:srgbClr val="000000"/>
                </a:solidFill>
              </a:rPr>
              <a:t>Sentido </a:t>
            </a:r>
            <a:r>
              <a:rPr sz="2700" spc="-25" dirty="0">
                <a:solidFill>
                  <a:srgbClr val="000000"/>
                </a:solidFill>
              </a:rPr>
              <a:t>Real </a:t>
            </a:r>
            <a:r>
              <a:rPr sz="2700" spc="30" dirty="0">
                <a:solidFill>
                  <a:srgbClr val="000000"/>
                </a:solidFill>
              </a:rPr>
              <a:t>vs </a:t>
            </a:r>
            <a:r>
              <a:rPr sz="2700" spc="85" dirty="0">
                <a:solidFill>
                  <a:srgbClr val="000000"/>
                </a:solidFill>
              </a:rPr>
              <a:t>Sentido </a:t>
            </a:r>
            <a:r>
              <a:rPr sz="2700" spc="95" dirty="0">
                <a:solidFill>
                  <a:srgbClr val="000000"/>
                </a:solidFill>
              </a:rPr>
              <a:t>Convencional  </a:t>
            </a:r>
            <a:r>
              <a:rPr sz="2700" spc="90" dirty="0">
                <a:solidFill>
                  <a:srgbClr val="000000"/>
                </a:solidFill>
              </a:rPr>
              <a:t>da </a:t>
            </a:r>
            <a:r>
              <a:rPr sz="2700" spc="114" dirty="0">
                <a:solidFill>
                  <a:srgbClr val="000000"/>
                </a:solidFill>
              </a:rPr>
              <a:t>Corrente</a:t>
            </a:r>
            <a:r>
              <a:rPr sz="2700" spc="70" dirty="0">
                <a:solidFill>
                  <a:srgbClr val="000000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Elétrica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2697607"/>
            <a:ext cx="6734175" cy="297751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41300" marR="6985" indent="-228600" algn="just">
              <a:lnSpc>
                <a:spcPts val="2480"/>
              </a:lnSpc>
              <a:spcBef>
                <a:spcPts val="42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30" dirty="0">
                <a:latin typeface="Arial"/>
                <a:cs typeface="Arial"/>
              </a:rPr>
              <a:t>Em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25" dirty="0">
                <a:latin typeface="Arial"/>
                <a:cs typeface="Arial"/>
              </a:rPr>
              <a:t>circuito </a:t>
            </a:r>
            <a:r>
              <a:rPr sz="2300" spc="80" dirty="0">
                <a:latin typeface="Arial"/>
                <a:cs typeface="Arial"/>
              </a:rPr>
              <a:t>os </a:t>
            </a:r>
            <a:r>
              <a:rPr sz="2300" spc="100" dirty="0">
                <a:latin typeface="Arial"/>
                <a:cs typeface="Arial"/>
              </a:rPr>
              <a:t>elétrons </a:t>
            </a:r>
            <a:r>
              <a:rPr sz="2300" spc="85" dirty="0">
                <a:latin typeface="Arial"/>
                <a:cs typeface="Arial"/>
              </a:rPr>
              <a:t>livres </a:t>
            </a:r>
            <a:r>
              <a:rPr sz="2300" spc="10" dirty="0">
                <a:latin typeface="Arial"/>
                <a:cs typeface="Arial"/>
              </a:rPr>
              <a:t>se </a:t>
            </a:r>
            <a:r>
              <a:rPr sz="2300" spc="85" dirty="0">
                <a:latin typeface="Arial"/>
                <a:cs typeface="Arial"/>
              </a:rPr>
              <a:t>deslocam 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40" dirty="0">
                <a:latin typeface="Arial"/>
                <a:cs typeface="Arial"/>
              </a:rPr>
              <a:t>polo </a:t>
            </a:r>
            <a:r>
              <a:rPr sz="2300" spc="105" dirty="0">
                <a:latin typeface="Arial"/>
                <a:cs typeface="Arial"/>
              </a:rPr>
              <a:t>negativo </a:t>
            </a:r>
            <a:r>
              <a:rPr sz="2300" spc="75" dirty="0">
                <a:latin typeface="Arial"/>
                <a:cs typeface="Arial"/>
              </a:rPr>
              <a:t>para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0" dirty="0">
                <a:latin typeface="Arial"/>
                <a:cs typeface="Arial"/>
              </a:rPr>
              <a:t>polo </a:t>
            </a:r>
            <a:r>
              <a:rPr sz="2300" spc="120" dirty="0">
                <a:latin typeface="Arial"/>
                <a:cs typeface="Arial"/>
              </a:rPr>
              <a:t>positivo. </a:t>
            </a:r>
            <a:r>
              <a:rPr sz="2300" spc="-65" dirty="0">
                <a:latin typeface="Arial"/>
                <a:cs typeface="Arial"/>
              </a:rPr>
              <a:t>Esse </a:t>
            </a:r>
            <a:r>
              <a:rPr sz="2300" dirty="0">
                <a:latin typeface="Arial"/>
                <a:cs typeface="Arial"/>
              </a:rPr>
              <a:t>é 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sentido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real </a:t>
            </a:r>
            <a:r>
              <a:rPr sz="2300" spc="80" dirty="0">
                <a:latin typeface="Arial"/>
                <a:cs typeface="Arial"/>
              </a:rPr>
              <a:t>da </a:t>
            </a:r>
            <a:r>
              <a:rPr sz="2300" spc="105" dirty="0">
                <a:latin typeface="Arial"/>
                <a:cs typeface="Arial"/>
              </a:rPr>
              <a:t>corrente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spc="90" dirty="0">
                <a:latin typeface="Arial"/>
                <a:cs typeface="Arial"/>
              </a:rPr>
              <a:t>elétrica.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90000"/>
              </a:lnSpc>
              <a:spcBef>
                <a:spcPts val="305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30" dirty="0">
                <a:latin typeface="Arial"/>
                <a:cs typeface="Arial"/>
              </a:rPr>
              <a:t>Em </a:t>
            </a:r>
            <a:r>
              <a:rPr sz="2300" spc="60" dirty="0">
                <a:latin typeface="Arial"/>
                <a:cs typeface="Arial"/>
              </a:rPr>
              <a:t>análise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10" dirty="0">
                <a:latin typeface="Arial"/>
                <a:cs typeface="Arial"/>
              </a:rPr>
              <a:t>circuitos, </a:t>
            </a:r>
            <a:r>
              <a:rPr sz="2300" spc="120" dirty="0">
                <a:latin typeface="Arial"/>
                <a:cs typeface="Arial"/>
              </a:rPr>
              <a:t>entretanto, </a:t>
            </a:r>
            <a:r>
              <a:rPr sz="2300" spc="165" dirty="0">
                <a:latin typeface="Arial"/>
                <a:cs typeface="Arial"/>
              </a:rPr>
              <a:t>costuma-  </a:t>
            </a:r>
            <a:r>
              <a:rPr sz="2300" spc="10" dirty="0">
                <a:latin typeface="Arial"/>
                <a:cs typeface="Arial"/>
              </a:rPr>
              <a:t>se </a:t>
            </a:r>
            <a:r>
              <a:rPr sz="2300" spc="95" dirty="0">
                <a:latin typeface="Arial"/>
                <a:cs typeface="Arial"/>
              </a:rPr>
              <a:t>considerar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80" dirty="0">
                <a:latin typeface="Arial"/>
                <a:cs typeface="Arial"/>
              </a:rPr>
              <a:t>os </a:t>
            </a:r>
            <a:r>
              <a:rPr sz="2300" spc="105" dirty="0">
                <a:latin typeface="Arial"/>
                <a:cs typeface="Arial"/>
              </a:rPr>
              <a:t>elétrons </a:t>
            </a:r>
            <a:r>
              <a:rPr sz="2300" spc="10" dirty="0">
                <a:latin typeface="Arial"/>
                <a:cs typeface="Arial"/>
              </a:rPr>
              <a:t>se </a:t>
            </a:r>
            <a:r>
              <a:rPr sz="2300" spc="90" dirty="0">
                <a:latin typeface="Arial"/>
                <a:cs typeface="Arial"/>
              </a:rPr>
              <a:t>deslocam </a:t>
            </a:r>
            <a:r>
              <a:rPr sz="2300" spc="135" dirty="0">
                <a:latin typeface="Arial"/>
                <a:cs typeface="Arial"/>
              </a:rPr>
              <a:t>no  </a:t>
            </a:r>
            <a:r>
              <a:rPr sz="2300" spc="120" dirty="0">
                <a:latin typeface="Arial"/>
                <a:cs typeface="Arial"/>
              </a:rPr>
              <a:t>sentido </a:t>
            </a:r>
            <a:r>
              <a:rPr sz="2300" spc="125" dirty="0">
                <a:latin typeface="Arial"/>
                <a:cs typeface="Arial"/>
              </a:rPr>
              <a:t>oposto: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40" dirty="0">
                <a:latin typeface="Arial"/>
                <a:cs typeface="Arial"/>
              </a:rPr>
              <a:t>polo </a:t>
            </a:r>
            <a:r>
              <a:rPr sz="2300" spc="120" dirty="0">
                <a:latin typeface="Arial"/>
                <a:cs typeface="Arial"/>
              </a:rPr>
              <a:t>positivo </a:t>
            </a:r>
            <a:r>
              <a:rPr sz="2300" spc="80" dirty="0">
                <a:latin typeface="Arial"/>
                <a:cs typeface="Arial"/>
              </a:rPr>
              <a:t>para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0" dirty="0">
                <a:latin typeface="Arial"/>
                <a:cs typeface="Arial"/>
              </a:rPr>
              <a:t>polo  </a:t>
            </a:r>
            <a:r>
              <a:rPr sz="2300" spc="100" dirty="0">
                <a:latin typeface="Arial"/>
                <a:cs typeface="Arial"/>
              </a:rPr>
              <a:t>negativo. </a:t>
            </a:r>
            <a:r>
              <a:rPr sz="2300" spc="-60" dirty="0">
                <a:latin typeface="Arial"/>
                <a:cs typeface="Arial"/>
              </a:rPr>
              <a:t>Esse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sentido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convencional </a:t>
            </a:r>
            <a:r>
              <a:rPr sz="2300" spc="80" dirty="0">
                <a:latin typeface="Arial"/>
                <a:cs typeface="Arial"/>
              </a:rPr>
              <a:t>da  </a:t>
            </a:r>
            <a:r>
              <a:rPr sz="2300" spc="105" dirty="0">
                <a:latin typeface="Arial"/>
                <a:cs typeface="Arial"/>
              </a:rPr>
              <a:t>corrente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spc="90" dirty="0">
                <a:latin typeface="Arial"/>
                <a:cs typeface="Arial"/>
              </a:rPr>
              <a:t>elétrica.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1753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/>
              <a:t>Veto</a:t>
            </a:r>
            <a:r>
              <a:rPr sz="2700" spc="204" dirty="0"/>
              <a:t>r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3034411"/>
            <a:ext cx="6734175" cy="2564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atribuir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determinada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vetor</a:t>
            </a:r>
            <a:r>
              <a:rPr sz="2300" spc="105" dirty="0">
                <a:latin typeface="Arial"/>
                <a:cs typeface="Arial"/>
              </a:rPr>
              <a:t>, </a:t>
            </a:r>
            <a:r>
              <a:rPr sz="2300" spc="75" dirty="0">
                <a:latin typeface="Arial"/>
                <a:cs typeface="Arial"/>
              </a:rPr>
              <a:t>basta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usar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índice</a:t>
            </a:r>
            <a:r>
              <a:rPr sz="2300" spc="80" dirty="0">
                <a:latin typeface="Arial"/>
                <a:cs typeface="Arial"/>
              </a:rPr>
              <a:t>, </a:t>
            </a:r>
            <a:r>
              <a:rPr sz="2300" spc="140" dirty="0">
                <a:latin typeface="Arial"/>
                <a:cs typeface="Arial"/>
              </a:rPr>
              <a:t>ou  </a:t>
            </a:r>
            <a:r>
              <a:rPr sz="2300" spc="55" dirty="0">
                <a:latin typeface="Arial"/>
                <a:cs typeface="Arial"/>
              </a:rPr>
              <a:t>seja,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onde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40" dirty="0">
                <a:solidFill>
                  <a:srgbClr val="FF0000"/>
                </a:solidFill>
                <a:latin typeface="Arial"/>
                <a:cs typeface="Arial"/>
              </a:rPr>
              <a:t>será 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armazenado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vetor</a:t>
            </a:r>
            <a:r>
              <a:rPr sz="2300" spc="11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Exemplo:</a:t>
            </a:r>
            <a:endParaRPr sz="23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430"/>
              </a:spcBef>
              <a:tabLst>
                <a:tab pos="478790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vetor[0] </a:t>
            </a:r>
            <a:r>
              <a:rPr sz="2100" spc="44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100" spc="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sz="2100" spc="120" dirty="0">
                <a:latin typeface="Arial"/>
                <a:cs typeface="Arial"/>
              </a:rPr>
              <a:t>;</a:t>
            </a:r>
            <a:endParaRPr sz="21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409"/>
              </a:spcBef>
              <a:tabLst>
                <a:tab pos="478790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140" dirty="0">
                <a:latin typeface="Arial"/>
                <a:cs typeface="Arial"/>
              </a:rPr>
              <a:t>Atribui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90" dirty="0">
                <a:latin typeface="Arial"/>
                <a:cs typeface="Arial"/>
              </a:rPr>
              <a:t>valor </a:t>
            </a:r>
            <a:r>
              <a:rPr sz="2100" spc="160" dirty="0">
                <a:latin typeface="Arial"/>
                <a:cs typeface="Arial"/>
              </a:rPr>
              <a:t>7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80" dirty="0">
                <a:latin typeface="Arial"/>
                <a:cs typeface="Arial"/>
              </a:rPr>
              <a:t>posição </a:t>
            </a:r>
            <a:r>
              <a:rPr sz="2100" spc="160" dirty="0">
                <a:latin typeface="Arial"/>
                <a:cs typeface="Arial"/>
              </a:rPr>
              <a:t>0 </a:t>
            </a:r>
            <a:r>
              <a:rPr sz="2100" spc="135" dirty="0">
                <a:latin typeface="Arial"/>
                <a:cs typeface="Arial"/>
              </a:rPr>
              <a:t>do</a:t>
            </a:r>
            <a:r>
              <a:rPr sz="2100" spc="-140" dirty="0">
                <a:latin typeface="Arial"/>
                <a:cs typeface="Arial"/>
              </a:rPr>
              <a:t> </a:t>
            </a:r>
            <a:r>
              <a:rPr sz="2100" spc="95" dirty="0">
                <a:latin typeface="Arial"/>
                <a:cs typeface="Arial"/>
              </a:rPr>
              <a:t>vetor.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85872" y="2112264"/>
            <a:ext cx="979931" cy="69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12948" y="2199132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43783" y="2132850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9979" y="2112264"/>
            <a:ext cx="979931" cy="69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77055" y="2199132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07891" y="2132850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14088" y="2112264"/>
            <a:ext cx="979932" cy="69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1164" y="2199132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0" y="2132850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78196" y="2112264"/>
            <a:ext cx="979931" cy="69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05271" y="2199132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36108" y="2132850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2839021" y="2128088"/>
          <a:ext cx="3456939" cy="575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9525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2843783" y="2708910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16351" y="2681477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539" y="0"/>
                </a:moveTo>
                <a:lnTo>
                  <a:pt x="27431" y="0"/>
                </a:lnTo>
                <a:lnTo>
                  <a:pt x="16769" y="2143"/>
                </a:lnTo>
                <a:lnTo>
                  <a:pt x="8048" y="8000"/>
                </a:lnTo>
                <a:lnTo>
                  <a:pt x="2160" y="16716"/>
                </a:lnTo>
                <a:lnTo>
                  <a:pt x="0" y="27432"/>
                </a:lnTo>
                <a:lnTo>
                  <a:pt x="0" y="243459"/>
                </a:lnTo>
                <a:lnTo>
                  <a:pt x="2160" y="254194"/>
                </a:lnTo>
                <a:lnTo>
                  <a:pt x="8048" y="262953"/>
                </a:lnTo>
                <a:lnTo>
                  <a:pt x="16769" y="268855"/>
                </a:lnTo>
                <a:lnTo>
                  <a:pt x="27431" y="271018"/>
                </a:lnTo>
                <a:lnTo>
                  <a:pt x="891539" y="271018"/>
                </a:lnTo>
                <a:lnTo>
                  <a:pt x="902275" y="268855"/>
                </a:lnTo>
                <a:lnTo>
                  <a:pt x="911034" y="262953"/>
                </a:lnTo>
                <a:lnTo>
                  <a:pt x="916936" y="254194"/>
                </a:lnTo>
                <a:lnTo>
                  <a:pt x="919099" y="243459"/>
                </a:lnTo>
                <a:lnTo>
                  <a:pt x="919099" y="237998"/>
                </a:lnTo>
                <a:lnTo>
                  <a:pt x="32893" y="237998"/>
                </a:lnTo>
                <a:lnTo>
                  <a:pt x="32893" y="32893"/>
                </a:lnTo>
                <a:lnTo>
                  <a:pt x="919099" y="32893"/>
                </a:lnTo>
                <a:lnTo>
                  <a:pt x="919099" y="27432"/>
                </a:lnTo>
                <a:lnTo>
                  <a:pt x="916936" y="16716"/>
                </a:lnTo>
                <a:lnTo>
                  <a:pt x="911034" y="8000"/>
                </a:lnTo>
                <a:lnTo>
                  <a:pt x="902275" y="2143"/>
                </a:lnTo>
                <a:lnTo>
                  <a:pt x="891539" y="0"/>
                </a:lnTo>
                <a:close/>
              </a:path>
              <a:path w="919479" h="271144">
                <a:moveTo>
                  <a:pt x="919099" y="32893"/>
                </a:moveTo>
                <a:lnTo>
                  <a:pt x="886078" y="32893"/>
                </a:lnTo>
                <a:lnTo>
                  <a:pt x="886078" y="237998"/>
                </a:lnTo>
                <a:lnTo>
                  <a:pt x="919099" y="237998"/>
                </a:lnTo>
                <a:lnTo>
                  <a:pt x="919099" y="32893"/>
                </a:lnTo>
                <a:close/>
              </a:path>
              <a:path w="919479" h="271144">
                <a:moveTo>
                  <a:pt x="875030" y="43942"/>
                </a:moveTo>
                <a:lnTo>
                  <a:pt x="43942" y="43942"/>
                </a:lnTo>
                <a:lnTo>
                  <a:pt x="43942" y="226949"/>
                </a:lnTo>
                <a:lnTo>
                  <a:pt x="875030" y="226949"/>
                </a:lnTo>
                <a:lnTo>
                  <a:pt x="875030" y="216026"/>
                </a:lnTo>
                <a:lnTo>
                  <a:pt x="54991" y="216026"/>
                </a:lnTo>
                <a:lnTo>
                  <a:pt x="54991" y="54991"/>
                </a:lnTo>
                <a:lnTo>
                  <a:pt x="875030" y="54991"/>
                </a:lnTo>
                <a:lnTo>
                  <a:pt x="875030" y="43942"/>
                </a:lnTo>
                <a:close/>
              </a:path>
              <a:path w="919479" h="271144">
                <a:moveTo>
                  <a:pt x="875030" y="54991"/>
                </a:moveTo>
                <a:lnTo>
                  <a:pt x="864108" y="54991"/>
                </a:lnTo>
                <a:lnTo>
                  <a:pt x="864108" y="216026"/>
                </a:lnTo>
                <a:lnTo>
                  <a:pt x="875030" y="216026"/>
                </a:lnTo>
                <a:lnTo>
                  <a:pt x="875030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07891" y="2708910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80459" y="2681477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539" y="0"/>
                </a:moveTo>
                <a:lnTo>
                  <a:pt x="27431" y="0"/>
                </a:lnTo>
                <a:lnTo>
                  <a:pt x="16716" y="2143"/>
                </a:lnTo>
                <a:lnTo>
                  <a:pt x="8000" y="8000"/>
                </a:lnTo>
                <a:lnTo>
                  <a:pt x="2143" y="16716"/>
                </a:lnTo>
                <a:lnTo>
                  <a:pt x="0" y="27432"/>
                </a:lnTo>
                <a:lnTo>
                  <a:pt x="0" y="243459"/>
                </a:lnTo>
                <a:lnTo>
                  <a:pt x="2143" y="254194"/>
                </a:lnTo>
                <a:lnTo>
                  <a:pt x="8000" y="262953"/>
                </a:lnTo>
                <a:lnTo>
                  <a:pt x="16716" y="268855"/>
                </a:lnTo>
                <a:lnTo>
                  <a:pt x="27431" y="271018"/>
                </a:lnTo>
                <a:lnTo>
                  <a:pt x="891539" y="271018"/>
                </a:lnTo>
                <a:lnTo>
                  <a:pt x="902275" y="268855"/>
                </a:lnTo>
                <a:lnTo>
                  <a:pt x="911034" y="262953"/>
                </a:lnTo>
                <a:lnTo>
                  <a:pt x="916936" y="254194"/>
                </a:lnTo>
                <a:lnTo>
                  <a:pt x="919099" y="243459"/>
                </a:lnTo>
                <a:lnTo>
                  <a:pt x="919099" y="237998"/>
                </a:lnTo>
                <a:lnTo>
                  <a:pt x="32892" y="237998"/>
                </a:lnTo>
                <a:lnTo>
                  <a:pt x="32892" y="32893"/>
                </a:lnTo>
                <a:lnTo>
                  <a:pt x="919099" y="32893"/>
                </a:lnTo>
                <a:lnTo>
                  <a:pt x="919099" y="27432"/>
                </a:lnTo>
                <a:lnTo>
                  <a:pt x="916936" y="16716"/>
                </a:lnTo>
                <a:lnTo>
                  <a:pt x="911034" y="8000"/>
                </a:lnTo>
                <a:lnTo>
                  <a:pt x="902275" y="2143"/>
                </a:lnTo>
                <a:lnTo>
                  <a:pt x="891539" y="0"/>
                </a:lnTo>
                <a:close/>
              </a:path>
              <a:path w="919479" h="271144">
                <a:moveTo>
                  <a:pt x="919099" y="32893"/>
                </a:moveTo>
                <a:lnTo>
                  <a:pt x="886078" y="32893"/>
                </a:lnTo>
                <a:lnTo>
                  <a:pt x="886078" y="237998"/>
                </a:lnTo>
                <a:lnTo>
                  <a:pt x="919099" y="237998"/>
                </a:lnTo>
                <a:lnTo>
                  <a:pt x="919099" y="32893"/>
                </a:lnTo>
                <a:close/>
              </a:path>
              <a:path w="919479" h="271144">
                <a:moveTo>
                  <a:pt x="875029" y="43942"/>
                </a:moveTo>
                <a:lnTo>
                  <a:pt x="43941" y="43942"/>
                </a:lnTo>
                <a:lnTo>
                  <a:pt x="43941" y="226949"/>
                </a:lnTo>
                <a:lnTo>
                  <a:pt x="875029" y="226949"/>
                </a:lnTo>
                <a:lnTo>
                  <a:pt x="875029" y="216026"/>
                </a:lnTo>
                <a:lnTo>
                  <a:pt x="54990" y="216026"/>
                </a:lnTo>
                <a:lnTo>
                  <a:pt x="54990" y="54991"/>
                </a:lnTo>
                <a:lnTo>
                  <a:pt x="875029" y="54991"/>
                </a:lnTo>
                <a:lnTo>
                  <a:pt x="875029" y="43942"/>
                </a:lnTo>
                <a:close/>
              </a:path>
              <a:path w="919479" h="271144">
                <a:moveTo>
                  <a:pt x="875029" y="54991"/>
                </a:moveTo>
                <a:lnTo>
                  <a:pt x="863980" y="54991"/>
                </a:lnTo>
                <a:lnTo>
                  <a:pt x="863980" y="216026"/>
                </a:lnTo>
                <a:lnTo>
                  <a:pt x="875029" y="216026"/>
                </a:lnTo>
                <a:lnTo>
                  <a:pt x="875029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36108" y="2708910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08548" y="2681477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666" y="0"/>
                </a:moveTo>
                <a:lnTo>
                  <a:pt x="27559" y="0"/>
                </a:lnTo>
                <a:lnTo>
                  <a:pt x="16823" y="2143"/>
                </a:lnTo>
                <a:lnTo>
                  <a:pt x="8064" y="8000"/>
                </a:lnTo>
                <a:lnTo>
                  <a:pt x="2162" y="16716"/>
                </a:lnTo>
                <a:lnTo>
                  <a:pt x="0" y="27432"/>
                </a:lnTo>
                <a:lnTo>
                  <a:pt x="0" y="243459"/>
                </a:lnTo>
                <a:lnTo>
                  <a:pt x="2162" y="254194"/>
                </a:lnTo>
                <a:lnTo>
                  <a:pt x="8064" y="262953"/>
                </a:lnTo>
                <a:lnTo>
                  <a:pt x="16823" y="268855"/>
                </a:lnTo>
                <a:lnTo>
                  <a:pt x="27559" y="271018"/>
                </a:lnTo>
                <a:lnTo>
                  <a:pt x="891666" y="271018"/>
                </a:lnTo>
                <a:lnTo>
                  <a:pt x="902329" y="268855"/>
                </a:lnTo>
                <a:lnTo>
                  <a:pt x="911050" y="262953"/>
                </a:lnTo>
                <a:lnTo>
                  <a:pt x="916938" y="254194"/>
                </a:lnTo>
                <a:lnTo>
                  <a:pt x="919099" y="243459"/>
                </a:lnTo>
                <a:lnTo>
                  <a:pt x="919099" y="237998"/>
                </a:lnTo>
                <a:lnTo>
                  <a:pt x="33020" y="237998"/>
                </a:lnTo>
                <a:lnTo>
                  <a:pt x="33020" y="32893"/>
                </a:lnTo>
                <a:lnTo>
                  <a:pt x="919099" y="32893"/>
                </a:lnTo>
                <a:lnTo>
                  <a:pt x="919099" y="27432"/>
                </a:lnTo>
                <a:lnTo>
                  <a:pt x="916938" y="16716"/>
                </a:lnTo>
                <a:lnTo>
                  <a:pt x="911050" y="8000"/>
                </a:lnTo>
                <a:lnTo>
                  <a:pt x="902329" y="2143"/>
                </a:lnTo>
                <a:lnTo>
                  <a:pt x="891666" y="0"/>
                </a:lnTo>
                <a:close/>
              </a:path>
              <a:path w="919479" h="271144">
                <a:moveTo>
                  <a:pt x="919099" y="32893"/>
                </a:moveTo>
                <a:lnTo>
                  <a:pt x="886078" y="32893"/>
                </a:lnTo>
                <a:lnTo>
                  <a:pt x="886078" y="237998"/>
                </a:lnTo>
                <a:lnTo>
                  <a:pt x="919099" y="237998"/>
                </a:lnTo>
                <a:lnTo>
                  <a:pt x="919099" y="32893"/>
                </a:lnTo>
                <a:close/>
              </a:path>
              <a:path w="919479" h="271144">
                <a:moveTo>
                  <a:pt x="875156" y="43942"/>
                </a:moveTo>
                <a:lnTo>
                  <a:pt x="44068" y="43942"/>
                </a:lnTo>
                <a:lnTo>
                  <a:pt x="44068" y="226949"/>
                </a:lnTo>
                <a:lnTo>
                  <a:pt x="875156" y="226949"/>
                </a:lnTo>
                <a:lnTo>
                  <a:pt x="875156" y="216026"/>
                </a:lnTo>
                <a:lnTo>
                  <a:pt x="54990" y="216026"/>
                </a:lnTo>
                <a:lnTo>
                  <a:pt x="54990" y="54991"/>
                </a:lnTo>
                <a:lnTo>
                  <a:pt x="875156" y="54991"/>
                </a:lnTo>
                <a:lnTo>
                  <a:pt x="875156" y="43942"/>
                </a:lnTo>
                <a:close/>
              </a:path>
              <a:path w="919479" h="271144">
                <a:moveTo>
                  <a:pt x="875156" y="54991"/>
                </a:moveTo>
                <a:lnTo>
                  <a:pt x="864108" y="54991"/>
                </a:lnTo>
                <a:lnTo>
                  <a:pt x="864108" y="216026"/>
                </a:lnTo>
                <a:lnTo>
                  <a:pt x="875156" y="216026"/>
                </a:lnTo>
                <a:lnTo>
                  <a:pt x="875156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2000" y="2708910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44440" y="2681477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667" y="0"/>
                </a:moveTo>
                <a:lnTo>
                  <a:pt x="27559" y="0"/>
                </a:lnTo>
                <a:lnTo>
                  <a:pt x="16823" y="2143"/>
                </a:lnTo>
                <a:lnTo>
                  <a:pt x="8064" y="8000"/>
                </a:lnTo>
                <a:lnTo>
                  <a:pt x="2162" y="16716"/>
                </a:lnTo>
                <a:lnTo>
                  <a:pt x="0" y="27432"/>
                </a:lnTo>
                <a:lnTo>
                  <a:pt x="0" y="243459"/>
                </a:lnTo>
                <a:lnTo>
                  <a:pt x="2162" y="254194"/>
                </a:lnTo>
                <a:lnTo>
                  <a:pt x="8064" y="262953"/>
                </a:lnTo>
                <a:lnTo>
                  <a:pt x="16823" y="268855"/>
                </a:lnTo>
                <a:lnTo>
                  <a:pt x="27559" y="271018"/>
                </a:lnTo>
                <a:lnTo>
                  <a:pt x="891667" y="271018"/>
                </a:lnTo>
                <a:lnTo>
                  <a:pt x="902329" y="268855"/>
                </a:lnTo>
                <a:lnTo>
                  <a:pt x="911050" y="262953"/>
                </a:lnTo>
                <a:lnTo>
                  <a:pt x="916938" y="254194"/>
                </a:lnTo>
                <a:lnTo>
                  <a:pt x="919099" y="243459"/>
                </a:lnTo>
                <a:lnTo>
                  <a:pt x="919099" y="237998"/>
                </a:lnTo>
                <a:lnTo>
                  <a:pt x="33020" y="237998"/>
                </a:lnTo>
                <a:lnTo>
                  <a:pt x="33020" y="32893"/>
                </a:lnTo>
                <a:lnTo>
                  <a:pt x="919099" y="32893"/>
                </a:lnTo>
                <a:lnTo>
                  <a:pt x="919099" y="27432"/>
                </a:lnTo>
                <a:lnTo>
                  <a:pt x="916938" y="16716"/>
                </a:lnTo>
                <a:lnTo>
                  <a:pt x="911050" y="8000"/>
                </a:lnTo>
                <a:lnTo>
                  <a:pt x="902329" y="2143"/>
                </a:lnTo>
                <a:lnTo>
                  <a:pt x="891667" y="0"/>
                </a:lnTo>
                <a:close/>
              </a:path>
              <a:path w="919479" h="271144">
                <a:moveTo>
                  <a:pt x="919099" y="32893"/>
                </a:moveTo>
                <a:lnTo>
                  <a:pt x="886206" y="32893"/>
                </a:lnTo>
                <a:lnTo>
                  <a:pt x="886206" y="237998"/>
                </a:lnTo>
                <a:lnTo>
                  <a:pt x="919099" y="237998"/>
                </a:lnTo>
                <a:lnTo>
                  <a:pt x="919099" y="32893"/>
                </a:lnTo>
                <a:close/>
              </a:path>
              <a:path w="919479" h="271144">
                <a:moveTo>
                  <a:pt x="875157" y="43942"/>
                </a:moveTo>
                <a:lnTo>
                  <a:pt x="44069" y="43942"/>
                </a:lnTo>
                <a:lnTo>
                  <a:pt x="44069" y="226949"/>
                </a:lnTo>
                <a:lnTo>
                  <a:pt x="875157" y="226949"/>
                </a:lnTo>
                <a:lnTo>
                  <a:pt x="875157" y="216026"/>
                </a:lnTo>
                <a:lnTo>
                  <a:pt x="55118" y="216026"/>
                </a:lnTo>
                <a:lnTo>
                  <a:pt x="55118" y="54991"/>
                </a:lnTo>
                <a:lnTo>
                  <a:pt x="875157" y="54991"/>
                </a:lnTo>
                <a:lnTo>
                  <a:pt x="875157" y="43942"/>
                </a:lnTo>
                <a:close/>
              </a:path>
              <a:path w="919479" h="271144">
                <a:moveTo>
                  <a:pt x="875157" y="54991"/>
                </a:moveTo>
                <a:lnTo>
                  <a:pt x="864108" y="54991"/>
                </a:lnTo>
                <a:lnTo>
                  <a:pt x="864108" y="216026"/>
                </a:lnTo>
                <a:lnTo>
                  <a:pt x="875157" y="216026"/>
                </a:lnTo>
                <a:lnTo>
                  <a:pt x="875157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06623" y="2672333"/>
            <a:ext cx="27311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6300" algn="l"/>
                <a:tab pos="1740535" algn="l"/>
                <a:tab pos="2604770" algn="l"/>
              </a:tabLst>
            </a:pPr>
            <a:r>
              <a:rPr sz="1400" b="1" spc="105" dirty="0">
                <a:latin typeface="Arial"/>
                <a:cs typeface="Arial"/>
              </a:rPr>
              <a:t>0	1	2	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8534400" y="6539959"/>
            <a:ext cx="4136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140</a:t>
            </a:fld>
            <a:endParaRPr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1753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/>
              <a:t>Veto</a:t>
            </a:r>
            <a:r>
              <a:rPr sz="2700" spc="204" dirty="0"/>
              <a:t>r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785872" y="2040635"/>
            <a:ext cx="979931" cy="691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12948" y="2125979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3783" y="2060841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9979" y="2040635"/>
            <a:ext cx="979931" cy="691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77055" y="2125979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07891" y="2060841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14088" y="2040635"/>
            <a:ext cx="979932" cy="691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41164" y="2125979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0" y="2060841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78196" y="2040635"/>
            <a:ext cx="979931" cy="691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05271" y="2125979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36108" y="2060841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839021" y="2056079"/>
          <a:ext cx="3456939" cy="575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9525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2843783" y="2636901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16351" y="2609469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539" y="0"/>
                </a:moveTo>
                <a:lnTo>
                  <a:pt x="27431" y="0"/>
                </a:lnTo>
                <a:lnTo>
                  <a:pt x="16769" y="2143"/>
                </a:lnTo>
                <a:lnTo>
                  <a:pt x="8048" y="8000"/>
                </a:lnTo>
                <a:lnTo>
                  <a:pt x="2160" y="16716"/>
                </a:lnTo>
                <a:lnTo>
                  <a:pt x="0" y="27431"/>
                </a:lnTo>
                <a:lnTo>
                  <a:pt x="0" y="243458"/>
                </a:lnTo>
                <a:lnTo>
                  <a:pt x="2160" y="254194"/>
                </a:lnTo>
                <a:lnTo>
                  <a:pt x="8048" y="262953"/>
                </a:lnTo>
                <a:lnTo>
                  <a:pt x="16769" y="268855"/>
                </a:lnTo>
                <a:lnTo>
                  <a:pt x="27431" y="271017"/>
                </a:lnTo>
                <a:lnTo>
                  <a:pt x="891539" y="271017"/>
                </a:lnTo>
                <a:lnTo>
                  <a:pt x="902275" y="268855"/>
                </a:lnTo>
                <a:lnTo>
                  <a:pt x="911034" y="262953"/>
                </a:lnTo>
                <a:lnTo>
                  <a:pt x="916936" y="254194"/>
                </a:lnTo>
                <a:lnTo>
                  <a:pt x="919099" y="243458"/>
                </a:lnTo>
                <a:lnTo>
                  <a:pt x="919099" y="237997"/>
                </a:lnTo>
                <a:lnTo>
                  <a:pt x="32893" y="237997"/>
                </a:lnTo>
                <a:lnTo>
                  <a:pt x="32893" y="32892"/>
                </a:lnTo>
                <a:lnTo>
                  <a:pt x="919099" y="32892"/>
                </a:lnTo>
                <a:lnTo>
                  <a:pt x="919099" y="27431"/>
                </a:lnTo>
                <a:lnTo>
                  <a:pt x="916936" y="16716"/>
                </a:lnTo>
                <a:lnTo>
                  <a:pt x="911034" y="8000"/>
                </a:lnTo>
                <a:lnTo>
                  <a:pt x="902275" y="2143"/>
                </a:lnTo>
                <a:lnTo>
                  <a:pt x="891539" y="0"/>
                </a:lnTo>
                <a:close/>
              </a:path>
              <a:path w="919479" h="271144">
                <a:moveTo>
                  <a:pt x="919099" y="32892"/>
                </a:moveTo>
                <a:lnTo>
                  <a:pt x="886078" y="32892"/>
                </a:lnTo>
                <a:lnTo>
                  <a:pt x="886078" y="237997"/>
                </a:lnTo>
                <a:lnTo>
                  <a:pt x="919099" y="237997"/>
                </a:lnTo>
                <a:lnTo>
                  <a:pt x="919099" y="32892"/>
                </a:lnTo>
                <a:close/>
              </a:path>
              <a:path w="919479" h="271144">
                <a:moveTo>
                  <a:pt x="875030" y="43941"/>
                </a:moveTo>
                <a:lnTo>
                  <a:pt x="43942" y="43941"/>
                </a:lnTo>
                <a:lnTo>
                  <a:pt x="43942" y="226948"/>
                </a:lnTo>
                <a:lnTo>
                  <a:pt x="875030" y="226948"/>
                </a:lnTo>
                <a:lnTo>
                  <a:pt x="875030" y="216026"/>
                </a:lnTo>
                <a:lnTo>
                  <a:pt x="54991" y="216026"/>
                </a:lnTo>
                <a:lnTo>
                  <a:pt x="54991" y="54990"/>
                </a:lnTo>
                <a:lnTo>
                  <a:pt x="875030" y="54990"/>
                </a:lnTo>
                <a:lnTo>
                  <a:pt x="875030" y="43941"/>
                </a:lnTo>
                <a:close/>
              </a:path>
              <a:path w="919479" h="271144">
                <a:moveTo>
                  <a:pt x="875030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030" y="216026"/>
                </a:lnTo>
                <a:lnTo>
                  <a:pt x="875030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07891" y="2636901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80459" y="2609469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539" y="0"/>
                </a:moveTo>
                <a:lnTo>
                  <a:pt x="27431" y="0"/>
                </a:lnTo>
                <a:lnTo>
                  <a:pt x="16716" y="2143"/>
                </a:lnTo>
                <a:lnTo>
                  <a:pt x="8000" y="8000"/>
                </a:lnTo>
                <a:lnTo>
                  <a:pt x="2143" y="16716"/>
                </a:lnTo>
                <a:lnTo>
                  <a:pt x="0" y="27431"/>
                </a:lnTo>
                <a:lnTo>
                  <a:pt x="0" y="243458"/>
                </a:lnTo>
                <a:lnTo>
                  <a:pt x="2143" y="254194"/>
                </a:lnTo>
                <a:lnTo>
                  <a:pt x="8000" y="262953"/>
                </a:lnTo>
                <a:lnTo>
                  <a:pt x="16716" y="268855"/>
                </a:lnTo>
                <a:lnTo>
                  <a:pt x="27431" y="271017"/>
                </a:lnTo>
                <a:lnTo>
                  <a:pt x="891539" y="271017"/>
                </a:lnTo>
                <a:lnTo>
                  <a:pt x="902275" y="268855"/>
                </a:lnTo>
                <a:lnTo>
                  <a:pt x="911034" y="262953"/>
                </a:lnTo>
                <a:lnTo>
                  <a:pt x="916936" y="254194"/>
                </a:lnTo>
                <a:lnTo>
                  <a:pt x="919099" y="243458"/>
                </a:lnTo>
                <a:lnTo>
                  <a:pt x="919099" y="237997"/>
                </a:lnTo>
                <a:lnTo>
                  <a:pt x="32892" y="237997"/>
                </a:lnTo>
                <a:lnTo>
                  <a:pt x="32892" y="32892"/>
                </a:lnTo>
                <a:lnTo>
                  <a:pt x="919099" y="32892"/>
                </a:lnTo>
                <a:lnTo>
                  <a:pt x="919099" y="27431"/>
                </a:lnTo>
                <a:lnTo>
                  <a:pt x="916936" y="16716"/>
                </a:lnTo>
                <a:lnTo>
                  <a:pt x="911034" y="8000"/>
                </a:lnTo>
                <a:lnTo>
                  <a:pt x="902275" y="2143"/>
                </a:lnTo>
                <a:lnTo>
                  <a:pt x="891539" y="0"/>
                </a:lnTo>
                <a:close/>
              </a:path>
              <a:path w="919479" h="271144">
                <a:moveTo>
                  <a:pt x="919099" y="32892"/>
                </a:moveTo>
                <a:lnTo>
                  <a:pt x="886078" y="32892"/>
                </a:lnTo>
                <a:lnTo>
                  <a:pt x="886078" y="237997"/>
                </a:lnTo>
                <a:lnTo>
                  <a:pt x="919099" y="237997"/>
                </a:lnTo>
                <a:lnTo>
                  <a:pt x="919099" y="32892"/>
                </a:lnTo>
                <a:close/>
              </a:path>
              <a:path w="919479" h="271144">
                <a:moveTo>
                  <a:pt x="875029" y="43941"/>
                </a:moveTo>
                <a:lnTo>
                  <a:pt x="43941" y="43941"/>
                </a:lnTo>
                <a:lnTo>
                  <a:pt x="43941" y="226948"/>
                </a:lnTo>
                <a:lnTo>
                  <a:pt x="875029" y="226948"/>
                </a:lnTo>
                <a:lnTo>
                  <a:pt x="875029" y="216026"/>
                </a:lnTo>
                <a:lnTo>
                  <a:pt x="54990" y="216026"/>
                </a:lnTo>
                <a:lnTo>
                  <a:pt x="54990" y="54990"/>
                </a:lnTo>
                <a:lnTo>
                  <a:pt x="875029" y="54990"/>
                </a:lnTo>
                <a:lnTo>
                  <a:pt x="875029" y="43941"/>
                </a:lnTo>
                <a:close/>
              </a:path>
              <a:path w="919479" h="271144">
                <a:moveTo>
                  <a:pt x="875029" y="54990"/>
                </a:moveTo>
                <a:lnTo>
                  <a:pt x="863980" y="54990"/>
                </a:lnTo>
                <a:lnTo>
                  <a:pt x="863980" y="216026"/>
                </a:lnTo>
                <a:lnTo>
                  <a:pt x="875029" y="216026"/>
                </a:lnTo>
                <a:lnTo>
                  <a:pt x="875029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36108" y="2636901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08548" y="2609469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666" y="0"/>
                </a:moveTo>
                <a:lnTo>
                  <a:pt x="27559" y="0"/>
                </a:lnTo>
                <a:lnTo>
                  <a:pt x="16823" y="2143"/>
                </a:lnTo>
                <a:lnTo>
                  <a:pt x="8064" y="8000"/>
                </a:lnTo>
                <a:lnTo>
                  <a:pt x="2162" y="16716"/>
                </a:lnTo>
                <a:lnTo>
                  <a:pt x="0" y="27431"/>
                </a:lnTo>
                <a:lnTo>
                  <a:pt x="0" y="243458"/>
                </a:lnTo>
                <a:lnTo>
                  <a:pt x="2162" y="254194"/>
                </a:lnTo>
                <a:lnTo>
                  <a:pt x="8064" y="262953"/>
                </a:lnTo>
                <a:lnTo>
                  <a:pt x="16823" y="268855"/>
                </a:lnTo>
                <a:lnTo>
                  <a:pt x="27559" y="271017"/>
                </a:lnTo>
                <a:lnTo>
                  <a:pt x="891666" y="271017"/>
                </a:lnTo>
                <a:lnTo>
                  <a:pt x="902329" y="268855"/>
                </a:lnTo>
                <a:lnTo>
                  <a:pt x="911050" y="262953"/>
                </a:lnTo>
                <a:lnTo>
                  <a:pt x="916938" y="254194"/>
                </a:lnTo>
                <a:lnTo>
                  <a:pt x="919099" y="243458"/>
                </a:lnTo>
                <a:lnTo>
                  <a:pt x="919099" y="237997"/>
                </a:lnTo>
                <a:lnTo>
                  <a:pt x="33020" y="237997"/>
                </a:lnTo>
                <a:lnTo>
                  <a:pt x="33020" y="32892"/>
                </a:lnTo>
                <a:lnTo>
                  <a:pt x="919099" y="32892"/>
                </a:lnTo>
                <a:lnTo>
                  <a:pt x="919099" y="27431"/>
                </a:lnTo>
                <a:lnTo>
                  <a:pt x="916938" y="16716"/>
                </a:lnTo>
                <a:lnTo>
                  <a:pt x="911050" y="8000"/>
                </a:lnTo>
                <a:lnTo>
                  <a:pt x="902329" y="2143"/>
                </a:lnTo>
                <a:lnTo>
                  <a:pt x="891666" y="0"/>
                </a:lnTo>
                <a:close/>
              </a:path>
              <a:path w="919479" h="271144">
                <a:moveTo>
                  <a:pt x="919099" y="32892"/>
                </a:moveTo>
                <a:lnTo>
                  <a:pt x="886078" y="32892"/>
                </a:lnTo>
                <a:lnTo>
                  <a:pt x="886078" y="237997"/>
                </a:lnTo>
                <a:lnTo>
                  <a:pt x="919099" y="237997"/>
                </a:lnTo>
                <a:lnTo>
                  <a:pt x="919099" y="32892"/>
                </a:lnTo>
                <a:close/>
              </a:path>
              <a:path w="919479" h="271144">
                <a:moveTo>
                  <a:pt x="875156" y="43941"/>
                </a:moveTo>
                <a:lnTo>
                  <a:pt x="44068" y="43941"/>
                </a:lnTo>
                <a:lnTo>
                  <a:pt x="44068" y="226948"/>
                </a:lnTo>
                <a:lnTo>
                  <a:pt x="875156" y="226948"/>
                </a:lnTo>
                <a:lnTo>
                  <a:pt x="875156" y="216026"/>
                </a:lnTo>
                <a:lnTo>
                  <a:pt x="54990" y="216026"/>
                </a:lnTo>
                <a:lnTo>
                  <a:pt x="54990" y="54990"/>
                </a:lnTo>
                <a:lnTo>
                  <a:pt x="875156" y="54990"/>
                </a:lnTo>
                <a:lnTo>
                  <a:pt x="875156" y="43941"/>
                </a:lnTo>
                <a:close/>
              </a:path>
              <a:path w="919479" h="271144">
                <a:moveTo>
                  <a:pt x="875156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156" y="216026"/>
                </a:lnTo>
                <a:lnTo>
                  <a:pt x="875156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72000" y="2636901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44440" y="2609469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667" y="0"/>
                </a:moveTo>
                <a:lnTo>
                  <a:pt x="27559" y="0"/>
                </a:lnTo>
                <a:lnTo>
                  <a:pt x="16823" y="2143"/>
                </a:lnTo>
                <a:lnTo>
                  <a:pt x="8064" y="8000"/>
                </a:lnTo>
                <a:lnTo>
                  <a:pt x="2162" y="16716"/>
                </a:lnTo>
                <a:lnTo>
                  <a:pt x="0" y="27431"/>
                </a:lnTo>
                <a:lnTo>
                  <a:pt x="0" y="243458"/>
                </a:lnTo>
                <a:lnTo>
                  <a:pt x="2162" y="254194"/>
                </a:lnTo>
                <a:lnTo>
                  <a:pt x="8064" y="262953"/>
                </a:lnTo>
                <a:lnTo>
                  <a:pt x="16823" y="268855"/>
                </a:lnTo>
                <a:lnTo>
                  <a:pt x="27559" y="271017"/>
                </a:lnTo>
                <a:lnTo>
                  <a:pt x="891667" y="271017"/>
                </a:lnTo>
                <a:lnTo>
                  <a:pt x="902329" y="268855"/>
                </a:lnTo>
                <a:lnTo>
                  <a:pt x="911050" y="262953"/>
                </a:lnTo>
                <a:lnTo>
                  <a:pt x="916938" y="254194"/>
                </a:lnTo>
                <a:lnTo>
                  <a:pt x="919099" y="243458"/>
                </a:lnTo>
                <a:lnTo>
                  <a:pt x="919099" y="237997"/>
                </a:lnTo>
                <a:lnTo>
                  <a:pt x="33020" y="237997"/>
                </a:lnTo>
                <a:lnTo>
                  <a:pt x="33020" y="32892"/>
                </a:lnTo>
                <a:lnTo>
                  <a:pt x="919099" y="32892"/>
                </a:lnTo>
                <a:lnTo>
                  <a:pt x="919099" y="27431"/>
                </a:lnTo>
                <a:lnTo>
                  <a:pt x="916938" y="16716"/>
                </a:lnTo>
                <a:lnTo>
                  <a:pt x="911050" y="8000"/>
                </a:lnTo>
                <a:lnTo>
                  <a:pt x="902329" y="2143"/>
                </a:lnTo>
                <a:lnTo>
                  <a:pt x="891667" y="0"/>
                </a:lnTo>
                <a:close/>
              </a:path>
              <a:path w="919479" h="271144">
                <a:moveTo>
                  <a:pt x="919099" y="32892"/>
                </a:moveTo>
                <a:lnTo>
                  <a:pt x="886206" y="32892"/>
                </a:lnTo>
                <a:lnTo>
                  <a:pt x="886206" y="237997"/>
                </a:lnTo>
                <a:lnTo>
                  <a:pt x="919099" y="237997"/>
                </a:lnTo>
                <a:lnTo>
                  <a:pt x="919099" y="32892"/>
                </a:lnTo>
                <a:close/>
              </a:path>
              <a:path w="919479" h="271144">
                <a:moveTo>
                  <a:pt x="875157" y="43941"/>
                </a:moveTo>
                <a:lnTo>
                  <a:pt x="44069" y="43941"/>
                </a:lnTo>
                <a:lnTo>
                  <a:pt x="44069" y="226948"/>
                </a:lnTo>
                <a:lnTo>
                  <a:pt x="875157" y="226948"/>
                </a:lnTo>
                <a:lnTo>
                  <a:pt x="875157" y="216026"/>
                </a:lnTo>
                <a:lnTo>
                  <a:pt x="55118" y="216026"/>
                </a:lnTo>
                <a:lnTo>
                  <a:pt x="55118" y="54990"/>
                </a:lnTo>
                <a:lnTo>
                  <a:pt x="875157" y="54990"/>
                </a:lnTo>
                <a:lnTo>
                  <a:pt x="875157" y="43941"/>
                </a:lnTo>
                <a:close/>
              </a:path>
              <a:path w="919479" h="271144">
                <a:moveTo>
                  <a:pt x="875157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157" y="216026"/>
                </a:lnTo>
                <a:lnTo>
                  <a:pt x="875157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62583" rIns="0" bIns="0" rtlCol="0">
            <a:spAutoFit/>
          </a:bodyPr>
          <a:lstStyle/>
          <a:p>
            <a:pPr marL="2289810">
              <a:lnSpc>
                <a:spcPct val="100000"/>
              </a:lnSpc>
              <a:spcBef>
                <a:spcPts val="105"/>
              </a:spcBef>
              <a:tabLst>
                <a:tab pos="3153410" algn="l"/>
                <a:tab pos="4018279" algn="l"/>
                <a:tab pos="4881880" algn="l"/>
              </a:tabLst>
            </a:pPr>
            <a:r>
              <a:rPr spc="105" dirty="0"/>
              <a:t>0	1	2	3</a:t>
            </a:r>
          </a:p>
          <a:p>
            <a:pPr marL="241300" marR="5080" indent="-228600" algn="just">
              <a:lnSpc>
                <a:spcPct val="100000"/>
              </a:lnSpc>
              <a:spcBef>
                <a:spcPts val="174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b="0" spc="-2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300" b="0" spc="25" dirty="0">
                <a:solidFill>
                  <a:srgbClr val="FF0000"/>
                </a:solidFill>
                <a:latin typeface="Arial"/>
                <a:cs typeface="Arial"/>
              </a:rPr>
              <a:t>acessar </a:t>
            </a:r>
            <a:r>
              <a:rPr sz="2300" b="0" spc="19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300" b="0" spc="120" dirty="0">
                <a:solidFill>
                  <a:srgbClr val="FF0000"/>
                </a:solidFill>
                <a:latin typeface="Arial"/>
                <a:cs typeface="Arial"/>
              </a:rPr>
              <a:t>determinado </a:t>
            </a:r>
            <a:r>
              <a:rPr sz="2300" b="0" spc="95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b="0" spc="114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300" b="0" spc="125" dirty="0">
                <a:solidFill>
                  <a:srgbClr val="FF0000"/>
                </a:solidFill>
                <a:latin typeface="Arial"/>
                <a:cs typeface="Arial"/>
              </a:rPr>
              <a:t>uma  </a:t>
            </a:r>
            <a:r>
              <a:rPr sz="2300" b="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b="0" spc="145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2300" b="0" spc="105" dirty="0">
                <a:solidFill>
                  <a:srgbClr val="FF0000"/>
                </a:solidFill>
                <a:latin typeface="Arial"/>
                <a:cs typeface="Arial"/>
              </a:rPr>
              <a:t>vetor</a:t>
            </a:r>
            <a:r>
              <a:rPr sz="2300" b="0" spc="105" dirty="0">
                <a:latin typeface="Arial"/>
                <a:cs typeface="Arial"/>
              </a:rPr>
              <a:t>, </a:t>
            </a:r>
            <a:r>
              <a:rPr sz="2300" b="0" spc="75" dirty="0">
                <a:latin typeface="Arial"/>
                <a:cs typeface="Arial"/>
              </a:rPr>
              <a:t>basta </a:t>
            </a:r>
            <a:r>
              <a:rPr sz="2300" b="0" spc="80" dirty="0">
                <a:solidFill>
                  <a:srgbClr val="FF0000"/>
                </a:solidFill>
                <a:latin typeface="Arial"/>
                <a:cs typeface="Arial"/>
              </a:rPr>
              <a:t>usar </a:t>
            </a:r>
            <a:r>
              <a:rPr sz="2300" b="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b="0" spc="80" dirty="0">
                <a:solidFill>
                  <a:srgbClr val="FF0000"/>
                </a:solidFill>
                <a:latin typeface="Arial"/>
                <a:cs typeface="Arial"/>
              </a:rPr>
              <a:t>índice</a:t>
            </a:r>
            <a:r>
              <a:rPr sz="2300" b="0" spc="80" dirty="0">
                <a:latin typeface="Arial"/>
                <a:cs typeface="Arial"/>
              </a:rPr>
              <a:t>, </a:t>
            </a:r>
            <a:r>
              <a:rPr sz="2300" b="0" spc="140" dirty="0">
                <a:latin typeface="Arial"/>
                <a:cs typeface="Arial"/>
              </a:rPr>
              <a:t>ou  </a:t>
            </a:r>
            <a:r>
              <a:rPr sz="2300" b="0" spc="55" dirty="0">
                <a:latin typeface="Arial"/>
                <a:cs typeface="Arial"/>
              </a:rPr>
              <a:t>seja, </a:t>
            </a:r>
            <a:r>
              <a:rPr sz="2300" b="0" spc="-10" dirty="0">
                <a:latin typeface="Arial"/>
                <a:cs typeface="Arial"/>
              </a:rPr>
              <a:t>a </a:t>
            </a:r>
            <a:r>
              <a:rPr sz="2300" b="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b="0" spc="110" dirty="0">
                <a:solidFill>
                  <a:srgbClr val="FF0000"/>
                </a:solidFill>
                <a:latin typeface="Arial"/>
                <a:cs typeface="Arial"/>
              </a:rPr>
              <a:t>onde </a:t>
            </a:r>
            <a:r>
              <a:rPr sz="2300" b="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b="0" spc="95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b="0" spc="55" dirty="0">
                <a:solidFill>
                  <a:srgbClr val="FF0000"/>
                </a:solidFill>
                <a:latin typeface="Arial"/>
                <a:cs typeface="Arial"/>
              </a:rPr>
              <a:t>está </a:t>
            </a:r>
            <a:r>
              <a:rPr sz="2300" b="0" spc="95" dirty="0">
                <a:solidFill>
                  <a:srgbClr val="FF0000"/>
                </a:solidFill>
                <a:latin typeface="Arial"/>
                <a:cs typeface="Arial"/>
              </a:rPr>
              <a:t>armazenado  </a:t>
            </a:r>
            <a:r>
              <a:rPr sz="2300" b="0" spc="140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2300" b="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b="0" spc="110" dirty="0">
                <a:solidFill>
                  <a:srgbClr val="FF0000"/>
                </a:solidFill>
                <a:latin typeface="Arial"/>
                <a:cs typeface="Arial"/>
              </a:rPr>
              <a:t>vetor</a:t>
            </a:r>
            <a:r>
              <a:rPr sz="2300" b="0" spc="11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b="0" spc="95" dirty="0">
                <a:latin typeface="Arial"/>
                <a:cs typeface="Arial"/>
              </a:rPr>
              <a:t>Exemplo: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3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0" dirty="0">
                <a:solidFill>
                  <a:srgbClr val="FF0000"/>
                </a:solidFill>
                <a:latin typeface="Arial"/>
                <a:cs typeface="Arial"/>
              </a:rPr>
              <a:t>digitalWrite(</a:t>
            </a:r>
            <a:r>
              <a:rPr sz="2200" i="1" spc="80" dirty="0">
                <a:latin typeface="Arial"/>
                <a:cs typeface="Arial"/>
              </a:rPr>
              <a:t>vetor[0],</a:t>
            </a:r>
            <a:r>
              <a:rPr sz="2200" i="1" spc="95" dirty="0">
                <a:latin typeface="Arial"/>
                <a:cs typeface="Arial"/>
              </a:rPr>
              <a:t> </a:t>
            </a:r>
            <a:r>
              <a:rPr sz="2200" i="1" spc="-40" dirty="0">
                <a:latin typeface="Arial"/>
                <a:cs typeface="Arial"/>
              </a:rPr>
              <a:t>HIGH</a:t>
            </a:r>
            <a:r>
              <a:rPr sz="2100" spc="-4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100" spc="-40" dirty="0">
                <a:latin typeface="Arial"/>
                <a:cs typeface="Arial"/>
              </a:rPr>
              <a:t>;</a:t>
            </a:r>
            <a:endParaRPr sz="21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39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  <a:tab pos="1310640" algn="l"/>
                <a:tab pos="1642745" algn="l"/>
                <a:tab pos="2516505" algn="l"/>
                <a:tab pos="3248025" algn="l"/>
                <a:tab pos="4434205" algn="l"/>
                <a:tab pos="5151755" algn="l"/>
                <a:tab pos="6405245" algn="l"/>
              </a:tabLst>
            </a:pPr>
            <a:r>
              <a:rPr sz="2100" spc="85" dirty="0">
                <a:latin typeface="Arial"/>
                <a:cs typeface="Arial"/>
              </a:rPr>
              <a:t>Ativa	</a:t>
            </a:r>
            <a:r>
              <a:rPr sz="2100" spc="-10" dirty="0">
                <a:latin typeface="Arial"/>
                <a:cs typeface="Arial"/>
              </a:rPr>
              <a:t>a	</a:t>
            </a:r>
            <a:r>
              <a:rPr sz="2100" spc="160" dirty="0">
                <a:latin typeface="Arial"/>
                <a:cs typeface="Arial"/>
              </a:rPr>
              <a:t>po</a:t>
            </a:r>
            <a:r>
              <a:rPr sz="2100" spc="100" dirty="0">
                <a:latin typeface="Arial"/>
                <a:cs typeface="Arial"/>
              </a:rPr>
              <a:t>r</a:t>
            </a:r>
            <a:r>
              <a:rPr sz="2100" spc="95" dirty="0">
                <a:latin typeface="Arial"/>
                <a:cs typeface="Arial"/>
              </a:rPr>
              <a:t>ta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00" dirty="0">
                <a:latin typeface="Arial"/>
                <a:cs typeface="Arial"/>
              </a:rPr>
              <a:t>cuj</a:t>
            </a:r>
            <a:r>
              <a:rPr sz="2100" spc="135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25" dirty="0">
                <a:latin typeface="Arial"/>
                <a:cs typeface="Arial"/>
              </a:rPr>
              <a:t>núm</a:t>
            </a:r>
            <a:r>
              <a:rPr sz="2100" spc="85" dirty="0">
                <a:latin typeface="Arial"/>
                <a:cs typeface="Arial"/>
              </a:rPr>
              <a:t>e</a:t>
            </a:r>
            <a:r>
              <a:rPr sz="2100" spc="100" dirty="0">
                <a:latin typeface="Arial"/>
                <a:cs typeface="Arial"/>
              </a:rPr>
              <a:t>r</a:t>
            </a:r>
            <a:r>
              <a:rPr sz="2100" spc="175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45" dirty="0">
                <a:latin typeface="Arial"/>
                <a:cs typeface="Arial"/>
              </a:rPr>
              <a:t>est</a:t>
            </a:r>
            <a:r>
              <a:rPr sz="2100" spc="65" dirty="0">
                <a:latin typeface="Arial"/>
                <a:cs typeface="Arial"/>
              </a:rPr>
              <a:t>á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30" dirty="0">
                <a:latin typeface="Arial"/>
                <a:cs typeface="Arial"/>
              </a:rPr>
              <a:t>defin</a:t>
            </a:r>
            <a:r>
              <a:rPr sz="2100" spc="75" dirty="0">
                <a:latin typeface="Arial"/>
                <a:cs typeface="Arial"/>
              </a:rPr>
              <a:t>i</a:t>
            </a:r>
            <a:r>
              <a:rPr sz="2100" spc="130" dirty="0">
                <a:latin typeface="Arial"/>
                <a:cs typeface="Arial"/>
              </a:rPr>
              <a:t>d</a:t>
            </a:r>
            <a:r>
              <a:rPr sz="2100" spc="135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65" dirty="0">
                <a:latin typeface="Arial"/>
                <a:cs typeface="Arial"/>
              </a:rPr>
              <a:t>na</a:t>
            </a:r>
            <a:endParaRPr sz="2100">
              <a:latin typeface="Arial"/>
              <a:cs typeface="Arial"/>
            </a:endParaRPr>
          </a:p>
          <a:p>
            <a:pPr marL="478790">
              <a:lnSpc>
                <a:spcPct val="100000"/>
              </a:lnSpc>
            </a:pPr>
            <a:r>
              <a:rPr sz="2100" b="0" spc="75" dirty="0">
                <a:latin typeface="Arial"/>
                <a:cs typeface="Arial"/>
              </a:rPr>
              <a:t>posição </a:t>
            </a:r>
            <a:r>
              <a:rPr sz="2100" b="0" spc="160" dirty="0">
                <a:latin typeface="Arial"/>
                <a:cs typeface="Arial"/>
              </a:rPr>
              <a:t>0 </a:t>
            </a:r>
            <a:r>
              <a:rPr sz="2100" b="0" spc="135" dirty="0">
                <a:latin typeface="Arial"/>
                <a:cs typeface="Arial"/>
              </a:rPr>
              <a:t>do</a:t>
            </a:r>
            <a:r>
              <a:rPr sz="2100" b="0" spc="10" dirty="0">
                <a:latin typeface="Arial"/>
                <a:cs typeface="Arial"/>
              </a:rPr>
              <a:t> </a:t>
            </a:r>
            <a:r>
              <a:rPr sz="2100" b="0" spc="95" dirty="0">
                <a:latin typeface="Arial"/>
                <a:cs typeface="Arial"/>
              </a:rPr>
              <a:t>vetor.</a:t>
            </a:r>
            <a:endParaRPr sz="21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141</a:t>
            </a:fld>
            <a:endParaRPr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1753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/>
              <a:t>Veto</a:t>
            </a:r>
            <a:r>
              <a:rPr sz="2700" spc="204" dirty="0"/>
              <a:t>r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2905" cy="727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2053589" algn="l"/>
                <a:tab pos="2440305" algn="l"/>
                <a:tab pos="4058920" algn="l"/>
                <a:tab pos="4864100" algn="l"/>
                <a:tab pos="5818505" algn="l"/>
              </a:tabLst>
            </a:pPr>
            <a:r>
              <a:rPr sz="2300" spc="45" dirty="0">
                <a:latin typeface="Arial"/>
                <a:cs typeface="Arial"/>
              </a:rPr>
              <a:t>A</a:t>
            </a:r>
            <a:r>
              <a:rPr sz="2300" spc="25" dirty="0">
                <a:latin typeface="Arial"/>
                <a:cs typeface="Arial"/>
              </a:rPr>
              <a:t>c</a:t>
            </a:r>
            <a:r>
              <a:rPr sz="2300" spc="105" dirty="0">
                <a:latin typeface="Arial"/>
                <a:cs typeface="Arial"/>
              </a:rPr>
              <a:t>endend</a:t>
            </a:r>
            <a:r>
              <a:rPr sz="2300" spc="11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e	</a:t>
            </a:r>
            <a:r>
              <a:rPr sz="2300" spc="70" dirty="0">
                <a:latin typeface="Arial"/>
                <a:cs typeface="Arial"/>
              </a:rPr>
              <a:t>apaga</a:t>
            </a:r>
            <a:r>
              <a:rPr sz="2300" spc="65" dirty="0">
                <a:latin typeface="Arial"/>
                <a:cs typeface="Arial"/>
              </a:rPr>
              <a:t>n</a:t>
            </a:r>
            <a:r>
              <a:rPr sz="2300" spc="145" dirty="0">
                <a:latin typeface="Arial"/>
                <a:cs typeface="Arial"/>
              </a:rPr>
              <a:t>d</a:t>
            </a:r>
            <a:r>
              <a:rPr sz="2300" spc="15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90" dirty="0">
                <a:latin typeface="Arial"/>
                <a:cs typeface="Arial"/>
              </a:rPr>
              <a:t>le</a:t>
            </a:r>
            <a:r>
              <a:rPr sz="2300" spc="140" dirty="0">
                <a:latin typeface="Arial"/>
                <a:cs typeface="Arial"/>
              </a:rPr>
              <a:t>d</a:t>
            </a:r>
            <a:r>
              <a:rPr sz="2300" spc="20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45" dirty="0">
                <a:latin typeface="Arial"/>
                <a:cs typeface="Arial"/>
              </a:rPr>
              <a:t>cu</a:t>
            </a:r>
            <a:r>
              <a:rPr sz="2300" spc="45" dirty="0">
                <a:latin typeface="Arial"/>
                <a:cs typeface="Arial"/>
              </a:rPr>
              <a:t>j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5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5" dirty="0">
                <a:latin typeface="Arial"/>
                <a:cs typeface="Arial"/>
              </a:rPr>
              <a:t>p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spc="210" dirty="0">
                <a:latin typeface="Arial"/>
                <a:cs typeface="Arial"/>
              </a:rPr>
              <a:t>r</a:t>
            </a:r>
            <a:r>
              <a:rPr sz="2300" spc="180" dirty="0">
                <a:latin typeface="Arial"/>
                <a:cs typeface="Arial"/>
              </a:rPr>
              <a:t>t</a:t>
            </a:r>
            <a:r>
              <a:rPr sz="2300" dirty="0">
                <a:latin typeface="Arial"/>
                <a:cs typeface="Arial"/>
              </a:rPr>
              <a:t>as  </a:t>
            </a:r>
            <a:r>
              <a:rPr sz="2300" spc="70" dirty="0">
                <a:latin typeface="Arial"/>
                <a:cs typeface="Arial"/>
              </a:rPr>
              <a:t>estão </a:t>
            </a:r>
            <a:r>
              <a:rPr sz="2300" spc="110" dirty="0">
                <a:latin typeface="Arial"/>
                <a:cs typeface="Arial"/>
              </a:rPr>
              <a:t>definidas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90" dirty="0">
                <a:latin typeface="Arial"/>
                <a:cs typeface="Arial"/>
              </a:rPr>
              <a:t>um</a:t>
            </a:r>
            <a:r>
              <a:rPr sz="2300" spc="30" dirty="0">
                <a:latin typeface="Arial"/>
                <a:cs typeface="Arial"/>
              </a:rPr>
              <a:t> </a:t>
            </a:r>
            <a:r>
              <a:rPr sz="2300" spc="114" dirty="0">
                <a:latin typeface="Arial"/>
                <a:cs typeface="Arial"/>
              </a:rPr>
              <a:t>vetor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7556" y="2827020"/>
            <a:ext cx="7469124" cy="3363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5541" y="2924898"/>
            <a:ext cx="7194042" cy="3168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10600" y="6539959"/>
            <a:ext cx="3247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140</a:t>
            </a:r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01521"/>
            <a:ext cx="1214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30" dirty="0"/>
              <a:t>M</a:t>
            </a:r>
            <a:r>
              <a:rPr sz="2400" spc="10" dirty="0"/>
              <a:t>a</a:t>
            </a:r>
            <a:r>
              <a:rPr sz="2400" spc="204" dirty="0"/>
              <a:t>tr</a:t>
            </a:r>
            <a:r>
              <a:rPr sz="2400" spc="150" dirty="0"/>
              <a:t>i</a:t>
            </a:r>
            <a:r>
              <a:rPr sz="2400" spc="175" dirty="0"/>
              <a:t>z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56308"/>
            <a:ext cx="6731000" cy="520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1945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873125" algn="l"/>
                <a:tab pos="1728470" algn="l"/>
                <a:tab pos="1990725" algn="l"/>
                <a:tab pos="2874645" algn="l"/>
                <a:tab pos="3136900" algn="l"/>
                <a:tab pos="3627754" algn="l"/>
                <a:tab pos="4400550" algn="l"/>
                <a:tab pos="5691505" algn="l"/>
                <a:tab pos="6380480" algn="l"/>
              </a:tabLst>
            </a:pPr>
            <a:r>
              <a:rPr sz="1800" spc="40" dirty="0">
                <a:latin typeface="Arial"/>
                <a:cs typeface="Arial"/>
              </a:rPr>
              <a:t>Uma	</a:t>
            </a:r>
            <a:r>
              <a:rPr sz="1800" spc="145" dirty="0">
                <a:latin typeface="Arial"/>
                <a:cs typeface="Arial"/>
              </a:rPr>
              <a:t>ma</a:t>
            </a:r>
            <a:r>
              <a:rPr sz="1800" spc="60" dirty="0">
                <a:latin typeface="Arial"/>
                <a:cs typeface="Arial"/>
              </a:rPr>
              <a:t>t</a:t>
            </a:r>
            <a:r>
              <a:rPr sz="1800" spc="95" dirty="0">
                <a:latin typeface="Arial"/>
                <a:cs typeface="Arial"/>
              </a:rPr>
              <a:t>ri</a:t>
            </a:r>
            <a:r>
              <a:rPr sz="1800" spc="185" dirty="0">
                <a:latin typeface="Arial"/>
                <a:cs typeface="Arial"/>
              </a:rPr>
              <a:t>z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é	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5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229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800" spc="12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2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800" spc="8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spc="13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800" spc="12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800" spc="18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800" spc="1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800" spc="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800" spc="145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spc="70" dirty="0">
                <a:latin typeface="Arial"/>
                <a:cs typeface="Arial"/>
              </a:rPr>
              <a:t>,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10" dirty="0">
                <a:latin typeface="Arial"/>
                <a:cs typeface="Arial"/>
              </a:rPr>
              <a:t>ent</a:t>
            </a:r>
            <a:r>
              <a:rPr sz="1800" spc="70" dirty="0">
                <a:latin typeface="Arial"/>
                <a:cs typeface="Arial"/>
              </a:rPr>
              <a:t>r</a:t>
            </a:r>
            <a:r>
              <a:rPr sz="1800" spc="85" dirty="0">
                <a:latin typeface="Arial"/>
                <a:cs typeface="Arial"/>
              </a:rPr>
              <a:t>etant</a:t>
            </a:r>
            <a:r>
              <a:rPr sz="1800" spc="1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2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800" spc="11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e	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65" dirty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endParaRPr sz="1800">
              <a:latin typeface="Arial"/>
              <a:cs typeface="Arial"/>
            </a:endParaRPr>
          </a:p>
          <a:p>
            <a:pPr marL="241300">
              <a:lnSpc>
                <a:spcPts val="1945"/>
              </a:lnSpc>
            </a:pPr>
            <a:r>
              <a:rPr sz="1800" spc="95" dirty="0">
                <a:solidFill>
                  <a:srgbClr val="FF0000"/>
                </a:solidFill>
                <a:latin typeface="Arial"/>
                <a:cs typeface="Arial"/>
              </a:rPr>
              <a:t>formada </a:t>
            </a:r>
            <a:r>
              <a:rPr sz="1800" spc="114" dirty="0">
                <a:solidFill>
                  <a:srgbClr val="FF0000"/>
                </a:solidFill>
                <a:latin typeface="Arial"/>
                <a:cs typeface="Arial"/>
              </a:rPr>
              <a:t>por </a:t>
            </a:r>
            <a:r>
              <a:rPr sz="1800" spc="55" dirty="0">
                <a:solidFill>
                  <a:srgbClr val="FF0000"/>
                </a:solidFill>
                <a:latin typeface="Arial"/>
                <a:cs typeface="Arial"/>
              </a:rPr>
              <a:t>duas 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1800" spc="75" dirty="0">
                <a:solidFill>
                  <a:srgbClr val="FF0000"/>
                </a:solidFill>
                <a:latin typeface="Arial"/>
                <a:cs typeface="Arial"/>
              </a:rPr>
              <a:t>mais</a:t>
            </a:r>
            <a:r>
              <a:rPr sz="18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dimensões</a:t>
            </a:r>
            <a:r>
              <a:rPr sz="1800" spc="7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2334005"/>
            <a:ext cx="448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979805" algn="l"/>
                <a:tab pos="1941830" algn="l"/>
                <a:tab pos="3745229" algn="l"/>
              </a:tabLst>
            </a:pPr>
            <a:r>
              <a:rPr sz="1800" spc="40" dirty="0">
                <a:solidFill>
                  <a:srgbClr val="FF0000"/>
                </a:solidFill>
                <a:latin typeface="Arial"/>
                <a:cs typeface="Arial"/>
              </a:rPr>
              <a:t>Uma	</a:t>
            </a:r>
            <a:r>
              <a:rPr sz="1800" spc="140" dirty="0">
                <a:solidFill>
                  <a:srgbClr val="FF0000"/>
                </a:solidFill>
                <a:latin typeface="Arial"/>
                <a:cs typeface="Arial"/>
              </a:rPr>
              <a:t>ma</a:t>
            </a:r>
            <a:r>
              <a:rPr sz="1800" spc="6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spc="14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170" dirty="0">
                <a:solidFill>
                  <a:srgbClr val="FF0000"/>
                </a:solidFill>
                <a:latin typeface="Arial"/>
                <a:cs typeface="Arial"/>
              </a:rPr>
              <a:t>z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800" spc="130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1800" spc="12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17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100" dirty="0">
                <a:solidFill>
                  <a:srgbClr val="FF0000"/>
                </a:solidFill>
                <a:latin typeface="Arial"/>
                <a:cs typeface="Arial"/>
              </a:rPr>
              <a:t>mens</a:t>
            </a:r>
            <a:r>
              <a:rPr sz="1800" spc="2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90" dirty="0">
                <a:solidFill>
                  <a:srgbClr val="FF0000"/>
                </a:solidFill>
                <a:latin typeface="Arial"/>
                <a:cs typeface="Arial"/>
              </a:rPr>
              <a:t>ona</a:t>
            </a:r>
            <a:r>
              <a:rPr sz="1800" spc="3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800" spc="11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800" spc="10" dirty="0">
                <a:solidFill>
                  <a:srgbClr val="FF0000"/>
                </a:solidFill>
                <a:latin typeface="Arial"/>
                <a:cs typeface="Arial"/>
              </a:rPr>
              <a:t>ss</a:t>
            </a:r>
            <a:r>
              <a:rPr sz="1800" spc="114" dirty="0">
                <a:solidFill>
                  <a:srgbClr val="FF0000"/>
                </a:solidFill>
                <a:latin typeface="Arial"/>
                <a:cs typeface="Arial"/>
              </a:rPr>
              <a:t>ui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513" y="2334005"/>
            <a:ext cx="20313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330" algn="l"/>
              </a:tabLst>
            </a:pPr>
            <a:r>
              <a:rPr sz="1800" spc="145" dirty="0">
                <a:solidFill>
                  <a:srgbClr val="FF0000"/>
                </a:solidFill>
                <a:latin typeface="Arial"/>
                <a:cs typeface="Arial"/>
              </a:rPr>
              <a:t>um	</a:t>
            </a:r>
            <a:r>
              <a:rPr sz="1800" spc="95" dirty="0">
                <a:solidFill>
                  <a:srgbClr val="FF0000"/>
                </a:solidFill>
                <a:latin typeface="Arial"/>
                <a:cs typeface="Arial"/>
              </a:rPr>
              <a:t>determinado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8036" y="2553461"/>
            <a:ext cx="3496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número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800" spc="75" dirty="0">
                <a:solidFill>
                  <a:srgbClr val="FF0000"/>
                </a:solidFill>
                <a:latin typeface="Arial"/>
                <a:cs typeface="Arial"/>
              </a:rPr>
              <a:t>linhas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800" spc="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colunas</a:t>
            </a:r>
            <a:r>
              <a:rPr sz="1800" spc="6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9436" y="2811017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800" spc="75" dirty="0">
                <a:latin typeface="Arial"/>
                <a:cs typeface="Arial"/>
              </a:rPr>
              <a:t>Exemp</a:t>
            </a:r>
            <a:r>
              <a:rPr sz="1800" spc="15" dirty="0">
                <a:latin typeface="Arial"/>
                <a:cs typeface="Arial"/>
              </a:rPr>
              <a:t>l</a:t>
            </a:r>
            <a:r>
              <a:rPr sz="1800" spc="95" dirty="0">
                <a:latin typeface="Arial"/>
                <a:cs typeface="Arial"/>
              </a:rPr>
              <a:t>o</a:t>
            </a:r>
            <a:r>
              <a:rPr sz="1800" spc="6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7180" y="3091433"/>
            <a:ext cx="1798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0665" algn="l"/>
              </a:tabLst>
            </a:pPr>
            <a:r>
              <a:rPr sz="1600" spc="-835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1600" spc="114" dirty="0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matriz[4][6];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9436" y="5281929"/>
            <a:ext cx="37738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1106805" algn="l"/>
                <a:tab pos="1743710" algn="l"/>
                <a:tab pos="2053589" algn="l"/>
                <a:tab pos="3100070" algn="l"/>
              </a:tabLst>
            </a:pPr>
            <a:r>
              <a:rPr sz="1800" spc="90" dirty="0">
                <a:latin typeface="Arial"/>
                <a:cs typeface="Arial"/>
              </a:rPr>
              <a:t>Mat</a:t>
            </a:r>
            <a:r>
              <a:rPr sz="1800" spc="55" dirty="0">
                <a:latin typeface="Arial"/>
                <a:cs typeface="Arial"/>
              </a:rPr>
              <a:t>r</a:t>
            </a:r>
            <a:r>
              <a:rPr sz="1800" spc="70" dirty="0">
                <a:latin typeface="Arial"/>
                <a:cs typeface="Arial"/>
              </a:rPr>
              <a:t>i</a:t>
            </a:r>
            <a:r>
              <a:rPr sz="1800" spc="170" dirty="0">
                <a:latin typeface="Arial"/>
                <a:cs typeface="Arial"/>
              </a:rPr>
              <a:t>z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80" dirty="0">
                <a:latin typeface="Arial"/>
                <a:cs typeface="Arial"/>
              </a:rPr>
              <a:t>co</a:t>
            </a:r>
            <a:r>
              <a:rPr sz="1800" spc="135" dirty="0">
                <a:latin typeface="Arial"/>
                <a:cs typeface="Arial"/>
              </a:rPr>
              <a:t>m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u="sng" spc="1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800" u="sng" spc="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(qua</a:t>
            </a:r>
            <a:r>
              <a:rPr sz="1800" u="sng" spc="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1800" u="sng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sz="1800" u="sng" spc="1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)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25" dirty="0">
                <a:latin typeface="Arial"/>
                <a:cs typeface="Arial"/>
              </a:rPr>
              <a:t>li</a:t>
            </a:r>
            <a:r>
              <a:rPr sz="1800" spc="60" dirty="0">
                <a:latin typeface="Arial"/>
                <a:cs typeface="Arial"/>
              </a:rPr>
              <a:t>nhas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8036" y="5501436"/>
            <a:ext cx="2901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latin typeface="Arial"/>
                <a:cs typeface="Arial"/>
              </a:rPr>
              <a:t>elementos </a:t>
            </a:r>
            <a:r>
              <a:rPr sz="1800" spc="114" dirty="0">
                <a:latin typeface="Arial"/>
                <a:cs typeface="Arial"/>
              </a:rPr>
              <a:t>do </a:t>
            </a:r>
            <a:r>
              <a:rPr sz="1800" u="sng" spc="1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tipo</a:t>
            </a:r>
            <a:r>
              <a:rPr sz="18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u="sng" spc="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inteiro</a:t>
            </a:r>
            <a:r>
              <a:rPr sz="1800" spc="1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97679" y="2976372"/>
            <a:ext cx="62026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3400" y="2990088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55972" y="2996945"/>
            <a:ext cx="504050" cy="4320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02123" y="2976372"/>
            <a:ext cx="620268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47844" y="2990088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60035" y="2996945"/>
            <a:ext cx="504050" cy="4320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06567" y="2976372"/>
            <a:ext cx="620267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52288" y="2990088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64098" y="2996945"/>
            <a:ext cx="504050" cy="4320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09488" y="2976372"/>
            <a:ext cx="620267" cy="5486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6732" y="2990088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68161" y="2996945"/>
            <a:ext cx="504050" cy="4320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13932" y="2976372"/>
            <a:ext cx="620267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59652" y="2990088"/>
            <a:ext cx="597407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72225" y="2996945"/>
            <a:ext cx="504050" cy="4320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18376" y="2976372"/>
            <a:ext cx="620268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64095" y="2990088"/>
            <a:ext cx="597407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76288" y="2996945"/>
            <a:ext cx="504050" cy="4320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97679" y="3409188"/>
            <a:ext cx="620268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43400" y="3422903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55972" y="3429000"/>
            <a:ext cx="504050" cy="4320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02123" y="3409188"/>
            <a:ext cx="620268" cy="5486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47844" y="3422903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60035" y="3429000"/>
            <a:ext cx="504050" cy="4320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06567" y="3409188"/>
            <a:ext cx="620267" cy="5486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52288" y="3422903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64098" y="3429000"/>
            <a:ext cx="504050" cy="4320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09488" y="3409188"/>
            <a:ext cx="620267" cy="5486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85103" y="3422903"/>
            <a:ext cx="742188" cy="5867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68161" y="3429000"/>
            <a:ext cx="504050" cy="4320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13932" y="3409188"/>
            <a:ext cx="620267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88023" y="3422903"/>
            <a:ext cx="742187" cy="5867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72225" y="3429000"/>
            <a:ext cx="504050" cy="4320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18376" y="3409188"/>
            <a:ext cx="620268" cy="5486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92468" y="3422903"/>
            <a:ext cx="742187" cy="5867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76288" y="3429000"/>
            <a:ext cx="504050" cy="4320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97679" y="3840479"/>
            <a:ext cx="620268" cy="548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271771" y="3854196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55972" y="3861053"/>
            <a:ext cx="504050" cy="4320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02123" y="3840479"/>
            <a:ext cx="620268" cy="548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776215" y="3854196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60035" y="3861053"/>
            <a:ext cx="504050" cy="4320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06567" y="3840479"/>
            <a:ext cx="620267" cy="5486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80659" y="3854196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64098" y="3861053"/>
            <a:ext cx="504050" cy="4320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09488" y="3840479"/>
            <a:ext cx="620267" cy="5486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85103" y="3854196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68161" y="3861053"/>
            <a:ext cx="504050" cy="4320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13932" y="3840479"/>
            <a:ext cx="620267" cy="548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88023" y="3854196"/>
            <a:ext cx="742187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372225" y="3861053"/>
            <a:ext cx="504050" cy="4320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818376" y="3840479"/>
            <a:ext cx="620268" cy="548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792468" y="3854196"/>
            <a:ext cx="742187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876288" y="3861053"/>
            <a:ext cx="504050" cy="4320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297679" y="4273296"/>
            <a:ext cx="620268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271771" y="4287011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355972" y="4293108"/>
            <a:ext cx="504050" cy="4320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02123" y="4273296"/>
            <a:ext cx="620268" cy="5486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776215" y="4287011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60035" y="4293108"/>
            <a:ext cx="504050" cy="4320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306567" y="4273296"/>
            <a:ext cx="620267" cy="5486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280659" y="4287011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64098" y="4293108"/>
            <a:ext cx="504050" cy="43205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809488" y="4273296"/>
            <a:ext cx="620267" cy="5486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85103" y="4287011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868161" y="4293108"/>
            <a:ext cx="504050" cy="4320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313932" y="4273296"/>
            <a:ext cx="620267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288023" y="4287011"/>
            <a:ext cx="742187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372225" y="4293108"/>
            <a:ext cx="504050" cy="4320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818376" y="4273296"/>
            <a:ext cx="620268" cy="5486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92468" y="4287011"/>
            <a:ext cx="742187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876288" y="4293108"/>
            <a:ext cx="504050" cy="4320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4" name="object 84"/>
          <p:cNvGraphicFramePr>
            <a:graphicFrameLocks noGrp="1"/>
          </p:cNvGraphicFramePr>
          <p:nvPr/>
        </p:nvGraphicFramePr>
        <p:xfrm>
          <a:off x="4351210" y="2992183"/>
          <a:ext cx="3025138" cy="172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1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9525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9525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9525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5" name="object 85"/>
          <p:cNvSpPr/>
          <p:nvPr/>
        </p:nvSpPr>
        <p:spPr>
          <a:xfrm>
            <a:off x="4355972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89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328414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337" y="412875"/>
                </a:lnTo>
                <a:lnTo>
                  <a:pt x="551052" y="406987"/>
                </a:lnTo>
                <a:lnTo>
                  <a:pt x="556910" y="398266"/>
                </a:lnTo>
                <a:lnTo>
                  <a:pt x="559053" y="387604"/>
                </a:lnTo>
                <a:lnTo>
                  <a:pt x="559053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3" y="33020"/>
                </a:lnTo>
                <a:lnTo>
                  <a:pt x="559053" y="27559"/>
                </a:lnTo>
                <a:lnTo>
                  <a:pt x="556910" y="16823"/>
                </a:lnTo>
                <a:lnTo>
                  <a:pt x="551052" y="8064"/>
                </a:lnTo>
                <a:lnTo>
                  <a:pt x="542337" y="2162"/>
                </a:lnTo>
                <a:lnTo>
                  <a:pt x="531622" y="0"/>
                </a:lnTo>
                <a:close/>
              </a:path>
              <a:path w="559435" h="415289">
                <a:moveTo>
                  <a:pt x="559053" y="33020"/>
                </a:moveTo>
                <a:lnTo>
                  <a:pt x="526161" y="33020"/>
                </a:lnTo>
                <a:lnTo>
                  <a:pt x="526161" y="382143"/>
                </a:lnTo>
                <a:lnTo>
                  <a:pt x="559053" y="382143"/>
                </a:lnTo>
                <a:lnTo>
                  <a:pt x="559053" y="33020"/>
                </a:lnTo>
                <a:close/>
              </a:path>
              <a:path w="559435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5118" y="360045"/>
                </a:lnTo>
                <a:lnTo>
                  <a:pt x="55118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5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860035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89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832477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284" y="412875"/>
                </a:lnTo>
                <a:lnTo>
                  <a:pt x="551005" y="406987"/>
                </a:lnTo>
                <a:lnTo>
                  <a:pt x="556893" y="398266"/>
                </a:lnTo>
                <a:lnTo>
                  <a:pt x="559053" y="387604"/>
                </a:lnTo>
                <a:lnTo>
                  <a:pt x="559053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3" y="33020"/>
                </a:lnTo>
                <a:lnTo>
                  <a:pt x="559053" y="27559"/>
                </a:lnTo>
                <a:lnTo>
                  <a:pt x="556893" y="16823"/>
                </a:lnTo>
                <a:lnTo>
                  <a:pt x="551005" y="8064"/>
                </a:lnTo>
                <a:lnTo>
                  <a:pt x="542284" y="2162"/>
                </a:lnTo>
                <a:lnTo>
                  <a:pt x="531622" y="0"/>
                </a:lnTo>
                <a:close/>
              </a:path>
              <a:path w="559435" h="415289">
                <a:moveTo>
                  <a:pt x="559053" y="33020"/>
                </a:moveTo>
                <a:lnTo>
                  <a:pt x="526161" y="33020"/>
                </a:lnTo>
                <a:lnTo>
                  <a:pt x="526161" y="382143"/>
                </a:lnTo>
                <a:lnTo>
                  <a:pt x="559053" y="382143"/>
                </a:lnTo>
                <a:lnTo>
                  <a:pt x="559053" y="33020"/>
                </a:lnTo>
                <a:close/>
              </a:path>
              <a:path w="559435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4990" y="360045"/>
                </a:lnTo>
                <a:lnTo>
                  <a:pt x="54990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5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64098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89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336540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284" y="412875"/>
                </a:lnTo>
                <a:lnTo>
                  <a:pt x="551005" y="406987"/>
                </a:lnTo>
                <a:lnTo>
                  <a:pt x="556893" y="398266"/>
                </a:lnTo>
                <a:lnTo>
                  <a:pt x="559054" y="387604"/>
                </a:lnTo>
                <a:lnTo>
                  <a:pt x="559054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4" y="33020"/>
                </a:lnTo>
                <a:lnTo>
                  <a:pt x="559054" y="27559"/>
                </a:lnTo>
                <a:lnTo>
                  <a:pt x="556893" y="16823"/>
                </a:lnTo>
                <a:lnTo>
                  <a:pt x="551005" y="8064"/>
                </a:lnTo>
                <a:lnTo>
                  <a:pt x="542284" y="2162"/>
                </a:lnTo>
                <a:lnTo>
                  <a:pt x="531622" y="0"/>
                </a:lnTo>
                <a:close/>
              </a:path>
              <a:path w="559435" h="415289">
                <a:moveTo>
                  <a:pt x="559054" y="33020"/>
                </a:moveTo>
                <a:lnTo>
                  <a:pt x="526161" y="33020"/>
                </a:lnTo>
                <a:lnTo>
                  <a:pt x="526161" y="382143"/>
                </a:lnTo>
                <a:lnTo>
                  <a:pt x="559054" y="382143"/>
                </a:lnTo>
                <a:lnTo>
                  <a:pt x="559054" y="33020"/>
                </a:lnTo>
                <a:close/>
              </a:path>
              <a:path w="559435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4990" y="360045"/>
                </a:lnTo>
                <a:lnTo>
                  <a:pt x="54990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5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868161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89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840603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284" y="412875"/>
                </a:lnTo>
                <a:lnTo>
                  <a:pt x="551005" y="406987"/>
                </a:lnTo>
                <a:lnTo>
                  <a:pt x="556893" y="398266"/>
                </a:lnTo>
                <a:lnTo>
                  <a:pt x="559054" y="387604"/>
                </a:lnTo>
                <a:lnTo>
                  <a:pt x="559054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4" y="33020"/>
                </a:lnTo>
                <a:lnTo>
                  <a:pt x="559054" y="27559"/>
                </a:lnTo>
                <a:lnTo>
                  <a:pt x="556893" y="16823"/>
                </a:lnTo>
                <a:lnTo>
                  <a:pt x="551005" y="8064"/>
                </a:lnTo>
                <a:lnTo>
                  <a:pt x="542284" y="2162"/>
                </a:lnTo>
                <a:lnTo>
                  <a:pt x="531622" y="0"/>
                </a:lnTo>
                <a:close/>
              </a:path>
              <a:path w="559435" h="415289">
                <a:moveTo>
                  <a:pt x="559054" y="33020"/>
                </a:moveTo>
                <a:lnTo>
                  <a:pt x="526034" y="33020"/>
                </a:lnTo>
                <a:lnTo>
                  <a:pt x="526034" y="382143"/>
                </a:lnTo>
                <a:lnTo>
                  <a:pt x="559054" y="382143"/>
                </a:lnTo>
                <a:lnTo>
                  <a:pt x="559054" y="33020"/>
                </a:lnTo>
                <a:close/>
              </a:path>
              <a:path w="559435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4991" y="360045"/>
                </a:lnTo>
                <a:lnTo>
                  <a:pt x="54991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5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372225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90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344665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4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284" y="412875"/>
                </a:lnTo>
                <a:lnTo>
                  <a:pt x="551005" y="406987"/>
                </a:lnTo>
                <a:lnTo>
                  <a:pt x="556893" y="398266"/>
                </a:lnTo>
                <a:lnTo>
                  <a:pt x="559054" y="387604"/>
                </a:lnTo>
                <a:lnTo>
                  <a:pt x="559054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4" y="33020"/>
                </a:lnTo>
                <a:lnTo>
                  <a:pt x="559054" y="27559"/>
                </a:lnTo>
                <a:lnTo>
                  <a:pt x="556893" y="16823"/>
                </a:lnTo>
                <a:lnTo>
                  <a:pt x="551005" y="8064"/>
                </a:lnTo>
                <a:lnTo>
                  <a:pt x="542284" y="2162"/>
                </a:lnTo>
                <a:lnTo>
                  <a:pt x="531622" y="0"/>
                </a:lnTo>
                <a:close/>
              </a:path>
              <a:path w="559434" h="415289">
                <a:moveTo>
                  <a:pt x="559054" y="33020"/>
                </a:moveTo>
                <a:lnTo>
                  <a:pt x="526034" y="33020"/>
                </a:lnTo>
                <a:lnTo>
                  <a:pt x="526034" y="382143"/>
                </a:lnTo>
                <a:lnTo>
                  <a:pt x="559054" y="382143"/>
                </a:lnTo>
                <a:lnTo>
                  <a:pt x="559054" y="33020"/>
                </a:lnTo>
                <a:close/>
              </a:path>
              <a:path w="559434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4991" y="360045"/>
                </a:lnTo>
                <a:lnTo>
                  <a:pt x="54991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4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876288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90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848729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4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284" y="412875"/>
                </a:lnTo>
                <a:lnTo>
                  <a:pt x="551005" y="406987"/>
                </a:lnTo>
                <a:lnTo>
                  <a:pt x="556893" y="398266"/>
                </a:lnTo>
                <a:lnTo>
                  <a:pt x="559053" y="387604"/>
                </a:lnTo>
                <a:lnTo>
                  <a:pt x="559053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3" y="33020"/>
                </a:lnTo>
                <a:lnTo>
                  <a:pt x="559053" y="27559"/>
                </a:lnTo>
                <a:lnTo>
                  <a:pt x="556893" y="16823"/>
                </a:lnTo>
                <a:lnTo>
                  <a:pt x="551005" y="8064"/>
                </a:lnTo>
                <a:lnTo>
                  <a:pt x="542284" y="2162"/>
                </a:lnTo>
                <a:lnTo>
                  <a:pt x="531622" y="0"/>
                </a:lnTo>
                <a:close/>
              </a:path>
              <a:path w="559434" h="415289">
                <a:moveTo>
                  <a:pt x="559053" y="33020"/>
                </a:moveTo>
                <a:lnTo>
                  <a:pt x="526034" y="33020"/>
                </a:lnTo>
                <a:lnTo>
                  <a:pt x="526034" y="382143"/>
                </a:lnTo>
                <a:lnTo>
                  <a:pt x="559053" y="382143"/>
                </a:lnTo>
                <a:lnTo>
                  <a:pt x="559053" y="33020"/>
                </a:lnTo>
                <a:close/>
              </a:path>
              <a:path w="559434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4991" y="360045"/>
                </a:lnTo>
                <a:lnTo>
                  <a:pt x="54991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4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4522723" y="4722621"/>
            <a:ext cx="3137535" cy="8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6255" algn="l"/>
                <a:tab pos="1020444" algn="l"/>
                <a:tab pos="1524635" algn="l"/>
                <a:tab pos="2028825" algn="l"/>
                <a:tab pos="2533015" algn="l"/>
              </a:tabLst>
            </a:pPr>
            <a:r>
              <a:rPr sz="1800" spc="135" dirty="0">
                <a:latin typeface="Arial"/>
                <a:cs typeface="Arial"/>
              </a:rPr>
              <a:t>0	1	2	3	4	5</a:t>
            </a:r>
            <a:endParaRPr sz="1800">
              <a:latin typeface="Arial"/>
              <a:cs typeface="Arial"/>
            </a:endParaRPr>
          </a:p>
          <a:p>
            <a:pPr marL="496570">
              <a:lnSpc>
                <a:spcPct val="100000"/>
              </a:lnSpc>
              <a:spcBef>
                <a:spcPts val="2245"/>
              </a:spcBef>
              <a:tabLst>
                <a:tab pos="788670" algn="l"/>
                <a:tab pos="1098550" algn="l"/>
                <a:tab pos="1838960" algn="l"/>
                <a:tab pos="2854325" algn="l"/>
              </a:tabLst>
            </a:pPr>
            <a:r>
              <a:rPr sz="1800" dirty="0">
                <a:latin typeface="Arial"/>
                <a:cs typeface="Arial"/>
              </a:rPr>
              <a:t>e	</a:t>
            </a:r>
            <a:r>
              <a:rPr sz="1800" u="sng" spc="1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6	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</a:t>
            </a:r>
            <a:r>
              <a:rPr sz="1800" u="sng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1800" u="sng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sz="1800" u="sng" spc="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)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85" dirty="0">
                <a:latin typeface="Arial"/>
                <a:cs typeface="Arial"/>
              </a:rPr>
              <a:t>colu</a:t>
            </a:r>
            <a:r>
              <a:rPr sz="1800" spc="10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60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3824478" y="2996692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495" y="0"/>
                </a:moveTo>
                <a:lnTo>
                  <a:pt x="27432" y="0"/>
                </a:lnTo>
                <a:lnTo>
                  <a:pt x="16716" y="2162"/>
                </a:lnTo>
                <a:lnTo>
                  <a:pt x="8000" y="8064"/>
                </a:lnTo>
                <a:lnTo>
                  <a:pt x="2143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43" y="398319"/>
                </a:lnTo>
                <a:lnTo>
                  <a:pt x="8000" y="407035"/>
                </a:lnTo>
                <a:lnTo>
                  <a:pt x="16716" y="412892"/>
                </a:lnTo>
                <a:lnTo>
                  <a:pt x="27432" y="415036"/>
                </a:lnTo>
                <a:lnTo>
                  <a:pt x="531495" y="415036"/>
                </a:lnTo>
                <a:lnTo>
                  <a:pt x="542230" y="412892"/>
                </a:lnTo>
                <a:lnTo>
                  <a:pt x="550989" y="407035"/>
                </a:lnTo>
                <a:lnTo>
                  <a:pt x="556891" y="398319"/>
                </a:lnTo>
                <a:lnTo>
                  <a:pt x="559054" y="387604"/>
                </a:lnTo>
                <a:lnTo>
                  <a:pt x="559054" y="382143"/>
                </a:lnTo>
                <a:lnTo>
                  <a:pt x="32893" y="382143"/>
                </a:lnTo>
                <a:lnTo>
                  <a:pt x="32893" y="33020"/>
                </a:lnTo>
                <a:lnTo>
                  <a:pt x="559054" y="33020"/>
                </a:lnTo>
                <a:lnTo>
                  <a:pt x="559054" y="27559"/>
                </a:lnTo>
                <a:lnTo>
                  <a:pt x="556891" y="16823"/>
                </a:lnTo>
                <a:lnTo>
                  <a:pt x="550989" y="8064"/>
                </a:lnTo>
                <a:lnTo>
                  <a:pt x="542230" y="2162"/>
                </a:lnTo>
                <a:lnTo>
                  <a:pt x="531495" y="0"/>
                </a:lnTo>
                <a:close/>
              </a:path>
              <a:path w="559435" h="415289">
                <a:moveTo>
                  <a:pt x="559054" y="33020"/>
                </a:moveTo>
                <a:lnTo>
                  <a:pt x="526034" y="33020"/>
                </a:lnTo>
                <a:lnTo>
                  <a:pt x="526034" y="382143"/>
                </a:lnTo>
                <a:lnTo>
                  <a:pt x="559054" y="382143"/>
                </a:lnTo>
                <a:lnTo>
                  <a:pt x="559054" y="33020"/>
                </a:lnTo>
                <a:close/>
              </a:path>
              <a:path w="559435" h="415289">
                <a:moveTo>
                  <a:pt x="514985" y="44069"/>
                </a:moveTo>
                <a:lnTo>
                  <a:pt x="43942" y="44069"/>
                </a:lnTo>
                <a:lnTo>
                  <a:pt x="43942" y="371094"/>
                </a:lnTo>
                <a:lnTo>
                  <a:pt x="514985" y="371094"/>
                </a:lnTo>
                <a:lnTo>
                  <a:pt x="514985" y="360045"/>
                </a:lnTo>
                <a:lnTo>
                  <a:pt x="54991" y="360045"/>
                </a:lnTo>
                <a:lnTo>
                  <a:pt x="54991" y="55118"/>
                </a:lnTo>
                <a:lnTo>
                  <a:pt x="514985" y="55118"/>
                </a:lnTo>
                <a:lnTo>
                  <a:pt x="514985" y="44069"/>
                </a:lnTo>
                <a:close/>
              </a:path>
              <a:path w="559435" h="415289">
                <a:moveTo>
                  <a:pt x="514985" y="55118"/>
                </a:moveTo>
                <a:lnTo>
                  <a:pt x="503936" y="55118"/>
                </a:lnTo>
                <a:lnTo>
                  <a:pt x="503936" y="360045"/>
                </a:lnTo>
                <a:lnTo>
                  <a:pt x="514985" y="360045"/>
                </a:lnTo>
                <a:lnTo>
                  <a:pt x="514985" y="551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824478" y="3401440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495" y="0"/>
                </a:moveTo>
                <a:lnTo>
                  <a:pt x="27432" y="0"/>
                </a:lnTo>
                <a:lnTo>
                  <a:pt x="16716" y="2162"/>
                </a:lnTo>
                <a:lnTo>
                  <a:pt x="8000" y="8064"/>
                </a:lnTo>
                <a:lnTo>
                  <a:pt x="2143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43" y="398319"/>
                </a:lnTo>
                <a:lnTo>
                  <a:pt x="8000" y="407035"/>
                </a:lnTo>
                <a:lnTo>
                  <a:pt x="16716" y="412892"/>
                </a:lnTo>
                <a:lnTo>
                  <a:pt x="27432" y="415036"/>
                </a:lnTo>
                <a:lnTo>
                  <a:pt x="531495" y="415036"/>
                </a:lnTo>
                <a:lnTo>
                  <a:pt x="542230" y="412892"/>
                </a:lnTo>
                <a:lnTo>
                  <a:pt x="550989" y="407035"/>
                </a:lnTo>
                <a:lnTo>
                  <a:pt x="556891" y="398319"/>
                </a:lnTo>
                <a:lnTo>
                  <a:pt x="559054" y="387604"/>
                </a:lnTo>
                <a:lnTo>
                  <a:pt x="559054" y="382143"/>
                </a:lnTo>
                <a:lnTo>
                  <a:pt x="32893" y="382143"/>
                </a:lnTo>
                <a:lnTo>
                  <a:pt x="32893" y="33020"/>
                </a:lnTo>
                <a:lnTo>
                  <a:pt x="559054" y="33020"/>
                </a:lnTo>
                <a:lnTo>
                  <a:pt x="559054" y="27559"/>
                </a:lnTo>
                <a:lnTo>
                  <a:pt x="556891" y="16823"/>
                </a:lnTo>
                <a:lnTo>
                  <a:pt x="550989" y="8064"/>
                </a:lnTo>
                <a:lnTo>
                  <a:pt x="542230" y="2162"/>
                </a:lnTo>
                <a:lnTo>
                  <a:pt x="531495" y="0"/>
                </a:lnTo>
                <a:close/>
              </a:path>
              <a:path w="559435" h="415289">
                <a:moveTo>
                  <a:pt x="559054" y="33020"/>
                </a:moveTo>
                <a:lnTo>
                  <a:pt x="526034" y="33020"/>
                </a:lnTo>
                <a:lnTo>
                  <a:pt x="526034" y="382143"/>
                </a:lnTo>
                <a:lnTo>
                  <a:pt x="559054" y="382143"/>
                </a:lnTo>
                <a:lnTo>
                  <a:pt x="559054" y="33020"/>
                </a:lnTo>
                <a:close/>
              </a:path>
              <a:path w="559435" h="415289">
                <a:moveTo>
                  <a:pt x="514985" y="44069"/>
                </a:moveTo>
                <a:lnTo>
                  <a:pt x="43942" y="44069"/>
                </a:lnTo>
                <a:lnTo>
                  <a:pt x="43942" y="371094"/>
                </a:lnTo>
                <a:lnTo>
                  <a:pt x="514985" y="371094"/>
                </a:lnTo>
                <a:lnTo>
                  <a:pt x="514985" y="360045"/>
                </a:lnTo>
                <a:lnTo>
                  <a:pt x="54991" y="360045"/>
                </a:lnTo>
                <a:lnTo>
                  <a:pt x="54991" y="55118"/>
                </a:lnTo>
                <a:lnTo>
                  <a:pt x="514985" y="55118"/>
                </a:lnTo>
                <a:lnTo>
                  <a:pt x="514985" y="44069"/>
                </a:lnTo>
                <a:close/>
              </a:path>
              <a:path w="559435" h="415289">
                <a:moveTo>
                  <a:pt x="514985" y="55118"/>
                </a:moveTo>
                <a:lnTo>
                  <a:pt x="503936" y="55118"/>
                </a:lnTo>
                <a:lnTo>
                  <a:pt x="503936" y="360045"/>
                </a:lnTo>
                <a:lnTo>
                  <a:pt x="514985" y="360045"/>
                </a:lnTo>
                <a:lnTo>
                  <a:pt x="514985" y="551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824478" y="3833495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495" y="0"/>
                </a:moveTo>
                <a:lnTo>
                  <a:pt x="27432" y="0"/>
                </a:lnTo>
                <a:lnTo>
                  <a:pt x="16716" y="2162"/>
                </a:lnTo>
                <a:lnTo>
                  <a:pt x="8000" y="8064"/>
                </a:lnTo>
                <a:lnTo>
                  <a:pt x="2143" y="16823"/>
                </a:lnTo>
                <a:lnTo>
                  <a:pt x="0" y="27558"/>
                </a:lnTo>
                <a:lnTo>
                  <a:pt x="0" y="387603"/>
                </a:lnTo>
                <a:lnTo>
                  <a:pt x="2143" y="398266"/>
                </a:lnTo>
                <a:lnTo>
                  <a:pt x="8000" y="406987"/>
                </a:lnTo>
                <a:lnTo>
                  <a:pt x="16716" y="412875"/>
                </a:lnTo>
                <a:lnTo>
                  <a:pt x="27432" y="415035"/>
                </a:lnTo>
                <a:lnTo>
                  <a:pt x="531495" y="415035"/>
                </a:lnTo>
                <a:lnTo>
                  <a:pt x="542230" y="412875"/>
                </a:lnTo>
                <a:lnTo>
                  <a:pt x="550989" y="406987"/>
                </a:lnTo>
                <a:lnTo>
                  <a:pt x="556891" y="398266"/>
                </a:lnTo>
                <a:lnTo>
                  <a:pt x="559054" y="387603"/>
                </a:lnTo>
                <a:lnTo>
                  <a:pt x="559054" y="382142"/>
                </a:lnTo>
                <a:lnTo>
                  <a:pt x="32893" y="382142"/>
                </a:lnTo>
                <a:lnTo>
                  <a:pt x="32893" y="33019"/>
                </a:lnTo>
                <a:lnTo>
                  <a:pt x="559054" y="33019"/>
                </a:lnTo>
                <a:lnTo>
                  <a:pt x="559054" y="27558"/>
                </a:lnTo>
                <a:lnTo>
                  <a:pt x="556891" y="16823"/>
                </a:lnTo>
                <a:lnTo>
                  <a:pt x="550989" y="8064"/>
                </a:lnTo>
                <a:lnTo>
                  <a:pt x="542230" y="2162"/>
                </a:lnTo>
                <a:lnTo>
                  <a:pt x="531495" y="0"/>
                </a:lnTo>
                <a:close/>
              </a:path>
              <a:path w="559435" h="415289">
                <a:moveTo>
                  <a:pt x="559054" y="33019"/>
                </a:moveTo>
                <a:lnTo>
                  <a:pt x="526034" y="33019"/>
                </a:lnTo>
                <a:lnTo>
                  <a:pt x="526034" y="382142"/>
                </a:lnTo>
                <a:lnTo>
                  <a:pt x="559054" y="382142"/>
                </a:lnTo>
                <a:lnTo>
                  <a:pt x="559054" y="33019"/>
                </a:lnTo>
                <a:close/>
              </a:path>
              <a:path w="559435" h="415289">
                <a:moveTo>
                  <a:pt x="514985" y="44068"/>
                </a:moveTo>
                <a:lnTo>
                  <a:pt x="43942" y="44068"/>
                </a:lnTo>
                <a:lnTo>
                  <a:pt x="43942" y="371093"/>
                </a:lnTo>
                <a:lnTo>
                  <a:pt x="514985" y="371093"/>
                </a:lnTo>
                <a:lnTo>
                  <a:pt x="514985" y="360044"/>
                </a:lnTo>
                <a:lnTo>
                  <a:pt x="54991" y="360044"/>
                </a:lnTo>
                <a:lnTo>
                  <a:pt x="54991" y="54990"/>
                </a:lnTo>
                <a:lnTo>
                  <a:pt x="514985" y="54990"/>
                </a:lnTo>
                <a:lnTo>
                  <a:pt x="514985" y="44068"/>
                </a:lnTo>
                <a:close/>
              </a:path>
              <a:path w="559435" h="415289">
                <a:moveTo>
                  <a:pt x="514985" y="54990"/>
                </a:moveTo>
                <a:lnTo>
                  <a:pt x="503936" y="54990"/>
                </a:lnTo>
                <a:lnTo>
                  <a:pt x="503936" y="360044"/>
                </a:lnTo>
                <a:lnTo>
                  <a:pt x="514985" y="360044"/>
                </a:lnTo>
                <a:lnTo>
                  <a:pt x="514985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824478" y="4265548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495" y="0"/>
                </a:moveTo>
                <a:lnTo>
                  <a:pt x="27432" y="0"/>
                </a:lnTo>
                <a:lnTo>
                  <a:pt x="16716" y="2162"/>
                </a:lnTo>
                <a:lnTo>
                  <a:pt x="8000" y="8064"/>
                </a:lnTo>
                <a:lnTo>
                  <a:pt x="2143" y="16823"/>
                </a:lnTo>
                <a:lnTo>
                  <a:pt x="0" y="27558"/>
                </a:lnTo>
                <a:lnTo>
                  <a:pt x="0" y="387603"/>
                </a:lnTo>
                <a:lnTo>
                  <a:pt x="2143" y="398266"/>
                </a:lnTo>
                <a:lnTo>
                  <a:pt x="8000" y="406987"/>
                </a:lnTo>
                <a:lnTo>
                  <a:pt x="16716" y="412875"/>
                </a:lnTo>
                <a:lnTo>
                  <a:pt x="27432" y="415036"/>
                </a:lnTo>
                <a:lnTo>
                  <a:pt x="531495" y="415036"/>
                </a:lnTo>
                <a:lnTo>
                  <a:pt x="542230" y="412875"/>
                </a:lnTo>
                <a:lnTo>
                  <a:pt x="550989" y="406987"/>
                </a:lnTo>
                <a:lnTo>
                  <a:pt x="556891" y="398266"/>
                </a:lnTo>
                <a:lnTo>
                  <a:pt x="559054" y="387603"/>
                </a:lnTo>
                <a:lnTo>
                  <a:pt x="559054" y="382143"/>
                </a:lnTo>
                <a:lnTo>
                  <a:pt x="32893" y="382143"/>
                </a:lnTo>
                <a:lnTo>
                  <a:pt x="32893" y="33019"/>
                </a:lnTo>
                <a:lnTo>
                  <a:pt x="559054" y="33019"/>
                </a:lnTo>
                <a:lnTo>
                  <a:pt x="559054" y="27558"/>
                </a:lnTo>
                <a:lnTo>
                  <a:pt x="556891" y="16823"/>
                </a:lnTo>
                <a:lnTo>
                  <a:pt x="550989" y="8064"/>
                </a:lnTo>
                <a:lnTo>
                  <a:pt x="542230" y="2162"/>
                </a:lnTo>
                <a:lnTo>
                  <a:pt x="531495" y="0"/>
                </a:lnTo>
                <a:close/>
              </a:path>
              <a:path w="559435" h="415289">
                <a:moveTo>
                  <a:pt x="559054" y="33019"/>
                </a:moveTo>
                <a:lnTo>
                  <a:pt x="526034" y="33019"/>
                </a:lnTo>
                <a:lnTo>
                  <a:pt x="526034" y="382143"/>
                </a:lnTo>
                <a:lnTo>
                  <a:pt x="559054" y="382143"/>
                </a:lnTo>
                <a:lnTo>
                  <a:pt x="559054" y="33019"/>
                </a:lnTo>
                <a:close/>
              </a:path>
              <a:path w="559435" h="415289">
                <a:moveTo>
                  <a:pt x="514985" y="44068"/>
                </a:moveTo>
                <a:lnTo>
                  <a:pt x="43942" y="44068"/>
                </a:lnTo>
                <a:lnTo>
                  <a:pt x="43942" y="371094"/>
                </a:lnTo>
                <a:lnTo>
                  <a:pt x="514985" y="371094"/>
                </a:lnTo>
                <a:lnTo>
                  <a:pt x="514985" y="360044"/>
                </a:lnTo>
                <a:lnTo>
                  <a:pt x="54991" y="360044"/>
                </a:lnTo>
                <a:lnTo>
                  <a:pt x="54991" y="54990"/>
                </a:lnTo>
                <a:lnTo>
                  <a:pt x="514985" y="54990"/>
                </a:lnTo>
                <a:lnTo>
                  <a:pt x="514985" y="44068"/>
                </a:lnTo>
                <a:close/>
              </a:path>
              <a:path w="559435" h="415289">
                <a:moveTo>
                  <a:pt x="514985" y="54990"/>
                </a:moveTo>
                <a:lnTo>
                  <a:pt x="503936" y="54990"/>
                </a:lnTo>
                <a:lnTo>
                  <a:pt x="503936" y="360044"/>
                </a:lnTo>
                <a:lnTo>
                  <a:pt x="514985" y="360044"/>
                </a:lnTo>
                <a:lnTo>
                  <a:pt x="514985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4018534" y="2891155"/>
            <a:ext cx="170180" cy="1699895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1800" spc="135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1800" spc="13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800" spc="13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800" spc="135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345691" y="3768852"/>
            <a:ext cx="1484375" cy="62026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507236" y="3819144"/>
            <a:ext cx="1229868" cy="58674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03603" y="3789057"/>
            <a:ext cx="1368171" cy="50405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1403603" y="3789057"/>
            <a:ext cx="1368425" cy="504190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645"/>
              </a:spcBef>
            </a:pP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Índices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2769489" y="3556380"/>
            <a:ext cx="1226820" cy="490855"/>
          </a:xfrm>
          <a:custGeom>
            <a:avLst/>
            <a:gdLst/>
            <a:ahLst/>
            <a:cxnLst/>
            <a:rect l="l" t="t" r="r" b="b"/>
            <a:pathLst>
              <a:path w="1226820" h="490854">
                <a:moveTo>
                  <a:pt x="1190536" y="23625"/>
                </a:moveTo>
                <a:lnTo>
                  <a:pt x="0" y="478790"/>
                </a:lnTo>
                <a:lnTo>
                  <a:pt x="4572" y="490601"/>
                </a:lnTo>
                <a:lnTo>
                  <a:pt x="1195095" y="35393"/>
                </a:lnTo>
                <a:lnTo>
                  <a:pt x="1202931" y="25670"/>
                </a:lnTo>
                <a:lnTo>
                  <a:pt x="1190536" y="23625"/>
                </a:lnTo>
                <a:close/>
              </a:path>
              <a:path w="1226820" h="490854">
                <a:moveTo>
                  <a:pt x="1217969" y="15240"/>
                </a:moveTo>
                <a:lnTo>
                  <a:pt x="1212469" y="15240"/>
                </a:lnTo>
                <a:lnTo>
                  <a:pt x="1216914" y="27051"/>
                </a:lnTo>
                <a:lnTo>
                  <a:pt x="1195095" y="35393"/>
                </a:lnTo>
                <a:lnTo>
                  <a:pt x="1154430" y="85852"/>
                </a:lnTo>
                <a:lnTo>
                  <a:pt x="1152271" y="88646"/>
                </a:lnTo>
                <a:lnTo>
                  <a:pt x="1152652" y="92583"/>
                </a:lnTo>
                <a:lnTo>
                  <a:pt x="1155446" y="94742"/>
                </a:lnTo>
                <a:lnTo>
                  <a:pt x="1158113" y="97028"/>
                </a:lnTo>
                <a:lnTo>
                  <a:pt x="1162177" y="96520"/>
                </a:lnTo>
                <a:lnTo>
                  <a:pt x="1226439" y="16637"/>
                </a:lnTo>
                <a:lnTo>
                  <a:pt x="1217969" y="15240"/>
                </a:lnTo>
                <a:close/>
              </a:path>
              <a:path w="1226820" h="490854">
                <a:moveTo>
                  <a:pt x="1202931" y="25670"/>
                </a:moveTo>
                <a:lnTo>
                  <a:pt x="1195095" y="35393"/>
                </a:lnTo>
                <a:lnTo>
                  <a:pt x="1215917" y="27432"/>
                </a:lnTo>
                <a:lnTo>
                  <a:pt x="1213612" y="27432"/>
                </a:lnTo>
                <a:lnTo>
                  <a:pt x="1202931" y="25670"/>
                </a:lnTo>
                <a:close/>
              </a:path>
              <a:path w="1226820" h="490854">
                <a:moveTo>
                  <a:pt x="1209802" y="17145"/>
                </a:moveTo>
                <a:lnTo>
                  <a:pt x="1202931" y="25670"/>
                </a:lnTo>
                <a:lnTo>
                  <a:pt x="1213612" y="27432"/>
                </a:lnTo>
                <a:lnTo>
                  <a:pt x="1209802" y="17145"/>
                </a:lnTo>
                <a:close/>
              </a:path>
              <a:path w="1226820" h="490854">
                <a:moveTo>
                  <a:pt x="1213185" y="17145"/>
                </a:moveTo>
                <a:lnTo>
                  <a:pt x="1209802" y="17145"/>
                </a:lnTo>
                <a:lnTo>
                  <a:pt x="1213612" y="27432"/>
                </a:lnTo>
                <a:lnTo>
                  <a:pt x="1215917" y="27432"/>
                </a:lnTo>
                <a:lnTo>
                  <a:pt x="1216914" y="27051"/>
                </a:lnTo>
                <a:lnTo>
                  <a:pt x="1213185" y="17145"/>
                </a:lnTo>
                <a:close/>
              </a:path>
              <a:path w="1226820" h="490854">
                <a:moveTo>
                  <a:pt x="1212469" y="15240"/>
                </a:moveTo>
                <a:lnTo>
                  <a:pt x="1190536" y="23625"/>
                </a:lnTo>
                <a:lnTo>
                  <a:pt x="1202931" y="25670"/>
                </a:lnTo>
                <a:lnTo>
                  <a:pt x="1209802" y="17145"/>
                </a:lnTo>
                <a:lnTo>
                  <a:pt x="1213185" y="17145"/>
                </a:lnTo>
                <a:lnTo>
                  <a:pt x="1212469" y="15240"/>
                </a:lnTo>
                <a:close/>
              </a:path>
              <a:path w="1226820" h="490854">
                <a:moveTo>
                  <a:pt x="1125220" y="0"/>
                </a:moveTo>
                <a:lnTo>
                  <a:pt x="1121918" y="2286"/>
                </a:lnTo>
                <a:lnTo>
                  <a:pt x="1121410" y="5842"/>
                </a:lnTo>
                <a:lnTo>
                  <a:pt x="1120775" y="9271"/>
                </a:lnTo>
                <a:lnTo>
                  <a:pt x="1123188" y="12573"/>
                </a:lnTo>
                <a:lnTo>
                  <a:pt x="1126616" y="13081"/>
                </a:lnTo>
                <a:lnTo>
                  <a:pt x="1190536" y="23625"/>
                </a:lnTo>
                <a:lnTo>
                  <a:pt x="1212469" y="15240"/>
                </a:lnTo>
                <a:lnTo>
                  <a:pt x="1217969" y="15240"/>
                </a:lnTo>
                <a:lnTo>
                  <a:pt x="1128649" y="508"/>
                </a:lnTo>
                <a:lnTo>
                  <a:pt x="1125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769107" y="4035297"/>
            <a:ext cx="1731010" cy="842644"/>
          </a:xfrm>
          <a:custGeom>
            <a:avLst/>
            <a:gdLst/>
            <a:ahLst/>
            <a:cxnLst/>
            <a:rect l="l" t="t" r="r" b="b"/>
            <a:pathLst>
              <a:path w="1731010" h="842645">
                <a:moveTo>
                  <a:pt x="1695629" y="823999"/>
                </a:moveTo>
                <a:lnTo>
                  <a:pt x="1627632" y="829563"/>
                </a:lnTo>
                <a:lnTo>
                  <a:pt x="1624965" y="832612"/>
                </a:lnTo>
                <a:lnTo>
                  <a:pt x="1625345" y="836040"/>
                </a:lnTo>
                <a:lnTo>
                  <a:pt x="1625600" y="839596"/>
                </a:lnTo>
                <a:lnTo>
                  <a:pt x="1628647" y="842137"/>
                </a:lnTo>
                <a:lnTo>
                  <a:pt x="1727746" y="834135"/>
                </a:lnTo>
                <a:lnTo>
                  <a:pt x="1716786" y="834135"/>
                </a:lnTo>
                <a:lnTo>
                  <a:pt x="1695629" y="823999"/>
                </a:lnTo>
                <a:close/>
              </a:path>
              <a:path w="1731010" h="842645">
                <a:moveTo>
                  <a:pt x="1708137" y="822970"/>
                </a:moveTo>
                <a:lnTo>
                  <a:pt x="1695629" y="823999"/>
                </a:lnTo>
                <a:lnTo>
                  <a:pt x="1716786" y="834135"/>
                </a:lnTo>
                <a:lnTo>
                  <a:pt x="1717817" y="831976"/>
                </a:lnTo>
                <a:lnTo>
                  <a:pt x="1714245" y="831976"/>
                </a:lnTo>
                <a:lnTo>
                  <a:pt x="1708137" y="822970"/>
                </a:lnTo>
                <a:close/>
              </a:path>
              <a:path w="1731010" h="842645">
                <a:moveTo>
                  <a:pt x="1669415" y="748157"/>
                </a:moveTo>
                <a:lnTo>
                  <a:pt x="1666494" y="750188"/>
                </a:lnTo>
                <a:lnTo>
                  <a:pt x="1663572" y="752094"/>
                </a:lnTo>
                <a:lnTo>
                  <a:pt x="1662811" y="756031"/>
                </a:lnTo>
                <a:lnTo>
                  <a:pt x="1664716" y="758951"/>
                </a:lnTo>
                <a:lnTo>
                  <a:pt x="1701076" y="812561"/>
                </a:lnTo>
                <a:lnTo>
                  <a:pt x="1722246" y="822706"/>
                </a:lnTo>
                <a:lnTo>
                  <a:pt x="1716786" y="834135"/>
                </a:lnTo>
                <a:lnTo>
                  <a:pt x="1727746" y="834135"/>
                </a:lnTo>
                <a:lnTo>
                  <a:pt x="1730883" y="833882"/>
                </a:lnTo>
                <a:lnTo>
                  <a:pt x="1675257" y="751839"/>
                </a:lnTo>
                <a:lnTo>
                  <a:pt x="1673352" y="748919"/>
                </a:lnTo>
                <a:lnTo>
                  <a:pt x="1669415" y="748157"/>
                </a:lnTo>
                <a:close/>
              </a:path>
              <a:path w="1731010" h="842645">
                <a:moveTo>
                  <a:pt x="1719071" y="822070"/>
                </a:moveTo>
                <a:lnTo>
                  <a:pt x="1708137" y="822970"/>
                </a:lnTo>
                <a:lnTo>
                  <a:pt x="1714245" y="831976"/>
                </a:lnTo>
                <a:lnTo>
                  <a:pt x="1719071" y="822070"/>
                </a:lnTo>
                <a:close/>
              </a:path>
              <a:path w="1731010" h="842645">
                <a:moveTo>
                  <a:pt x="1720921" y="822070"/>
                </a:moveTo>
                <a:lnTo>
                  <a:pt x="1719071" y="822070"/>
                </a:lnTo>
                <a:lnTo>
                  <a:pt x="1714245" y="831976"/>
                </a:lnTo>
                <a:lnTo>
                  <a:pt x="1717817" y="831976"/>
                </a:lnTo>
                <a:lnTo>
                  <a:pt x="1722246" y="822706"/>
                </a:lnTo>
                <a:lnTo>
                  <a:pt x="1720921" y="822070"/>
                </a:lnTo>
                <a:close/>
              </a:path>
              <a:path w="1731010" h="842645">
                <a:moveTo>
                  <a:pt x="5461" y="0"/>
                </a:moveTo>
                <a:lnTo>
                  <a:pt x="0" y="11556"/>
                </a:lnTo>
                <a:lnTo>
                  <a:pt x="1695629" y="823999"/>
                </a:lnTo>
                <a:lnTo>
                  <a:pt x="1708137" y="822970"/>
                </a:lnTo>
                <a:lnTo>
                  <a:pt x="1701076" y="812561"/>
                </a:lnTo>
                <a:lnTo>
                  <a:pt x="5461" y="0"/>
                </a:lnTo>
                <a:close/>
              </a:path>
              <a:path w="1731010" h="842645">
                <a:moveTo>
                  <a:pt x="1701076" y="812561"/>
                </a:moveTo>
                <a:lnTo>
                  <a:pt x="1708137" y="822970"/>
                </a:lnTo>
                <a:lnTo>
                  <a:pt x="1719071" y="822070"/>
                </a:lnTo>
                <a:lnTo>
                  <a:pt x="1720921" y="822070"/>
                </a:lnTo>
                <a:lnTo>
                  <a:pt x="1701076" y="8125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91767" y="4480559"/>
            <a:ext cx="1863852" cy="71018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1439417" y="4581270"/>
            <a:ext cx="1368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45" marR="5080" indent="-81280">
              <a:lnSpc>
                <a:spcPct val="100000"/>
              </a:lnSpc>
              <a:spcBef>
                <a:spcPts val="100"/>
              </a:spcBef>
            </a:pP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Valor 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armazenado  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na 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posição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[3,0]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2986658" y="4474971"/>
            <a:ext cx="1513840" cy="328930"/>
          </a:xfrm>
          <a:custGeom>
            <a:avLst/>
            <a:gdLst/>
            <a:ahLst/>
            <a:cxnLst/>
            <a:rect l="l" t="t" r="r" b="b"/>
            <a:pathLst>
              <a:path w="1513839" h="328929">
                <a:moveTo>
                  <a:pt x="1476593" y="34660"/>
                </a:moveTo>
                <a:lnTo>
                  <a:pt x="0" y="315975"/>
                </a:lnTo>
                <a:lnTo>
                  <a:pt x="2413" y="328421"/>
                </a:lnTo>
                <a:lnTo>
                  <a:pt x="1479257" y="47034"/>
                </a:lnTo>
                <a:lnTo>
                  <a:pt x="1488593" y="38910"/>
                </a:lnTo>
                <a:lnTo>
                  <a:pt x="1476593" y="34660"/>
                </a:lnTo>
                <a:close/>
              </a:path>
              <a:path w="1513839" h="328929">
                <a:moveTo>
                  <a:pt x="1502202" y="30225"/>
                </a:moveTo>
                <a:lnTo>
                  <a:pt x="1499870" y="30225"/>
                </a:lnTo>
                <a:lnTo>
                  <a:pt x="1502156" y="42671"/>
                </a:lnTo>
                <a:lnTo>
                  <a:pt x="1479257" y="47034"/>
                </a:lnTo>
                <a:lnTo>
                  <a:pt x="1430274" y="89661"/>
                </a:lnTo>
                <a:lnTo>
                  <a:pt x="1427607" y="91947"/>
                </a:lnTo>
                <a:lnTo>
                  <a:pt x="1427353" y="95884"/>
                </a:lnTo>
                <a:lnTo>
                  <a:pt x="1431925" y="101218"/>
                </a:lnTo>
                <a:lnTo>
                  <a:pt x="1435989" y="101472"/>
                </a:lnTo>
                <a:lnTo>
                  <a:pt x="1438656" y="99186"/>
                </a:lnTo>
                <a:lnTo>
                  <a:pt x="1513332" y="34162"/>
                </a:lnTo>
                <a:lnTo>
                  <a:pt x="1502202" y="30225"/>
                </a:lnTo>
                <a:close/>
              </a:path>
              <a:path w="1513839" h="328929">
                <a:moveTo>
                  <a:pt x="1488593" y="38910"/>
                </a:moveTo>
                <a:lnTo>
                  <a:pt x="1479257" y="47034"/>
                </a:lnTo>
                <a:lnTo>
                  <a:pt x="1502156" y="42671"/>
                </a:lnTo>
                <a:lnTo>
                  <a:pt x="1498854" y="42544"/>
                </a:lnTo>
                <a:lnTo>
                  <a:pt x="1488593" y="38910"/>
                </a:lnTo>
                <a:close/>
              </a:path>
              <a:path w="1513839" h="328929">
                <a:moveTo>
                  <a:pt x="1496821" y="31750"/>
                </a:moveTo>
                <a:lnTo>
                  <a:pt x="1488593" y="38910"/>
                </a:lnTo>
                <a:lnTo>
                  <a:pt x="1498854" y="42544"/>
                </a:lnTo>
                <a:lnTo>
                  <a:pt x="1496821" y="31750"/>
                </a:lnTo>
                <a:close/>
              </a:path>
              <a:path w="1513839" h="328929">
                <a:moveTo>
                  <a:pt x="1500149" y="31750"/>
                </a:moveTo>
                <a:lnTo>
                  <a:pt x="1496821" y="31750"/>
                </a:lnTo>
                <a:lnTo>
                  <a:pt x="1498854" y="42544"/>
                </a:lnTo>
                <a:lnTo>
                  <a:pt x="1502132" y="42544"/>
                </a:lnTo>
                <a:lnTo>
                  <a:pt x="1500149" y="31750"/>
                </a:lnTo>
                <a:close/>
              </a:path>
              <a:path w="1513839" h="328929">
                <a:moveTo>
                  <a:pt x="1499870" y="30225"/>
                </a:moveTo>
                <a:lnTo>
                  <a:pt x="1476593" y="34660"/>
                </a:lnTo>
                <a:lnTo>
                  <a:pt x="1488593" y="38910"/>
                </a:lnTo>
                <a:lnTo>
                  <a:pt x="1496821" y="31750"/>
                </a:lnTo>
                <a:lnTo>
                  <a:pt x="1500149" y="31750"/>
                </a:lnTo>
                <a:lnTo>
                  <a:pt x="1499870" y="30225"/>
                </a:lnTo>
                <a:close/>
              </a:path>
              <a:path w="1513839" h="328929">
                <a:moveTo>
                  <a:pt x="1416558" y="0"/>
                </a:moveTo>
                <a:lnTo>
                  <a:pt x="1413002" y="1650"/>
                </a:lnTo>
                <a:lnTo>
                  <a:pt x="1410716" y="8254"/>
                </a:lnTo>
                <a:lnTo>
                  <a:pt x="1412367" y="11937"/>
                </a:lnTo>
                <a:lnTo>
                  <a:pt x="1476593" y="34660"/>
                </a:lnTo>
                <a:lnTo>
                  <a:pt x="1499870" y="30225"/>
                </a:lnTo>
                <a:lnTo>
                  <a:pt x="1502202" y="30225"/>
                </a:lnTo>
                <a:lnTo>
                  <a:pt x="1419987" y="1142"/>
                </a:lnTo>
                <a:lnTo>
                  <a:pt x="14165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103372" y="3499992"/>
            <a:ext cx="629285" cy="339725"/>
          </a:xfrm>
          <a:custGeom>
            <a:avLst/>
            <a:gdLst/>
            <a:ahLst/>
            <a:cxnLst/>
            <a:rect l="l" t="t" r="r" b="b"/>
            <a:pathLst>
              <a:path w="629285" h="339725">
                <a:moveTo>
                  <a:pt x="20319" y="167767"/>
                </a:moveTo>
                <a:lnTo>
                  <a:pt x="0" y="176022"/>
                </a:lnTo>
                <a:lnTo>
                  <a:pt x="65912" y="339471"/>
                </a:lnTo>
                <a:lnTo>
                  <a:pt x="86359" y="331216"/>
                </a:lnTo>
                <a:lnTo>
                  <a:pt x="20319" y="167767"/>
                </a:lnTo>
                <a:close/>
              </a:path>
              <a:path w="629285" h="339725">
                <a:moveTo>
                  <a:pt x="101726" y="194310"/>
                </a:moveTo>
                <a:lnTo>
                  <a:pt x="81279" y="202565"/>
                </a:lnTo>
                <a:lnTo>
                  <a:pt x="126745" y="314960"/>
                </a:lnTo>
                <a:lnTo>
                  <a:pt x="147065" y="306705"/>
                </a:lnTo>
                <a:lnTo>
                  <a:pt x="101726" y="194310"/>
                </a:lnTo>
                <a:close/>
              </a:path>
              <a:path w="629285" h="339725">
                <a:moveTo>
                  <a:pt x="162560" y="169799"/>
                </a:moveTo>
                <a:lnTo>
                  <a:pt x="142112" y="177927"/>
                </a:lnTo>
                <a:lnTo>
                  <a:pt x="187451" y="290322"/>
                </a:lnTo>
                <a:lnTo>
                  <a:pt x="207899" y="282194"/>
                </a:lnTo>
                <a:lnTo>
                  <a:pt x="178562" y="209423"/>
                </a:lnTo>
                <a:lnTo>
                  <a:pt x="182582" y="195278"/>
                </a:lnTo>
                <a:lnTo>
                  <a:pt x="184770" y="190881"/>
                </a:lnTo>
                <a:lnTo>
                  <a:pt x="171068" y="190881"/>
                </a:lnTo>
                <a:lnTo>
                  <a:pt x="162560" y="169799"/>
                </a:lnTo>
                <a:close/>
              </a:path>
              <a:path w="629285" h="339725">
                <a:moveTo>
                  <a:pt x="244650" y="168275"/>
                </a:moveTo>
                <a:lnTo>
                  <a:pt x="209550" y="168275"/>
                </a:lnTo>
                <a:lnTo>
                  <a:pt x="214375" y="168402"/>
                </a:lnTo>
                <a:lnTo>
                  <a:pt x="218186" y="171069"/>
                </a:lnTo>
                <a:lnTo>
                  <a:pt x="222123" y="173609"/>
                </a:lnTo>
                <a:lnTo>
                  <a:pt x="225678" y="179070"/>
                </a:lnTo>
                <a:lnTo>
                  <a:pt x="229107" y="187452"/>
                </a:lnTo>
                <a:lnTo>
                  <a:pt x="258952" y="261493"/>
                </a:lnTo>
                <a:lnTo>
                  <a:pt x="279400" y="253238"/>
                </a:lnTo>
                <a:lnTo>
                  <a:pt x="246761" y="172593"/>
                </a:lnTo>
                <a:lnTo>
                  <a:pt x="244650" y="168275"/>
                </a:lnTo>
                <a:close/>
              </a:path>
              <a:path w="629285" h="339725">
                <a:moveTo>
                  <a:pt x="273303" y="65659"/>
                </a:moveTo>
                <a:lnTo>
                  <a:pt x="252983" y="73914"/>
                </a:lnTo>
                <a:lnTo>
                  <a:pt x="318897" y="237363"/>
                </a:lnTo>
                <a:lnTo>
                  <a:pt x="339343" y="229108"/>
                </a:lnTo>
                <a:lnTo>
                  <a:pt x="309969" y="156559"/>
                </a:lnTo>
                <a:lnTo>
                  <a:pt x="309953" y="156083"/>
                </a:lnTo>
                <a:lnTo>
                  <a:pt x="313973" y="142194"/>
                </a:lnTo>
                <a:lnTo>
                  <a:pt x="316180" y="137795"/>
                </a:lnTo>
                <a:lnTo>
                  <a:pt x="302387" y="137795"/>
                </a:lnTo>
                <a:lnTo>
                  <a:pt x="273303" y="65659"/>
                </a:lnTo>
                <a:close/>
              </a:path>
              <a:path w="629285" h="339725">
                <a:moveTo>
                  <a:pt x="376152" y="115316"/>
                </a:moveTo>
                <a:lnTo>
                  <a:pt x="340994" y="115316"/>
                </a:lnTo>
                <a:lnTo>
                  <a:pt x="345693" y="115443"/>
                </a:lnTo>
                <a:lnTo>
                  <a:pt x="353567" y="120523"/>
                </a:lnTo>
                <a:lnTo>
                  <a:pt x="357124" y="125984"/>
                </a:lnTo>
                <a:lnTo>
                  <a:pt x="363708" y="142194"/>
                </a:lnTo>
                <a:lnTo>
                  <a:pt x="390398" y="208407"/>
                </a:lnTo>
                <a:lnTo>
                  <a:pt x="410844" y="200152"/>
                </a:lnTo>
                <a:lnTo>
                  <a:pt x="378205" y="119507"/>
                </a:lnTo>
                <a:lnTo>
                  <a:pt x="376152" y="115316"/>
                </a:lnTo>
                <a:close/>
              </a:path>
              <a:path w="629285" h="339725">
                <a:moveTo>
                  <a:pt x="215137" y="148288"/>
                </a:moveTo>
                <a:lnTo>
                  <a:pt x="175377" y="177117"/>
                </a:lnTo>
                <a:lnTo>
                  <a:pt x="171068" y="190881"/>
                </a:lnTo>
                <a:lnTo>
                  <a:pt x="184770" y="190881"/>
                </a:lnTo>
                <a:lnTo>
                  <a:pt x="188150" y="184086"/>
                </a:lnTo>
                <a:lnTo>
                  <a:pt x="195242" y="175847"/>
                </a:lnTo>
                <a:lnTo>
                  <a:pt x="203835" y="170561"/>
                </a:lnTo>
                <a:lnTo>
                  <a:pt x="209550" y="168275"/>
                </a:lnTo>
                <a:lnTo>
                  <a:pt x="244650" y="168275"/>
                </a:lnTo>
                <a:lnTo>
                  <a:pt x="243236" y="165381"/>
                </a:lnTo>
                <a:lnTo>
                  <a:pt x="238950" y="159385"/>
                </a:lnTo>
                <a:lnTo>
                  <a:pt x="233902" y="154626"/>
                </a:lnTo>
                <a:lnTo>
                  <a:pt x="228091" y="151130"/>
                </a:lnTo>
                <a:lnTo>
                  <a:pt x="221757" y="148988"/>
                </a:lnTo>
                <a:lnTo>
                  <a:pt x="215137" y="148288"/>
                </a:lnTo>
                <a:close/>
              </a:path>
              <a:path w="629285" h="339725">
                <a:moveTo>
                  <a:pt x="85216" y="153543"/>
                </a:moveTo>
                <a:lnTo>
                  <a:pt x="64896" y="161671"/>
                </a:lnTo>
                <a:lnTo>
                  <a:pt x="73151" y="182118"/>
                </a:lnTo>
                <a:lnTo>
                  <a:pt x="93471" y="173863"/>
                </a:lnTo>
                <a:lnTo>
                  <a:pt x="85216" y="153543"/>
                </a:lnTo>
                <a:close/>
              </a:path>
              <a:path w="629285" h="339725">
                <a:moveTo>
                  <a:pt x="490752" y="68361"/>
                </a:moveTo>
                <a:lnTo>
                  <a:pt x="454159" y="68361"/>
                </a:lnTo>
                <a:lnTo>
                  <a:pt x="461994" y="69437"/>
                </a:lnTo>
                <a:lnTo>
                  <a:pt x="468256" y="73989"/>
                </a:lnTo>
                <a:lnTo>
                  <a:pt x="472948" y="82042"/>
                </a:lnTo>
                <a:lnTo>
                  <a:pt x="478408" y="95631"/>
                </a:lnTo>
                <a:lnTo>
                  <a:pt x="473710" y="97536"/>
                </a:lnTo>
                <a:lnTo>
                  <a:pt x="460325" y="103632"/>
                </a:lnTo>
                <a:lnTo>
                  <a:pt x="428649" y="133598"/>
                </a:lnTo>
                <a:lnTo>
                  <a:pt x="426564" y="146558"/>
                </a:lnTo>
                <a:lnTo>
                  <a:pt x="426654" y="150622"/>
                </a:lnTo>
                <a:lnTo>
                  <a:pt x="453749" y="180137"/>
                </a:lnTo>
                <a:lnTo>
                  <a:pt x="460359" y="180657"/>
                </a:lnTo>
                <a:lnTo>
                  <a:pt x="467135" y="179843"/>
                </a:lnTo>
                <a:lnTo>
                  <a:pt x="474090" y="177673"/>
                </a:lnTo>
                <a:lnTo>
                  <a:pt x="482232" y="173150"/>
                </a:lnTo>
                <a:lnTo>
                  <a:pt x="489696" y="166449"/>
                </a:lnTo>
                <a:lnTo>
                  <a:pt x="494121" y="160655"/>
                </a:lnTo>
                <a:lnTo>
                  <a:pt x="463295" y="160655"/>
                </a:lnTo>
                <a:lnTo>
                  <a:pt x="458469" y="158750"/>
                </a:lnTo>
                <a:lnTo>
                  <a:pt x="453643" y="156718"/>
                </a:lnTo>
                <a:lnTo>
                  <a:pt x="450214" y="153289"/>
                </a:lnTo>
                <a:lnTo>
                  <a:pt x="448290" y="148288"/>
                </a:lnTo>
                <a:lnTo>
                  <a:pt x="445388" y="141351"/>
                </a:lnTo>
                <a:lnTo>
                  <a:pt x="476757" y="110109"/>
                </a:lnTo>
                <a:lnTo>
                  <a:pt x="483362" y="107569"/>
                </a:lnTo>
                <a:lnTo>
                  <a:pt x="507042" y="107569"/>
                </a:lnTo>
                <a:lnTo>
                  <a:pt x="493394" y="73787"/>
                </a:lnTo>
                <a:lnTo>
                  <a:pt x="490752" y="68361"/>
                </a:lnTo>
                <a:close/>
              </a:path>
              <a:path w="629285" h="339725">
                <a:moveTo>
                  <a:pt x="507042" y="107569"/>
                </a:moveTo>
                <a:lnTo>
                  <a:pt x="483362" y="107569"/>
                </a:lnTo>
                <a:lnTo>
                  <a:pt x="495045" y="136652"/>
                </a:lnTo>
                <a:lnTo>
                  <a:pt x="490237" y="144389"/>
                </a:lnTo>
                <a:lnTo>
                  <a:pt x="484965" y="150637"/>
                </a:lnTo>
                <a:lnTo>
                  <a:pt x="479240" y="155386"/>
                </a:lnTo>
                <a:lnTo>
                  <a:pt x="473075" y="158623"/>
                </a:lnTo>
                <a:lnTo>
                  <a:pt x="468122" y="160655"/>
                </a:lnTo>
                <a:lnTo>
                  <a:pt x="494121" y="160655"/>
                </a:lnTo>
                <a:lnTo>
                  <a:pt x="496468" y="157581"/>
                </a:lnTo>
                <a:lnTo>
                  <a:pt x="502538" y="146558"/>
                </a:lnTo>
                <a:lnTo>
                  <a:pt x="541527" y="146558"/>
                </a:lnTo>
                <a:lnTo>
                  <a:pt x="537150" y="138733"/>
                </a:lnTo>
                <a:lnTo>
                  <a:pt x="526631" y="138733"/>
                </a:lnTo>
                <a:lnTo>
                  <a:pt x="521954" y="136794"/>
                </a:lnTo>
                <a:lnTo>
                  <a:pt x="517729" y="132117"/>
                </a:lnTo>
                <a:lnTo>
                  <a:pt x="513968" y="124714"/>
                </a:lnTo>
                <a:lnTo>
                  <a:pt x="507042" y="107569"/>
                </a:lnTo>
                <a:close/>
              </a:path>
              <a:path w="629285" h="339725">
                <a:moveTo>
                  <a:pt x="541527" y="146558"/>
                </a:moveTo>
                <a:lnTo>
                  <a:pt x="502538" y="146558"/>
                </a:lnTo>
                <a:lnTo>
                  <a:pt x="508109" y="152868"/>
                </a:lnTo>
                <a:lnTo>
                  <a:pt x="514143" y="156559"/>
                </a:lnTo>
                <a:lnTo>
                  <a:pt x="520630" y="157630"/>
                </a:lnTo>
                <a:lnTo>
                  <a:pt x="527557" y="156083"/>
                </a:lnTo>
                <a:lnTo>
                  <a:pt x="533145" y="153797"/>
                </a:lnTo>
                <a:lnTo>
                  <a:pt x="537844" y="150622"/>
                </a:lnTo>
                <a:lnTo>
                  <a:pt x="541527" y="146558"/>
                </a:lnTo>
                <a:close/>
              </a:path>
              <a:path w="629285" h="339725">
                <a:moveTo>
                  <a:pt x="535558" y="135890"/>
                </a:moveTo>
                <a:lnTo>
                  <a:pt x="533907" y="136906"/>
                </a:lnTo>
                <a:lnTo>
                  <a:pt x="532638" y="137541"/>
                </a:lnTo>
                <a:lnTo>
                  <a:pt x="531749" y="137922"/>
                </a:lnTo>
                <a:lnTo>
                  <a:pt x="526631" y="138733"/>
                </a:lnTo>
                <a:lnTo>
                  <a:pt x="537150" y="138733"/>
                </a:lnTo>
                <a:lnTo>
                  <a:pt x="535558" y="135890"/>
                </a:lnTo>
                <a:close/>
              </a:path>
              <a:path w="629285" h="339725">
                <a:moveTo>
                  <a:pt x="346582" y="95202"/>
                </a:moveTo>
                <a:lnTo>
                  <a:pt x="306768" y="124031"/>
                </a:lnTo>
                <a:lnTo>
                  <a:pt x="302387" y="137795"/>
                </a:lnTo>
                <a:lnTo>
                  <a:pt x="316180" y="137795"/>
                </a:lnTo>
                <a:lnTo>
                  <a:pt x="319579" y="131016"/>
                </a:lnTo>
                <a:lnTo>
                  <a:pt x="326685" y="122814"/>
                </a:lnTo>
                <a:lnTo>
                  <a:pt x="335279" y="117602"/>
                </a:lnTo>
                <a:lnTo>
                  <a:pt x="340994" y="115316"/>
                </a:lnTo>
                <a:lnTo>
                  <a:pt x="376152" y="115316"/>
                </a:lnTo>
                <a:lnTo>
                  <a:pt x="374681" y="112313"/>
                </a:lnTo>
                <a:lnTo>
                  <a:pt x="370395" y="106346"/>
                </a:lnTo>
                <a:lnTo>
                  <a:pt x="365347" y="101594"/>
                </a:lnTo>
                <a:lnTo>
                  <a:pt x="359537" y="98044"/>
                </a:lnTo>
                <a:lnTo>
                  <a:pt x="353202" y="95902"/>
                </a:lnTo>
                <a:lnTo>
                  <a:pt x="346582" y="95202"/>
                </a:lnTo>
                <a:close/>
              </a:path>
              <a:path w="629285" h="339725">
                <a:moveTo>
                  <a:pt x="554354" y="115951"/>
                </a:moveTo>
                <a:lnTo>
                  <a:pt x="561848" y="134620"/>
                </a:lnTo>
                <a:lnTo>
                  <a:pt x="572710" y="133586"/>
                </a:lnTo>
                <a:lnTo>
                  <a:pt x="582326" y="132064"/>
                </a:lnTo>
                <a:lnTo>
                  <a:pt x="616150" y="116349"/>
                </a:lnTo>
                <a:lnTo>
                  <a:pt x="565783" y="116349"/>
                </a:lnTo>
                <a:lnTo>
                  <a:pt x="554354" y="115951"/>
                </a:lnTo>
                <a:close/>
              </a:path>
              <a:path w="629285" h="339725">
                <a:moveTo>
                  <a:pt x="585597" y="0"/>
                </a:moveTo>
                <a:lnTo>
                  <a:pt x="548282" y="11719"/>
                </a:lnTo>
                <a:lnTo>
                  <a:pt x="527796" y="40814"/>
                </a:lnTo>
                <a:lnTo>
                  <a:pt x="528333" y="47777"/>
                </a:lnTo>
                <a:lnTo>
                  <a:pt x="555589" y="74493"/>
                </a:lnTo>
                <a:lnTo>
                  <a:pt x="583564" y="76200"/>
                </a:lnTo>
                <a:lnTo>
                  <a:pt x="592161" y="76938"/>
                </a:lnTo>
                <a:lnTo>
                  <a:pt x="598900" y="78962"/>
                </a:lnTo>
                <a:lnTo>
                  <a:pt x="603781" y="82272"/>
                </a:lnTo>
                <a:lnTo>
                  <a:pt x="606805" y="86868"/>
                </a:lnTo>
                <a:lnTo>
                  <a:pt x="608711" y="91694"/>
                </a:lnTo>
                <a:lnTo>
                  <a:pt x="608329" y="96393"/>
                </a:lnTo>
                <a:lnTo>
                  <a:pt x="605789" y="101092"/>
                </a:lnTo>
                <a:lnTo>
                  <a:pt x="603250" y="105918"/>
                </a:lnTo>
                <a:lnTo>
                  <a:pt x="565783" y="116349"/>
                </a:lnTo>
                <a:lnTo>
                  <a:pt x="616150" y="116349"/>
                </a:lnTo>
                <a:lnTo>
                  <a:pt x="620015" y="112506"/>
                </a:lnTo>
                <a:lnTo>
                  <a:pt x="624586" y="105791"/>
                </a:lnTo>
                <a:lnTo>
                  <a:pt x="627633" y="98677"/>
                </a:lnTo>
                <a:lnTo>
                  <a:pt x="628967" y="91455"/>
                </a:lnTo>
                <a:lnTo>
                  <a:pt x="628586" y="84163"/>
                </a:lnTo>
                <a:lnTo>
                  <a:pt x="599170" y="56261"/>
                </a:lnTo>
                <a:lnTo>
                  <a:pt x="570483" y="54610"/>
                </a:lnTo>
                <a:lnTo>
                  <a:pt x="558926" y="54356"/>
                </a:lnTo>
                <a:lnTo>
                  <a:pt x="551814" y="51181"/>
                </a:lnTo>
                <a:lnTo>
                  <a:pt x="549401" y="45085"/>
                </a:lnTo>
                <a:lnTo>
                  <a:pt x="547624" y="40767"/>
                </a:lnTo>
                <a:lnTo>
                  <a:pt x="583406" y="18037"/>
                </a:lnTo>
                <a:lnTo>
                  <a:pt x="592454" y="17018"/>
                </a:lnTo>
                <a:lnTo>
                  <a:pt x="585597" y="0"/>
                </a:lnTo>
                <a:close/>
              </a:path>
              <a:path w="629285" h="339725">
                <a:moveTo>
                  <a:pt x="459898" y="49244"/>
                </a:moveTo>
                <a:lnTo>
                  <a:pt x="416004" y="69990"/>
                </a:lnTo>
                <a:lnTo>
                  <a:pt x="407288" y="77724"/>
                </a:lnTo>
                <a:lnTo>
                  <a:pt x="414147" y="94615"/>
                </a:lnTo>
                <a:lnTo>
                  <a:pt x="421572" y="86544"/>
                </a:lnTo>
                <a:lnTo>
                  <a:pt x="429164" y="79867"/>
                </a:lnTo>
                <a:lnTo>
                  <a:pt x="436899" y="74594"/>
                </a:lnTo>
                <a:lnTo>
                  <a:pt x="444753" y="70739"/>
                </a:lnTo>
                <a:lnTo>
                  <a:pt x="454159" y="68361"/>
                </a:lnTo>
                <a:lnTo>
                  <a:pt x="490752" y="68361"/>
                </a:lnTo>
                <a:lnTo>
                  <a:pt x="489423" y="65659"/>
                </a:lnTo>
                <a:lnTo>
                  <a:pt x="484901" y="59229"/>
                </a:lnTo>
                <a:lnTo>
                  <a:pt x="479696" y="54338"/>
                </a:lnTo>
                <a:lnTo>
                  <a:pt x="473837" y="51054"/>
                </a:lnTo>
                <a:lnTo>
                  <a:pt x="467260" y="49363"/>
                </a:lnTo>
                <a:lnTo>
                  <a:pt x="459898" y="492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185215" y="4041203"/>
            <a:ext cx="759460" cy="445770"/>
          </a:xfrm>
          <a:custGeom>
            <a:avLst/>
            <a:gdLst/>
            <a:ahLst/>
            <a:cxnLst/>
            <a:rect l="l" t="t" r="r" b="b"/>
            <a:pathLst>
              <a:path w="759460" h="445770">
                <a:moveTo>
                  <a:pt x="651835" y="400049"/>
                </a:moveTo>
                <a:lnTo>
                  <a:pt x="642818" y="417829"/>
                </a:lnTo>
                <a:lnTo>
                  <a:pt x="650728" y="425449"/>
                </a:lnTo>
                <a:lnTo>
                  <a:pt x="658280" y="430529"/>
                </a:lnTo>
                <a:lnTo>
                  <a:pt x="665499" y="435609"/>
                </a:lnTo>
                <a:lnTo>
                  <a:pt x="672409" y="440689"/>
                </a:lnTo>
                <a:lnTo>
                  <a:pt x="689554" y="445769"/>
                </a:lnTo>
                <a:lnTo>
                  <a:pt x="705937" y="445769"/>
                </a:lnTo>
                <a:lnTo>
                  <a:pt x="713297" y="443229"/>
                </a:lnTo>
                <a:lnTo>
                  <a:pt x="719574" y="439419"/>
                </a:lnTo>
                <a:lnTo>
                  <a:pt x="724779" y="434339"/>
                </a:lnTo>
                <a:lnTo>
                  <a:pt x="728095" y="429259"/>
                </a:lnTo>
                <a:lnTo>
                  <a:pt x="691713" y="429259"/>
                </a:lnTo>
                <a:lnTo>
                  <a:pt x="686252" y="427989"/>
                </a:lnTo>
                <a:lnTo>
                  <a:pt x="680664" y="425449"/>
                </a:lnTo>
                <a:lnTo>
                  <a:pt x="673498" y="421639"/>
                </a:lnTo>
                <a:lnTo>
                  <a:pt x="666297" y="415289"/>
                </a:lnTo>
                <a:lnTo>
                  <a:pt x="651835" y="400049"/>
                </a:lnTo>
                <a:close/>
              </a:path>
              <a:path w="759460" h="445770">
                <a:moveTo>
                  <a:pt x="710152" y="322579"/>
                </a:moveTo>
                <a:lnTo>
                  <a:pt x="678608" y="351789"/>
                </a:lnTo>
                <a:lnTo>
                  <a:pt x="679299" y="361949"/>
                </a:lnTo>
                <a:lnTo>
                  <a:pt x="683752" y="373379"/>
                </a:lnTo>
                <a:lnTo>
                  <a:pt x="691967" y="384809"/>
                </a:lnTo>
                <a:lnTo>
                  <a:pt x="700984" y="394969"/>
                </a:lnTo>
                <a:lnTo>
                  <a:pt x="706082" y="402589"/>
                </a:lnTo>
                <a:lnTo>
                  <a:pt x="709001" y="408939"/>
                </a:lnTo>
                <a:lnTo>
                  <a:pt x="709753" y="414019"/>
                </a:lnTo>
                <a:lnTo>
                  <a:pt x="708350" y="419099"/>
                </a:lnTo>
                <a:lnTo>
                  <a:pt x="706064" y="424179"/>
                </a:lnTo>
                <a:lnTo>
                  <a:pt x="702254" y="426719"/>
                </a:lnTo>
                <a:lnTo>
                  <a:pt x="691713" y="429259"/>
                </a:lnTo>
                <a:lnTo>
                  <a:pt x="728095" y="429259"/>
                </a:lnTo>
                <a:lnTo>
                  <a:pt x="728924" y="427989"/>
                </a:lnTo>
                <a:lnTo>
                  <a:pt x="732607" y="420369"/>
                </a:lnTo>
                <a:lnTo>
                  <a:pt x="733623" y="412749"/>
                </a:lnTo>
                <a:lnTo>
                  <a:pt x="731591" y="405129"/>
                </a:lnTo>
                <a:lnTo>
                  <a:pt x="708477" y="370839"/>
                </a:lnTo>
                <a:lnTo>
                  <a:pt x="703834" y="364489"/>
                </a:lnTo>
                <a:lnTo>
                  <a:pt x="701143" y="359409"/>
                </a:lnTo>
                <a:lnTo>
                  <a:pt x="700405" y="353059"/>
                </a:lnTo>
                <a:lnTo>
                  <a:pt x="701619" y="349249"/>
                </a:lnTo>
                <a:lnTo>
                  <a:pt x="703778" y="344169"/>
                </a:lnTo>
                <a:lnTo>
                  <a:pt x="707080" y="341629"/>
                </a:lnTo>
                <a:lnTo>
                  <a:pt x="716478" y="340359"/>
                </a:lnTo>
                <a:lnTo>
                  <a:pt x="752470" y="340359"/>
                </a:lnTo>
                <a:lnTo>
                  <a:pt x="747593" y="336549"/>
                </a:lnTo>
                <a:lnTo>
                  <a:pt x="740481" y="332739"/>
                </a:lnTo>
                <a:lnTo>
                  <a:pt x="734512" y="328929"/>
                </a:lnTo>
                <a:lnTo>
                  <a:pt x="725963" y="326389"/>
                </a:lnTo>
                <a:lnTo>
                  <a:pt x="717843" y="323849"/>
                </a:lnTo>
                <a:lnTo>
                  <a:pt x="710152" y="322579"/>
                </a:lnTo>
                <a:close/>
              </a:path>
              <a:path w="759460" h="445770">
                <a:moveTo>
                  <a:pt x="615915" y="380999"/>
                </a:moveTo>
                <a:lnTo>
                  <a:pt x="594558" y="380999"/>
                </a:lnTo>
                <a:lnTo>
                  <a:pt x="593510" y="389889"/>
                </a:lnTo>
                <a:lnTo>
                  <a:pt x="614878" y="410209"/>
                </a:lnTo>
                <a:lnTo>
                  <a:pt x="620339" y="410209"/>
                </a:lnTo>
                <a:lnTo>
                  <a:pt x="624403" y="398779"/>
                </a:lnTo>
                <a:lnTo>
                  <a:pt x="622625" y="397509"/>
                </a:lnTo>
                <a:lnTo>
                  <a:pt x="620466" y="397509"/>
                </a:lnTo>
                <a:lnTo>
                  <a:pt x="616416" y="393699"/>
                </a:lnTo>
                <a:lnTo>
                  <a:pt x="614735" y="388619"/>
                </a:lnTo>
                <a:lnTo>
                  <a:pt x="615412" y="382269"/>
                </a:lnTo>
                <a:lnTo>
                  <a:pt x="615915" y="380999"/>
                </a:lnTo>
                <a:close/>
              </a:path>
              <a:path w="759460" h="445770">
                <a:moveTo>
                  <a:pt x="574992" y="314959"/>
                </a:moveTo>
                <a:lnTo>
                  <a:pt x="564586" y="314959"/>
                </a:lnTo>
                <a:lnTo>
                  <a:pt x="555442" y="317499"/>
                </a:lnTo>
                <a:lnTo>
                  <a:pt x="532360" y="347979"/>
                </a:lnTo>
                <a:lnTo>
                  <a:pt x="532618" y="354329"/>
                </a:lnTo>
                <a:lnTo>
                  <a:pt x="561179" y="383539"/>
                </a:lnTo>
                <a:lnTo>
                  <a:pt x="571142" y="384809"/>
                </a:lnTo>
                <a:lnTo>
                  <a:pt x="582273" y="383539"/>
                </a:lnTo>
                <a:lnTo>
                  <a:pt x="594558" y="380999"/>
                </a:lnTo>
                <a:lnTo>
                  <a:pt x="615915" y="380999"/>
                </a:lnTo>
                <a:lnTo>
                  <a:pt x="618434" y="374649"/>
                </a:lnTo>
                <a:lnTo>
                  <a:pt x="620379" y="370839"/>
                </a:lnTo>
                <a:lnTo>
                  <a:pt x="579905" y="370839"/>
                </a:lnTo>
                <a:lnTo>
                  <a:pt x="556331" y="355599"/>
                </a:lnTo>
                <a:lnTo>
                  <a:pt x="554553" y="350519"/>
                </a:lnTo>
                <a:lnTo>
                  <a:pt x="575381" y="330199"/>
                </a:lnTo>
                <a:lnTo>
                  <a:pt x="641127" y="330199"/>
                </a:lnTo>
                <a:lnTo>
                  <a:pt x="641775" y="328929"/>
                </a:lnTo>
                <a:lnTo>
                  <a:pt x="616910" y="328929"/>
                </a:lnTo>
                <a:lnTo>
                  <a:pt x="612211" y="326389"/>
                </a:lnTo>
                <a:lnTo>
                  <a:pt x="598805" y="321309"/>
                </a:lnTo>
                <a:lnTo>
                  <a:pt x="586398" y="316229"/>
                </a:lnTo>
                <a:lnTo>
                  <a:pt x="574992" y="314959"/>
                </a:lnTo>
                <a:close/>
              </a:path>
              <a:path w="759460" h="445770">
                <a:moveTo>
                  <a:pt x="641127" y="330199"/>
                </a:moveTo>
                <a:lnTo>
                  <a:pt x="582146" y="330199"/>
                </a:lnTo>
                <a:lnTo>
                  <a:pt x="589303" y="331469"/>
                </a:lnTo>
                <a:lnTo>
                  <a:pt x="596866" y="334009"/>
                </a:lnTo>
                <a:lnTo>
                  <a:pt x="604845" y="337819"/>
                </a:lnTo>
                <a:lnTo>
                  <a:pt x="611068" y="340359"/>
                </a:lnTo>
                <a:lnTo>
                  <a:pt x="596971" y="368299"/>
                </a:lnTo>
                <a:lnTo>
                  <a:pt x="588039" y="370839"/>
                </a:lnTo>
                <a:lnTo>
                  <a:pt x="620379" y="370839"/>
                </a:lnTo>
                <a:lnTo>
                  <a:pt x="641127" y="330199"/>
                </a:lnTo>
                <a:close/>
              </a:path>
              <a:path w="759460" h="445770">
                <a:moveTo>
                  <a:pt x="752470" y="340359"/>
                </a:moveTo>
                <a:lnTo>
                  <a:pt x="716478" y="340359"/>
                </a:lnTo>
                <a:lnTo>
                  <a:pt x="721685" y="341629"/>
                </a:lnTo>
                <a:lnTo>
                  <a:pt x="727400" y="344169"/>
                </a:lnTo>
                <a:lnTo>
                  <a:pt x="732539" y="347979"/>
                </a:lnTo>
                <a:lnTo>
                  <a:pt x="738227" y="351789"/>
                </a:lnTo>
                <a:lnTo>
                  <a:pt x="744438" y="356869"/>
                </a:lnTo>
                <a:lnTo>
                  <a:pt x="751149" y="361949"/>
                </a:lnTo>
                <a:lnTo>
                  <a:pt x="759404" y="346709"/>
                </a:lnTo>
                <a:lnTo>
                  <a:pt x="755721" y="342899"/>
                </a:lnTo>
                <a:lnTo>
                  <a:pt x="752470" y="340359"/>
                </a:lnTo>
                <a:close/>
              </a:path>
              <a:path w="759460" h="445770">
                <a:moveTo>
                  <a:pt x="532728" y="233679"/>
                </a:moveTo>
                <a:lnTo>
                  <a:pt x="496012" y="233679"/>
                </a:lnTo>
                <a:lnTo>
                  <a:pt x="505658" y="236219"/>
                </a:lnTo>
                <a:lnTo>
                  <a:pt x="511119" y="238759"/>
                </a:lnTo>
                <a:lnTo>
                  <a:pt x="514167" y="242569"/>
                </a:lnTo>
                <a:lnTo>
                  <a:pt x="515437" y="251459"/>
                </a:lnTo>
                <a:lnTo>
                  <a:pt x="513786" y="257809"/>
                </a:lnTo>
                <a:lnTo>
                  <a:pt x="474035" y="337819"/>
                </a:lnTo>
                <a:lnTo>
                  <a:pt x="493720" y="347979"/>
                </a:lnTo>
                <a:lnTo>
                  <a:pt x="532582" y="269239"/>
                </a:lnTo>
                <a:lnTo>
                  <a:pt x="535658" y="262889"/>
                </a:lnTo>
                <a:lnTo>
                  <a:pt x="537281" y="255269"/>
                </a:lnTo>
                <a:lnTo>
                  <a:pt x="537475" y="248919"/>
                </a:lnTo>
                <a:lnTo>
                  <a:pt x="536265" y="241299"/>
                </a:lnTo>
                <a:lnTo>
                  <a:pt x="533697" y="234949"/>
                </a:lnTo>
                <a:lnTo>
                  <a:pt x="532728" y="233679"/>
                </a:lnTo>
                <a:close/>
              </a:path>
              <a:path w="759460" h="445770">
                <a:moveTo>
                  <a:pt x="583128" y="264159"/>
                </a:moveTo>
                <a:lnTo>
                  <a:pt x="575000" y="280669"/>
                </a:lnTo>
                <a:lnTo>
                  <a:pt x="585954" y="280669"/>
                </a:lnTo>
                <a:lnTo>
                  <a:pt x="595955" y="281939"/>
                </a:lnTo>
                <a:lnTo>
                  <a:pt x="626316" y="307339"/>
                </a:lnTo>
                <a:lnTo>
                  <a:pt x="623387" y="316229"/>
                </a:lnTo>
                <a:lnTo>
                  <a:pt x="616910" y="328929"/>
                </a:lnTo>
                <a:lnTo>
                  <a:pt x="641775" y="328929"/>
                </a:lnTo>
                <a:lnTo>
                  <a:pt x="643072" y="326389"/>
                </a:lnTo>
                <a:lnTo>
                  <a:pt x="646547" y="317499"/>
                </a:lnTo>
                <a:lnTo>
                  <a:pt x="648390" y="309879"/>
                </a:lnTo>
                <a:lnTo>
                  <a:pt x="648590" y="302259"/>
                </a:lnTo>
                <a:lnTo>
                  <a:pt x="647136" y="295909"/>
                </a:lnTo>
                <a:lnTo>
                  <a:pt x="615489" y="270509"/>
                </a:lnTo>
                <a:lnTo>
                  <a:pt x="594725" y="265429"/>
                </a:lnTo>
                <a:lnTo>
                  <a:pt x="583128" y="264159"/>
                </a:lnTo>
                <a:close/>
              </a:path>
              <a:path w="759460" h="445770">
                <a:moveTo>
                  <a:pt x="459176" y="194309"/>
                </a:moveTo>
                <a:lnTo>
                  <a:pt x="405074" y="303529"/>
                </a:lnTo>
                <a:lnTo>
                  <a:pt x="424632" y="313689"/>
                </a:lnTo>
                <a:lnTo>
                  <a:pt x="459811" y="242569"/>
                </a:lnTo>
                <a:lnTo>
                  <a:pt x="473100" y="236219"/>
                </a:lnTo>
                <a:lnTo>
                  <a:pt x="485163" y="233679"/>
                </a:lnTo>
                <a:lnTo>
                  <a:pt x="532728" y="233679"/>
                </a:lnTo>
                <a:lnTo>
                  <a:pt x="529820" y="229869"/>
                </a:lnTo>
                <a:lnTo>
                  <a:pt x="524656" y="224789"/>
                </a:lnTo>
                <a:lnTo>
                  <a:pt x="468701" y="224789"/>
                </a:lnTo>
                <a:lnTo>
                  <a:pt x="478861" y="204469"/>
                </a:lnTo>
                <a:lnTo>
                  <a:pt x="459176" y="194309"/>
                </a:lnTo>
                <a:close/>
              </a:path>
              <a:path w="759460" h="445770">
                <a:moveTo>
                  <a:pt x="380378" y="253999"/>
                </a:moveTo>
                <a:lnTo>
                  <a:pt x="356179" y="253999"/>
                </a:lnTo>
                <a:lnTo>
                  <a:pt x="346019" y="274319"/>
                </a:lnTo>
                <a:lnTo>
                  <a:pt x="365704" y="283209"/>
                </a:lnTo>
                <a:lnTo>
                  <a:pt x="380378" y="253999"/>
                </a:lnTo>
                <a:close/>
              </a:path>
              <a:path w="759460" h="445770">
                <a:moveTo>
                  <a:pt x="331287" y="130809"/>
                </a:moveTo>
                <a:lnTo>
                  <a:pt x="292298" y="208279"/>
                </a:lnTo>
                <a:lnTo>
                  <a:pt x="289222" y="215899"/>
                </a:lnTo>
                <a:lnTo>
                  <a:pt x="287599" y="223519"/>
                </a:lnTo>
                <a:lnTo>
                  <a:pt x="287404" y="229869"/>
                </a:lnTo>
                <a:lnTo>
                  <a:pt x="288615" y="237489"/>
                </a:lnTo>
                <a:lnTo>
                  <a:pt x="318228" y="261619"/>
                </a:lnTo>
                <a:lnTo>
                  <a:pt x="330287" y="261619"/>
                </a:lnTo>
                <a:lnTo>
                  <a:pt x="342941" y="259079"/>
                </a:lnTo>
                <a:lnTo>
                  <a:pt x="356179" y="253999"/>
                </a:lnTo>
                <a:lnTo>
                  <a:pt x="380378" y="253999"/>
                </a:lnTo>
                <a:lnTo>
                  <a:pt x="384844" y="245109"/>
                </a:lnTo>
                <a:lnTo>
                  <a:pt x="328922" y="245109"/>
                </a:lnTo>
                <a:lnTo>
                  <a:pt x="319349" y="242569"/>
                </a:lnTo>
                <a:lnTo>
                  <a:pt x="313761" y="240029"/>
                </a:lnTo>
                <a:lnTo>
                  <a:pt x="310713" y="236219"/>
                </a:lnTo>
                <a:lnTo>
                  <a:pt x="309443" y="227329"/>
                </a:lnTo>
                <a:lnTo>
                  <a:pt x="311094" y="220979"/>
                </a:lnTo>
                <a:lnTo>
                  <a:pt x="350972" y="140969"/>
                </a:lnTo>
                <a:lnTo>
                  <a:pt x="331287" y="130809"/>
                </a:lnTo>
                <a:close/>
              </a:path>
              <a:path w="759460" h="445770">
                <a:moveTo>
                  <a:pt x="400248" y="165099"/>
                </a:moveTo>
                <a:lnTo>
                  <a:pt x="365069" y="236219"/>
                </a:lnTo>
                <a:lnTo>
                  <a:pt x="351782" y="242569"/>
                </a:lnTo>
                <a:lnTo>
                  <a:pt x="339732" y="245109"/>
                </a:lnTo>
                <a:lnTo>
                  <a:pt x="384844" y="245109"/>
                </a:lnTo>
                <a:lnTo>
                  <a:pt x="419933" y="175259"/>
                </a:lnTo>
                <a:lnTo>
                  <a:pt x="400248" y="165099"/>
                </a:lnTo>
                <a:close/>
              </a:path>
              <a:path w="759460" h="445770">
                <a:moveTo>
                  <a:pt x="506652" y="217169"/>
                </a:moveTo>
                <a:lnTo>
                  <a:pt x="494561" y="217169"/>
                </a:lnTo>
                <a:lnTo>
                  <a:pt x="481923" y="219709"/>
                </a:lnTo>
                <a:lnTo>
                  <a:pt x="468701" y="224789"/>
                </a:lnTo>
                <a:lnTo>
                  <a:pt x="524656" y="224789"/>
                </a:lnTo>
                <a:lnTo>
                  <a:pt x="518231" y="220979"/>
                </a:lnTo>
                <a:lnTo>
                  <a:pt x="506652" y="217169"/>
                </a:lnTo>
                <a:close/>
              </a:path>
              <a:path w="759460" h="445770">
                <a:moveTo>
                  <a:pt x="298394" y="53339"/>
                </a:moveTo>
                <a:lnTo>
                  <a:pt x="219654" y="210819"/>
                </a:lnTo>
                <a:lnTo>
                  <a:pt x="239339" y="220979"/>
                </a:lnTo>
                <a:lnTo>
                  <a:pt x="318079" y="62229"/>
                </a:lnTo>
                <a:lnTo>
                  <a:pt x="298394" y="53339"/>
                </a:lnTo>
                <a:close/>
              </a:path>
              <a:path w="759460" h="445770">
                <a:moveTo>
                  <a:pt x="169489" y="52069"/>
                </a:moveTo>
                <a:lnTo>
                  <a:pt x="158297" y="52069"/>
                </a:lnTo>
                <a:lnTo>
                  <a:pt x="147391" y="54609"/>
                </a:lnTo>
                <a:lnTo>
                  <a:pt x="112720" y="88899"/>
                </a:lnTo>
                <a:lnTo>
                  <a:pt x="104040" y="126999"/>
                </a:lnTo>
                <a:lnTo>
                  <a:pt x="105989" y="138429"/>
                </a:lnTo>
                <a:lnTo>
                  <a:pt x="136088" y="171449"/>
                </a:lnTo>
                <a:lnTo>
                  <a:pt x="159392" y="179069"/>
                </a:lnTo>
                <a:lnTo>
                  <a:pt x="170628" y="179069"/>
                </a:lnTo>
                <a:lnTo>
                  <a:pt x="181554" y="175259"/>
                </a:lnTo>
                <a:lnTo>
                  <a:pt x="191793" y="170179"/>
                </a:lnTo>
                <a:lnTo>
                  <a:pt x="200985" y="162559"/>
                </a:lnTo>
                <a:lnTo>
                  <a:pt x="202148" y="161289"/>
                </a:lnTo>
                <a:lnTo>
                  <a:pt x="157837" y="161289"/>
                </a:lnTo>
                <a:lnTo>
                  <a:pt x="150717" y="160019"/>
                </a:lnTo>
                <a:lnTo>
                  <a:pt x="125781" y="126999"/>
                </a:lnTo>
                <a:lnTo>
                  <a:pt x="126849" y="118109"/>
                </a:lnTo>
                <a:lnTo>
                  <a:pt x="144565" y="83819"/>
                </a:lnTo>
                <a:lnTo>
                  <a:pt x="170981" y="69849"/>
                </a:lnTo>
                <a:lnTo>
                  <a:pt x="208511" y="69849"/>
                </a:lnTo>
                <a:lnTo>
                  <a:pt x="203561" y="64769"/>
                </a:lnTo>
                <a:lnTo>
                  <a:pt x="192730" y="58419"/>
                </a:lnTo>
                <a:lnTo>
                  <a:pt x="180967" y="54609"/>
                </a:lnTo>
                <a:lnTo>
                  <a:pt x="169489" y="52069"/>
                </a:lnTo>
                <a:close/>
              </a:path>
              <a:path w="759460" h="445770">
                <a:moveTo>
                  <a:pt x="208511" y="69849"/>
                </a:moveTo>
                <a:lnTo>
                  <a:pt x="170981" y="69849"/>
                </a:lnTo>
                <a:lnTo>
                  <a:pt x="178101" y="71119"/>
                </a:lnTo>
                <a:lnTo>
                  <a:pt x="185364" y="73659"/>
                </a:lnTo>
                <a:lnTo>
                  <a:pt x="203108" y="104139"/>
                </a:lnTo>
                <a:lnTo>
                  <a:pt x="202033" y="111759"/>
                </a:lnTo>
                <a:lnTo>
                  <a:pt x="184300" y="147319"/>
                </a:lnTo>
                <a:lnTo>
                  <a:pt x="157837" y="161289"/>
                </a:lnTo>
                <a:lnTo>
                  <a:pt x="202148" y="161289"/>
                </a:lnTo>
                <a:lnTo>
                  <a:pt x="221509" y="128269"/>
                </a:lnTo>
                <a:lnTo>
                  <a:pt x="224887" y="104139"/>
                </a:lnTo>
                <a:lnTo>
                  <a:pt x="222956" y="92709"/>
                </a:lnTo>
                <a:lnTo>
                  <a:pt x="218697" y="82549"/>
                </a:lnTo>
                <a:lnTo>
                  <a:pt x="212224" y="73659"/>
                </a:lnTo>
                <a:lnTo>
                  <a:pt x="208511" y="69849"/>
                </a:lnTo>
                <a:close/>
              </a:path>
              <a:path w="759460" h="445770">
                <a:moveTo>
                  <a:pt x="65682" y="0"/>
                </a:moveTo>
                <a:lnTo>
                  <a:pt x="54096" y="0"/>
                </a:lnTo>
                <a:lnTo>
                  <a:pt x="42997" y="2539"/>
                </a:lnTo>
                <a:lnTo>
                  <a:pt x="8072" y="36829"/>
                </a:lnTo>
                <a:lnTo>
                  <a:pt x="0" y="72389"/>
                </a:lnTo>
                <a:lnTo>
                  <a:pt x="1976" y="85089"/>
                </a:lnTo>
                <a:lnTo>
                  <a:pt x="30297" y="119379"/>
                </a:lnTo>
                <a:lnTo>
                  <a:pt x="37752" y="121919"/>
                </a:lnTo>
                <a:lnTo>
                  <a:pt x="46220" y="125729"/>
                </a:lnTo>
                <a:lnTo>
                  <a:pt x="55711" y="128269"/>
                </a:lnTo>
                <a:lnTo>
                  <a:pt x="66238" y="129539"/>
                </a:lnTo>
                <a:lnTo>
                  <a:pt x="74620" y="113029"/>
                </a:lnTo>
                <a:lnTo>
                  <a:pt x="66043" y="111759"/>
                </a:lnTo>
                <a:lnTo>
                  <a:pt x="58015" y="110489"/>
                </a:lnTo>
                <a:lnTo>
                  <a:pt x="24582" y="82549"/>
                </a:lnTo>
                <a:lnTo>
                  <a:pt x="23560" y="73659"/>
                </a:lnTo>
                <a:lnTo>
                  <a:pt x="24122" y="66039"/>
                </a:lnTo>
                <a:lnTo>
                  <a:pt x="40774" y="31749"/>
                </a:lnTo>
                <a:lnTo>
                  <a:pt x="69064" y="19049"/>
                </a:lnTo>
                <a:lnTo>
                  <a:pt x="108419" y="19049"/>
                </a:lnTo>
                <a:lnTo>
                  <a:pt x="103370" y="15239"/>
                </a:lnTo>
                <a:lnTo>
                  <a:pt x="96803" y="11429"/>
                </a:lnTo>
                <a:lnTo>
                  <a:pt x="90368" y="7619"/>
                </a:lnTo>
                <a:lnTo>
                  <a:pt x="77769" y="2539"/>
                </a:lnTo>
                <a:lnTo>
                  <a:pt x="65682" y="0"/>
                </a:lnTo>
                <a:close/>
              </a:path>
              <a:path w="759460" h="445770">
                <a:moveTo>
                  <a:pt x="108419" y="19049"/>
                </a:moveTo>
                <a:lnTo>
                  <a:pt x="69064" y="19049"/>
                </a:lnTo>
                <a:lnTo>
                  <a:pt x="76569" y="20319"/>
                </a:lnTo>
                <a:lnTo>
                  <a:pt x="84145" y="22859"/>
                </a:lnTo>
                <a:lnTo>
                  <a:pt x="89548" y="26669"/>
                </a:lnTo>
                <a:lnTo>
                  <a:pt x="95464" y="30479"/>
                </a:lnTo>
                <a:lnTo>
                  <a:pt x="101879" y="35559"/>
                </a:lnTo>
                <a:lnTo>
                  <a:pt x="108783" y="41909"/>
                </a:lnTo>
                <a:lnTo>
                  <a:pt x="117038" y="25399"/>
                </a:lnTo>
                <a:lnTo>
                  <a:pt x="110103" y="20319"/>
                </a:lnTo>
                <a:lnTo>
                  <a:pt x="108419" y="190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6" name="object 116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143</a:t>
            </a:fld>
            <a:endParaRPr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4310"/>
            <a:ext cx="1367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900" spc="-555" dirty="0">
                <a:solidFill>
                  <a:srgbClr val="2CA1BE"/>
                </a:solidFill>
              </a:rPr>
              <a:t>	</a:t>
            </a:r>
            <a:r>
              <a:rPr sz="2800" spc="30" dirty="0"/>
              <a:t>M</a:t>
            </a:r>
            <a:r>
              <a:rPr sz="2800" spc="25" dirty="0"/>
              <a:t>a</a:t>
            </a:r>
            <a:r>
              <a:rPr sz="2800" spc="235" dirty="0"/>
              <a:t>tr</a:t>
            </a:r>
            <a:r>
              <a:rPr sz="2800" spc="165" dirty="0"/>
              <a:t>i</a:t>
            </a:r>
            <a:r>
              <a:rPr sz="2800" spc="200" dirty="0"/>
              <a:t>z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29436" y="1936750"/>
            <a:ext cx="6734175" cy="28835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atribuir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determinada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matriz</a:t>
            </a:r>
            <a:r>
              <a:rPr sz="2300" spc="145" dirty="0">
                <a:latin typeface="Arial"/>
                <a:cs typeface="Arial"/>
              </a:rPr>
              <a:t>, </a:t>
            </a:r>
            <a:r>
              <a:rPr sz="2300" spc="75" dirty="0">
                <a:latin typeface="Arial"/>
                <a:cs typeface="Arial"/>
              </a:rPr>
              <a:t>basta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usar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índice da 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linha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índice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coluna</a:t>
            </a:r>
            <a:r>
              <a:rPr sz="2300" spc="95" dirty="0">
                <a:latin typeface="Arial"/>
                <a:cs typeface="Arial"/>
              </a:rPr>
              <a:t>,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60" dirty="0">
                <a:latin typeface="Arial"/>
                <a:cs typeface="Arial"/>
              </a:rPr>
              <a:t>seja,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posição 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onde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será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armazenado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na</a:t>
            </a:r>
            <a:r>
              <a:rPr sz="23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matriz</a:t>
            </a:r>
            <a:r>
              <a:rPr sz="2300" spc="14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Exemplo:</a:t>
            </a:r>
            <a:endParaRPr sz="23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430"/>
              </a:spcBef>
              <a:tabLst>
                <a:tab pos="478790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130" dirty="0">
                <a:solidFill>
                  <a:srgbClr val="FF0000"/>
                </a:solidFill>
                <a:latin typeface="Arial"/>
                <a:cs typeface="Arial"/>
              </a:rPr>
              <a:t>matriz[1][2] </a:t>
            </a:r>
            <a:r>
              <a:rPr sz="2100" spc="44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100" spc="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9</a:t>
            </a:r>
            <a:r>
              <a:rPr sz="2100" spc="120" dirty="0">
                <a:latin typeface="Arial"/>
                <a:cs typeface="Arial"/>
              </a:rPr>
              <a:t>;</a:t>
            </a:r>
            <a:endParaRPr sz="2100">
              <a:latin typeface="Arial"/>
              <a:cs typeface="Arial"/>
            </a:endParaRPr>
          </a:p>
          <a:p>
            <a:pPr marL="478790" marR="7620" indent="-228600">
              <a:lnSpc>
                <a:spcPct val="100000"/>
              </a:lnSpc>
              <a:spcBef>
                <a:spcPts val="409"/>
              </a:spcBef>
              <a:tabLst>
                <a:tab pos="478790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135" dirty="0">
                <a:latin typeface="Arial"/>
                <a:cs typeface="Arial"/>
              </a:rPr>
              <a:t>Atribui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85" dirty="0">
                <a:latin typeface="Arial"/>
                <a:cs typeface="Arial"/>
              </a:rPr>
              <a:t>valor </a:t>
            </a:r>
            <a:r>
              <a:rPr sz="2100" spc="160" dirty="0">
                <a:latin typeface="Arial"/>
                <a:cs typeface="Arial"/>
              </a:rPr>
              <a:t>9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80" dirty="0">
                <a:latin typeface="Arial"/>
                <a:cs typeface="Arial"/>
              </a:rPr>
              <a:t>posição </a:t>
            </a:r>
            <a:r>
              <a:rPr sz="2100" spc="160" dirty="0">
                <a:latin typeface="Arial"/>
                <a:cs typeface="Arial"/>
              </a:rPr>
              <a:t>1 </a:t>
            </a:r>
            <a:r>
              <a:rPr sz="2100" spc="65" dirty="0">
                <a:latin typeface="Arial"/>
                <a:cs typeface="Arial"/>
              </a:rPr>
              <a:t>(linha), </a:t>
            </a:r>
            <a:r>
              <a:rPr sz="2100" spc="160" dirty="0">
                <a:latin typeface="Arial"/>
                <a:cs typeface="Arial"/>
              </a:rPr>
              <a:t>2 </a:t>
            </a:r>
            <a:r>
              <a:rPr sz="2100" spc="60" dirty="0">
                <a:latin typeface="Arial"/>
                <a:cs typeface="Arial"/>
              </a:rPr>
              <a:t>(coluna)  </a:t>
            </a:r>
            <a:r>
              <a:rPr sz="2100" spc="70" dirty="0">
                <a:latin typeface="Arial"/>
                <a:cs typeface="Arial"/>
              </a:rPr>
              <a:t>da</a:t>
            </a:r>
            <a:r>
              <a:rPr sz="2100" spc="75" dirty="0">
                <a:latin typeface="Arial"/>
                <a:cs typeface="Arial"/>
              </a:rPr>
              <a:t> </a:t>
            </a:r>
            <a:r>
              <a:rPr sz="2100" spc="130" dirty="0">
                <a:latin typeface="Arial"/>
                <a:cs typeface="Arial"/>
              </a:rPr>
              <a:t>matriz.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144</a:t>
            </a:fld>
            <a:endParaRPr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1214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30" dirty="0"/>
              <a:t>M</a:t>
            </a:r>
            <a:r>
              <a:rPr sz="2400" spc="10" dirty="0"/>
              <a:t>a</a:t>
            </a:r>
            <a:r>
              <a:rPr sz="2400" spc="204" dirty="0"/>
              <a:t>tr</a:t>
            </a:r>
            <a:r>
              <a:rPr sz="2400" spc="150" dirty="0"/>
              <a:t>i</a:t>
            </a:r>
            <a:r>
              <a:rPr sz="2400" spc="175" dirty="0"/>
              <a:t>z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75789"/>
            <a:ext cx="6734175" cy="28835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300" spc="25" dirty="0">
                <a:solidFill>
                  <a:srgbClr val="FF0000"/>
                </a:solidFill>
                <a:latin typeface="Arial"/>
                <a:cs typeface="Arial"/>
              </a:rPr>
              <a:t>acessar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determinado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uma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matriz</a:t>
            </a:r>
            <a:r>
              <a:rPr sz="2300" spc="140" dirty="0">
                <a:latin typeface="Arial"/>
                <a:cs typeface="Arial"/>
              </a:rPr>
              <a:t>, </a:t>
            </a:r>
            <a:r>
              <a:rPr sz="2300" spc="75" dirty="0">
                <a:latin typeface="Arial"/>
                <a:cs typeface="Arial"/>
              </a:rPr>
              <a:t>basta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usar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índice da 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linha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coluna</a:t>
            </a:r>
            <a:r>
              <a:rPr sz="2300" spc="95" dirty="0">
                <a:latin typeface="Arial"/>
                <a:cs typeface="Arial"/>
              </a:rPr>
              <a:t>,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60" dirty="0">
                <a:latin typeface="Arial"/>
                <a:cs typeface="Arial"/>
              </a:rPr>
              <a:t>seja,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onde 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está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armazenado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na</a:t>
            </a:r>
            <a:r>
              <a:rPr sz="23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matriz</a:t>
            </a:r>
            <a:r>
              <a:rPr sz="2300" spc="14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Exemplo: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3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5" dirty="0">
                <a:solidFill>
                  <a:srgbClr val="FF0000"/>
                </a:solidFill>
                <a:latin typeface="Arial"/>
                <a:cs typeface="Arial"/>
              </a:rPr>
              <a:t>digitalWrite(</a:t>
            </a:r>
            <a:r>
              <a:rPr sz="2200" i="1" spc="85" dirty="0">
                <a:latin typeface="Arial"/>
                <a:cs typeface="Arial"/>
              </a:rPr>
              <a:t>matriz[0][0],</a:t>
            </a:r>
            <a:r>
              <a:rPr sz="2200" i="1" spc="100" dirty="0">
                <a:latin typeface="Arial"/>
                <a:cs typeface="Arial"/>
              </a:rPr>
              <a:t> </a:t>
            </a:r>
            <a:r>
              <a:rPr sz="2200" i="1" spc="-40" dirty="0">
                <a:latin typeface="Arial"/>
                <a:cs typeface="Arial"/>
              </a:rPr>
              <a:t>HIGH</a:t>
            </a:r>
            <a:r>
              <a:rPr sz="2100" spc="-4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100" spc="-40" dirty="0">
                <a:latin typeface="Arial"/>
                <a:cs typeface="Arial"/>
              </a:rPr>
              <a:t>;</a:t>
            </a:r>
            <a:endParaRPr sz="2100">
              <a:latin typeface="Arial"/>
              <a:cs typeface="Arial"/>
            </a:endParaRPr>
          </a:p>
          <a:p>
            <a:pPr marL="478790" marR="6350" lvl="1" indent="-228600">
              <a:lnSpc>
                <a:spcPct val="100000"/>
              </a:lnSpc>
              <a:spcBef>
                <a:spcPts val="39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  <a:tab pos="1310640" algn="l"/>
                <a:tab pos="1642745" algn="l"/>
                <a:tab pos="2516505" algn="l"/>
                <a:tab pos="3248025" algn="l"/>
                <a:tab pos="4434205" algn="l"/>
                <a:tab pos="5151755" algn="l"/>
                <a:tab pos="6405245" algn="l"/>
              </a:tabLst>
            </a:pPr>
            <a:r>
              <a:rPr sz="2100" spc="105" dirty="0">
                <a:latin typeface="Arial"/>
                <a:cs typeface="Arial"/>
              </a:rPr>
              <a:t>Ativ</a:t>
            </a:r>
            <a:r>
              <a:rPr sz="2100" spc="-10" dirty="0">
                <a:latin typeface="Arial"/>
                <a:cs typeface="Arial"/>
              </a:rPr>
              <a:t>a	a	</a:t>
            </a:r>
            <a:r>
              <a:rPr sz="2100" spc="160" dirty="0">
                <a:latin typeface="Arial"/>
                <a:cs typeface="Arial"/>
              </a:rPr>
              <a:t>po</a:t>
            </a:r>
            <a:r>
              <a:rPr sz="2100" spc="105" dirty="0">
                <a:latin typeface="Arial"/>
                <a:cs typeface="Arial"/>
              </a:rPr>
              <a:t>r</a:t>
            </a:r>
            <a:r>
              <a:rPr sz="2100" spc="95" dirty="0">
                <a:latin typeface="Arial"/>
                <a:cs typeface="Arial"/>
              </a:rPr>
              <a:t>ta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70" dirty="0">
                <a:latin typeface="Arial"/>
                <a:cs typeface="Arial"/>
              </a:rPr>
              <a:t>c</a:t>
            </a:r>
            <a:r>
              <a:rPr sz="2100" spc="85" dirty="0">
                <a:latin typeface="Arial"/>
                <a:cs typeface="Arial"/>
              </a:rPr>
              <a:t>u</a:t>
            </a:r>
            <a:r>
              <a:rPr sz="2100" spc="75" dirty="0">
                <a:latin typeface="Arial"/>
                <a:cs typeface="Arial"/>
              </a:rPr>
              <a:t>j</a:t>
            </a:r>
            <a:r>
              <a:rPr sz="2100" spc="210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25" dirty="0">
                <a:latin typeface="Arial"/>
                <a:cs typeface="Arial"/>
              </a:rPr>
              <a:t>n</a:t>
            </a:r>
            <a:r>
              <a:rPr sz="2100" spc="120" dirty="0">
                <a:latin typeface="Arial"/>
                <a:cs typeface="Arial"/>
              </a:rPr>
              <a:t>úm</a:t>
            </a:r>
            <a:r>
              <a:rPr sz="2100" spc="85" dirty="0">
                <a:latin typeface="Arial"/>
                <a:cs typeface="Arial"/>
              </a:rPr>
              <a:t>e</a:t>
            </a:r>
            <a:r>
              <a:rPr sz="2100" spc="100" dirty="0">
                <a:latin typeface="Arial"/>
                <a:cs typeface="Arial"/>
              </a:rPr>
              <a:t>r</a:t>
            </a:r>
            <a:r>
              <a:rPr sz="2100" spc="175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e</a:t>
            </a:r>
            <a:r>
              <a:rPr sz="2100" spc="140" dirty="0">
                <a:latin typeface="Arial"/>
                <a:cs typeface="Arial"/>
              </a:rPr>
              <a:t>s</a:t>
            </a:r>
            <a:r>
              <a:rPr sz="2100" spc="65" dirty="0">
                <a:latin typeface="Arial"/>
                <a:cs typeface="Arial"/>
              </a:rPr>
              <a:t>t</a:t>
            </a:r>
            <a:r>
              <a:rPr sz="2100" spc="-10" dirty="0">
                <a:latin typeface="Arial"/>
                <a:cs typeface="Arial"/>
              </a:rPr>
              <a:t>á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10" dirty="0">
                <a:latin typeface="Arial"/>
                <a:cs typeface="Arial"/>
              </a:rPr>
              <a:t>defi</a:t>
            </a:r>
            <a:r>
              <a:rPr sz="2100" spc="160" dirty="0">
                <a:latin typeface="Arial"/>
                <a:cs typeface="Arial"/>
              </a:rPr>
              <a:t>n</a:t>
            </a:r>
            <a:r>
              <a:rPr sz="2100" spc="114" dirty="0">
                <a:latin typeface="Arial"/>
                <a:cs typeface="Arial"/>
              </a:rPr>
              <a:t>id</a:t>
            </a:r>
            <a:r>
              <a:rPr sz="2100" spc="170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45" dirty="0">
                <a:latin typeface="Arial"/>
                <a:cs typeface="Arial"/>
              </a:rPr>
              <a:t>na  </a:t>
            </a:r>
            <a:r>
              <a:rPr sz="2100" spc="75" dirty="0">
                <a:latin typeface="Arial"/>
                <a:cs typeface="Arial"/>
              </a:rPr>
              <a:t>posição </a:t>
            </a:r>
            <a:r>
              <a:rPr sz="2100" spc="160" dirty="0">
                <a:latin typeface="Arial"/>
                <a:cs typeface="Arial"/>
              </a:rPr>
              <a:t>0 </a:t>
            </a:r>
            <a:r>
              <a:rPr sz="2100" spc="70" dirty="0">
                <a:latin typeface="Arial"/>
                <a:cs typeface="Arial"/>
              </a:rPr>
              <a:t>(linha), </a:t>
            </a:r>
            <a:r>
              <a:rPr sz="2100" spc="160" dirty="0">
                <a:latin typeface="Arial"/>
                <a:cs typeface="Arial"/>
              </a:rPr>
              <a:t>0 </a:t>
            </a:r>
            <a:r>
              <a:rPr sz="2100" spc="60" dirty="0">
                <a:latin typeface="Arial"/>
                <a:cs typeface="Arial"/>
              </a:rPr>
              <a:t>(coluna) </a:t>
            </a:r>
            <a:r>
              <a:rPr sz="2100" spc="70" dirty="0">
                <a:latin typeface="Arial"/>
                <a:cs typeface="Arial"/>
              </a:rPr>
              <a:t>da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130" dirty="0">
                <a:latin typeface="Arial"/>
                <a:cs typeface="Arial"/>
              </a:rPr>
              <a:t>matriz.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145</a:t>
            </a:fld>
            <a:endParaRPr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1214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30" dirty="0"/>
              <a:t>M</a:t>
            </a:r>
            <a:r>
              <a:rPr sz="2400" spc="10" dirty="0"/>
              <a:t>a</a:t>
            </a:r>
            <a:r>
              <a:rPr sz="2400" spc="204" dirty="0"/>
              <a:t>tr</a:t>
            </a:r>
            <a:r>
              <a:rPr sz="2400" spc="150" dirty="0"/>
              <a:t>i</a:t>
            </a:r>
            <a:r>
              <a:rPr sz="2400" spc="175" dirty="0"/>
              <a:t>z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67341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0" dirty="0">
                <a:latin typeface="Arial"/>
                <a:cs typeface="Arial"/>
              </a:rPr>
              <a:t>Acendendo </a:t>
            </a:r>
            <a:r>
              <a:rPr sz="2000" dirty="0">
                <a:latin typeface="Arial"/>
                <a:cs typeface="Arial"/>
              </a:rPr>
              <a:t>e </a:t>
            </a:r>
            <a:r>
              <a:rPr sz="2000" spc="75" dirty="0">
                <a:latin typeface="Arial"/>
                <a:cs typeface="Arial"/>
              </a:rPr>
              <a:t>apagando </a:t>
            </a:r>
            <a:r>
              <a:rPr sz="2000" spc="70" dirty="0">
                <a:latin typeface="Arial"/>
                <a:cs typeface="Arial"/>
              </a:rPr>
              <a:t>leds </a:t>
            </a:r>
            <a:r>
              <a:rPr sz="2000" spc="85" dirty="0">
                <a:latin typeface="Arial"/>
                <a:cs typeface="Arial"/>
              </a:rPr>
              <a:t>aleatoriamente </a:t>
            </a:r>
            <a:r>
              <a:rPr sz="2000" spc="95" dirty="0">
                <a:latin typeface="Arial"/>
                <a:cs typeface="Arial"/>
              </a:rPr>
              <a:t>em</a:t>
            </a:r>
            <a:r>
              <a:rPr sz="2000" spc="195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uma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000" spc="130" dirty="0">
                <a:latin typeface="Arial"/>
                <a:cs typeface="Arial"/>
              </a:rPr>
              <a:t>matriz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252" y="2612135"/>
            <a:ext cx="7711440" cy="3290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1523" y="2708871"/>
            <a:ext cx="7430897" cy="3096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146</a:t>
            </a:fld>
            <a:endParaRPr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020" cy="2083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A </a:t>
            </a:r>
            <a:r>
              <a:rPr sz="2700" spc="100" dirty="0"/>
              <a:t>Modulação </a:t>
            </a:r>
            <a:r>
              <a:rPr sz="2700" spc="180" dirty="0"/>
              <a:t>por </a:t>
            </a:r>
            <a:r>
              <a:rPr sz="2700" spc="90" dirty="0"/>
              <a:t>Largura </a:t>
            </a:r>
            <a:r>
              <a:rPr sz="2700" spc="100" dirty="0"/>
              <a:t>de  </a:t>
            </a:r>
            <a:r>
              <a:rPr sz="2700" spc="5" dirty="0"/>
              <a:t>Pulso </a:t>
            </a:r>
            <a:r>
              <a:rPr sz="2700" dirty="0">
                <a:solidFill>
                  <a:srgbClr val="000000"/>
                </a:solidFill>
              </a:rPr>
              <a:t>(Pulse </a:t>
            </a:r>
            <a:r>
              <a:rPr sz="2700" spc="105" dirty="0">
                <a:solidFill>
                  <a:srgbClr val="000000"/>
                </a:solidFill>
              </a:rPr>
              <a:t>Width </a:t>
            </a:r>
            <a:r>
              <a:rPr sz="2700" spc="150" dirty="0">
                <a:solidFill>
                  <a:srgbClr val="000000"/>
                </a:solidFill>
              </a:rPr>
              <a:t>Modulation </a:t>
            </a:r>
            <a:r>
              <a:rPr sz="2700" spc="-155" dirty="0">
                <a:solidFill>
                  <a:srgbClr val="000000"/>
                </a:solidFill>
              </a:rPr>
              <a:t>– </a:t>
            </a:r>
            <a:r>
              <a:rPr sz="2700" spc="-130" dirty="0">
                <a:solidFill>
                  <a:srgbClr val="000000"/>
                </a:solidFill>
              </a:rPr>
              <a:t>PWM)  </a:t>
            </a:r>
            <a:r>
              <a:rPr sz="2700" dirty="0">
                <a:solidFill>
                  <a:srgbClr val="000000"/>
                </a:solidFill>
              </a:rPr>
              <a:t>é </a:t>
            </a:r>
            <a:r>
              <a:rPr sz="2700" spc="145" dirty="0">
                <a:solidFill>
                  <a:srgbClr val="000000"/>
                </a:solidFill>
              </a:rPr>
              <a:t>uma </a:t>
            </a:r>
            <a:r>
              <a:rPr sz="2700" spc="90" dirty="0">
                <a:solidFill>
                  <a:srgbClr val="000000"/>
                </a:solidFill>
              </a:rPr>
              <a:t>técnica </a:t>
            </a:r>
            <a:r>
              <a:rPr sz="2700" spc="120" dirty="0">
                <a:solidFill>
                  <a:srgbClr val="000000"/>
                </a:solidFill>
              </a:rPr>
              <a:t>que </a:t>
            </a:r>
            <a:r>
              <a:rPr sz="2700" spc="114" dirty="0">
                <a:solidFill>
                  <a:srgbClr val="000000"/>
                </a:solidFill>
              </a:rPr>
              <a:t>nos </a:t>
            </a:r>
            <a:r>
              <a:rPr sz="2700" spc="155" dirty="0">
                <a:solidFill>
                  <a:srgbClr val="000000"/>
                </a:solidFill>
              </a:rPr>
              <a:t>permite  </a:t>
            </a:r>
            <a:r>
              <a:rPr sz="2700" spc="100" dirty="0">
                <a:solidFill>
                  <a:srgbClr val="000000"/>
                </a:solidFill>
              </a:rPr>
              <a:t>gerenciar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130" dirty="0">
                <a:solidFill>
                  <a:srgbClr val="000000"/>
                </a:solidFill>
              </a:rPr>
              <a:t>quantidade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95" dirty="0">
                <a:solidFill>
                  <a:srgbClr val="000000"/>
                </a:solidFill>
              </a:rPr>
              <a:t>energia  </a:t>
            </a:r>
            <a:r>
              <a:rPr sz="2700" spc="75" dirty="0">
                <a:solidFill>
                  <a:srgbClr val="000000"/>
                </a:solidFill>
              </a:rPr>
              <a:t>enviada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145" dirty="0">
                <a:solidFill>
                  <a:srgbClr val="000000"/>
                </a:solidFill>
              </a:rPr>
              <a:t>uma </a:t>
            </a:r>
            <a:r>
              <a:rPr sz="2700" spc="45" dirty="0">
                <a:solidFill>
                  <a:srgbClr val="000000"/>
                </a:solidFill>
              </a:rPr>
              <a:t>saída</a:t>
            </a:r>
            <a:r>
              <a:rPr sz="2700" spc="-120" dirty="0">
                <a:solidFill>
                  <a:srgbClr val="000000"/>
                </a:solidFill>
              </a:rPr>
              <a:t> </a:t>
            </a:r>
            <a:r>
              <a:rPr sz="2700" spc="155" dirty="0">
                <a:solidFill>
                  <a:srgbClr val="000000"/>
                </a:solidFill>
              </a:rPr>
              <a:t>digital.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3573856"/>
            <a:ext cx="7019290" cy="2084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-75" dirty="0">
                <a:latin typeface="Arial"/>
                <a:cs typeface="Arial"/>
              </a:rPr>
              <a:t>Essa </a:t>
            </a:r>
            <a:r>
              <a:rPr sz="2700" spc="125" dirty="0">
                <a:latin typeface="Arial"/>
                <a:cs typeface="Arial"/>
              </a:rPr>
              <a:t>modulação </a:t>
            </a:r>
            <a:r>
              <a:rPr sz="2700" dirty="0">
                <a:latin typeface="Arial"/>
                <a:cs typeface="Arial"/>
              </a:rPr>
              <a:t>é </a:t>
            </a:r>
            <a:r>
              <a:rPr sz="2700" spc="135" dirty="0">
                <a:latin typeface="Arial"/>
                <a:cs typeface="Arial"/>
              </a:rPr>
              <a:t>feita </a:t>
            </a:r>
            <a:r>
              <a:rPr sz="2700" spc="175" dirty="0">
                <a:latin typeface="Arial"/>
                <a:cs typeface="Arial"/>
              </a:rPr>
              <a:t>definindo-se </a:t>
            </a:r>
            <a:r>
              <a:rPr sz="2700" spc="-75" dirty="0">
                <a:latin typeface="Arial"/>
                <a:cs typeface="Arial"/>
              </a:rPr>
              <a:t>um 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ciclo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trabalho </a:t>
            </a:r>
            <a:r>
              <a:rPr sz="2700" spc="120" dirty="0">
                <a:latin typeface="Arial"/>
                <a:cs typeface="Arial"/>
              </a:rPr>
              <a:t>que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determina </a:t>
            </a:r>
            <a:r>
              <a:rPr sz="2700" spc="145" dirty="0">
                <a:solidFill>
                  <a:srgbClr val="FF0000"/>
                </a:solidFill>
                <a:latin typeface="Arial"/>
                <a:cs typeface="Arial"/>
              </a:rPr>
              <a:t>com 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frequência </a:t>
            </a:r>
            <a:r>
              <a:rPr sz="2700" spc="155" dirty="0">
                <a:latin typeface="Arial"/>
                <a:cs typeface="Arial"/>
              </a:rPr>
              <a:t>o </a:t>
            </a:r>
            <a:r>
              <a:rPr sz="2700" spc="105" dirty="0">
                <a:solidFill>
                  <a:srgbClr val="FF0000"/>
                </a:solidFill>
                <a:latin typeface="Arial"/>
                <a:cs typeface="Arial"/>
              </a:rPr>
              <a:t>sinal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muda </a:t>
            </a:r>
            <a:r>
              <a:rPr sz="2700" spc="175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nível  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lógico </a:t>
            </a:r>
            <a:r>
              <a:rPr sz="2700" spc="-15" dirty="0">
                <a:solidFill>
                  <a:srgbClr val="FF0000"/>
                </a:solidFill>
                <a:latin typeface="Arial"/>
                <a:cs typeface="Arial"/>
              </a:rPr>
              <a:t>HIGH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nível 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lógico </a:t>
            </a:r>
            <a:r>
              <a:rPr sz="2700" spc="-105" dirty="0">
                <a:solidFill>
                  <a:srgbClr val="FF0000"/>
                </a:solidFill>
                <a:latin typeface="Arial"/>
                <a:cs typeface="Arial"/>
              </a:rPr>
              <a:t>LOW </a:t>
            </a:r>
            <a:r>
              <a:rPr sz="2700" dirty="0">
                <a:latin typeface="Arial"/>
                <a:cs typeface="Arial"/>
              </a:rPr>
              <a:t>e  </a:t>
            </a:r>
            <a:r>
              <a:rPr sz="2700" spc="110" dirty="0">
                <a:latin typeface="Arial"/>
                <a:cs typeface="Arial"/>
              </a:rPr>
              <a:t>vice-versa.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8036" y="618744"/>
            <a:ext cx="7645908" cy="1030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147</a:t>
            </a:fld>
            <a:endParaRPr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88036" y="618744"/>
            <a:ext cx="7645908" cy="1030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9546" y="1628775"/>
            <a:ext cx="7128764" cy="38586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8540" y="5550225"/>
            <a:ext cx="6965950" cy="2032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40" dirty="0">
                <a:latin typeface="Arial"/>
                <a:cs typeface="Arial"/>
              </a:rPr>
              <a:t>Extraído de </a:t>
            </a:r>
            <a:r>
              <a:rPr sz="1150" i="1" spc="-10" dirty="0">
                <a:latin typeface="Arial"/>
                <a:cs typeface="Arial"/>
              </a:rPr>
              <a:t>T</a:t>
            </a:r>
            <a:r>
              <a:rPr sz="1150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each </a:t>
            </a:r>
            <a:r>
              <a:rPr sz="1150" i="1" u="sng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Yourself </a:t>
            </a:r>
            <a:r>
              <a:rPr sz="1150" i="1" u="sng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PIC </a:t>
            </a:r>
            <a:r>
              <a:rPr sz="1150" i="1" u="sng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Microcontrollers </a:t>
            </a:r>
            <a:r>
              <a:rPr sz="1150" i="1" u="sng" spc="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 </a:t>
            </a:r>
            <a:r>
              <a:rPr sz="1150" i="1" u="sng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Absolute </a:t>
            </a:r>
            <a:r>
              <a:rPr sz="1150" i="1" u="sng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Beginners</a:t>
            </a:r>
            <a:r>
              <a:rPr sz="1150" i="1" spc="5" dirty="0">
                <a:latin typeface="Arial"/>
                <a:cs typeface="Arial"/>
              </a:rPr>
              <a:t> </a:t>
            </a:r>
            <a:r>
              <a:rPr sz="1150" i="1" spc="-90" dirty="0">
                <a:latin typeface="Arial"/>
                <a:cs typeface="Arial"/>
              </a:rPr>
              <a:t>– </a:t>
            </a:r>
            <a:r>
              <a:rPr sz="1150" i="1" spc="10" dirty="0">
                <a:latin typeface="Arial"/>
                <a:cs typeface="Arial"/>
              </a:rPr>
              <a:t>M. </a:t>
            </a:r>
            <a:r>
              <a:rPr sz="1150" i="1" spc="20" dirty="0">
                <a:latin typeface="Arial"/>
                <a:cs typeface="Arial"/>
              </a:rPr>
              <a:t>Amer </a:t>
            </a:r>
            <a:r>
              <a:rPr sz="1150" i="1" spc="25" dirty="0">
                <a:latin typeface="Arial"/>
                <a:cs typeface="Arial"/>
              </a:rPr>
              <a:t>Iqbal </a:t>
            </a:r>
            <a:r>
              <a:rPr sz="1150" i="1" spc="20" dirty="0">
                <a:latin typeface="Arial"/>
                <a:cs typeface="Arial"/>
              </a:rPr>
              <a:t>Qureshi,</a:t>
            </a:r>
            <a:r>
              <a:rPr sz="1150" i="1" spc="5" dirty="0">
                <a:latin typeface="Arial"/>
                <a:cs typeface="Arial"/>
              </a:rPr>
              <a:t> </a:t>
            </a:r>
            <a:r>
              <a:rPr sz="1150" i="1" spc="50" dirty="0">
                <a:latin typeface="Arial"/>
                <a:cs typeface="Arial"/>
              </a:rPr>
              <a:t>2006</a:t>
            </a:r>
            <a:endParaRPr sz="1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148</a:t>
            </a:fld>
            <a:endParaRPr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4076"/>
            <a:ext cx="7018020" cy="213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635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-5" dirty="0">
                <a:solidFill>
                  <a:srgbClr val="000000"/>
                </a:solidFill>
              </a:rPr>
              <a:t>O </a:t>
            </a:r>
            <a:r>
              <a:rPr sz="2700" spc="160" dirty="0">
                <a:solidFill>
                  <a:srgbClr val="000000"/>
                </a:solidFill>
              </a:rPr>
              <a:t>Arduino </a:t>
            </a:r>
            <a:r>
              <a:rPr sz="2700" u="heavy" spc="-15" dirty="0">
                <a:uFill>
                  <a:solidFill>
                    <a:srgbClr val="FF0000"/>
                  </a:solidFill>
                </a:uFill>
              </a:rPr>
              <a:t>UNO </a:t>
            </a:r>
            <a:r>
              <a:rPr sz="2700" u="heavy" spc="120" dirty="0">
                <a:uFill>
                  <a:solidFill>
                    <a:srgbClr val="FF0000"/>
                  </a:solidFill>
                </a:uFill>
              </a:rPr>
              <a:t>possui </a:t>
            </a:r>
            <a:r>
              <a:rPr sz="2700" u="heavy" spc="204" dirty="0">
                <a:uFill>
                  <a:solidFill>
                    <a:srgbClr val="FF0000"/>
                  </a:solidFill>
                </a:uFill>
              </a:rPr>
              <a:t>6 </a:t>
            </a:r>
            <a:r>
              <a:rPr sz="2700" u="heavy" spc="25" dirty="0">
                <a:uFill>
                  <a:solidFill>
                    <a:srgbClr val="FF0000"/>
                  </a:solidFill>
                </a:uFill>
              </a:rPr>
              <a:t>(seis) </a:t>
            </a:r>
            <a:r>
              <a:rPr sz="2700" u="heavy" spc="-150" dirty="0">
                <a:uFill>
                  <a:solidFill>
                    <a:srgbClr val="FF0000"/>
                  </a:solidFill>
                </a:uFill>
              </a:rPr>
              <a:t>portas </a:t>
            </a:r>
            <a:r>
              <a:rPr sz="2700" spc="-150" dirty="0"/>
              <a:t> </a:t>
            </a:r>
            <a:r>
              <a:rPr sz="2700" u="heavy" spc="-165" dirty="0">
                <a:uFill>
                  <a:solidFill>
                    <a:srgbClr val="FF0000"/>
                  </a:solidFill>
                </a:uFill>
              </a:rPr>
              <a:t>PWM</a:t>
            </a:r>
            <a:r>
              <a:rPr sz="2700" spc="-165" dirty="0"/>
              <a:t> </a:t>
            </a:r>
            <a:r>
              <a:rPr sz="2700" spc="660" dirty="0">
                <a:solidFill>
                  <a:srgbClr val="000000"/>
                </a:solidFill>
              </a:rPr>
              <a:t>- </a:t>
            </a:r>
            <a:r>
              <a:rPr sz="2700" spc="150" dirty="0"/>
              <a:t>3, 5, 6, 9, </a:t>
            </a:r>
            <a:r>
              <a:rPr sz="2700" spc="200" dirty="0"/>
              <a:t>10 </a:t>
            </a:r>
            <a:r>
              <a:rPr sz="2700" dirty="0"/>
              <a:t>e</a:t>
            </a:r>
            <a:r>
              <a:rPr sz="2700" spc="-490" dirty="0"/>
              <a:t> </a:t>
            </a:r>
            <a:r>
              <a:rPr sz="2700" spc="165" dirty="0"/>
              <a:t>11</a:t>
            </a:r>
            <a:r>
              <a:rPr sz="2700" spc="165" dirty="0">
                <a:solidFill>
                  <a:srgbClr val="000000"/>
                </a:solidFill>
              </a:rPr>
              <a:t>.</a:t>
            </a:r>
            <a:endParaRPr sz="2700"/>
          </a:p>
          <a:p>
            <a:pPr marL="268605" marR="5080" indent="-256540" algn="just">
              <a:lnSpc>
                <a:spcPct val="100000"/>
              </a:lnSpc>
              <a:spcBef>
                <a:spcPts val="395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-5" dirty="0">
                <a:solidFill>
                  <a:srgbClr val="000000"/>
                </a:solidFill>
              </a:rPr>
              <a:t>O </a:t>
            </a:r>
            <a:r>
              <a:rPr sz="2700" spc="105" dirty="0">
                <a:solidFill>
                  <a:srgbClr val="000000"/>
                </a:solidFill>
              </a:rPr>
              <a:t>sinal </a:t>
            </a:r>
            <a:r>
              <a:rPr sz="2700" spc="-165" dirty="0">
                <a:solidFill>
                  <a:srgbClr val="000000"/>
                </a:solidFill>
              </a:rPr>
              <a:t>PWM </a:t>
            </a:r>
            <a:r>
              <a:rPr sz="2700" spc="135" dirty="0">
                <a:solidFill>
                  <a:srgbClr val="000000"/>
                </a:solidFill>
              </a:rPr>
              <a:t>pode </a:t>
            </a:r>
            <a:r>
              <a:rPr sz="2700" spc="95" dirty="0">
                <a:solidFill>
                  <a:srgbClr val="000000"/>
                </a:solidFill>
              </a:rPr>
              <a:t>variar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204" dirty="0">
                <a:solidFill>
                  <a:srgbClr val="000000"/>
                </a:solidFill>
              </a:rPr>
              <a:t>0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200" dirty="0">
                <a:solidFill>
                  <a:srgbClr val="000000"/>
                </a:solidFill>
              </a:rPr>
              <a:t>255 </a:t>
            </a:r>
            <a:r>
              <a:rPr sz="2700" spc="-265" dirty="0">
                <a:solidFill>
                  <a:srgbClr val="000000"/>
                </a:solidFill>
              </a:rPr>
              <a:t>e 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175" dirty="0">
                <a:solidFill>
                  <a:srgbClr val="000000"/>
                </a:solidFill>
              </a:rPr>
              <a:t>ativá-lo </a:t>
            </a:r>
            <a:r>
              <a:rPr sz="2700" spc="90" dirty="0">
                <a:solidFill>
                  <a:srgbClr val="000000"/>
                </a:solidFill>
              </a:rPr>
              <a:t>basta </a:t>
            </a:r>
            <a:r>
              <a:rPr sz="2700" spc="95" dirty="0">
                <a:solidFill>
                  <a:srgbClr val="000000"/>
                </a:solidFill>
              </a:rPr>
              <a:t>usar </a:t>
            </a:r>
            <a:r>
              <a:rPr sz="2700" spc="-10" dirty="0">
                <a:solidFill>
                  <a:srgbClr val="000000"/>
                </a:solidFill>
              </a:rPr>
              <a:t>a </a:t>
            </a:r>
            <a:r>
              <a:rPr sz="2700" spc="120" dirty="0">
                <a:solidFill>
                  <a:srgbClr val="000000"/>
                </a:solidFill>
              </a:rPr>
              <a:t>seguinte  </a:t>
            </a:r>
            <a:r>
              <a:rPr sz="2700" spc="125" dirty="0">
                <a:solidFill>
                  <a:srgbClr val="000000"/>
                </a:solidFill>
              </a:rPr>
              <a:t>instrução </a:t>
            </a:r>
            <a:r>
              <a:rPr sz="2700" spc="130" dirty="0">
                <a:solidFill>
                  <a:srgbClr val="000000"/>
                </a:solidFill>
              </a:rPr>
              <a:t>em </a:t>
            </a:r>
            <a:r>
              <a:rPr sz="2700" spc="145" dirty="0">
                <a:solidFill>
                  <a:srgbClr val="000000"/>
                </a:solidFill>
              </a:rPr>
              <a:t>uma </a:t>
            </a:r>
            <a:r>
              <a:rPr sz="2700" spc="65" dirty="0">
                <a:solidFill>
                  <a:srgbClr val="000000"/>
                </a:solidFill>
              </a:rPr>
              <a:t>das </a:t>
            </a:r>
            <a:r>
              <a:rPr sz="2700" spc="135" dirty="0">
                <a:solidFill>
                  <a:srgbClr val="000000"/>
                </a:solidFill>
              </a:rPr>
              <a:t>portas</a:t>
            </a:r>
            <a:r>
              <a:rPr sz="2700" spc="5" dirty="0">
                <a:solidFill>
                  <a:srgbClr val="000000"/>
                </a:solidFill>
              </a:rPr>
              <a:t> </a:t>
            </a:r>
            <a:r>
              <a:rPr sz="2700" spc="-95" dirty="0">
                <a:solidFill>
                  <a:srgbClr val="000000"/>
                </a:solidFill>
              </a:rPr>
              <a:t>PWM: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863595" y="4569205"/>
            <a:ext cx="4784090" cy="0"/>
          </a:xfrm>
          <a:custGeom>
            <a:avLst/>
            <a:gdLst/>
            <a:ahLst/>
            <a:cxnLst/>
            <a:rect l="l" t="t" r="r" b="b"/>
            <a:pathLst>
              <a:path w="4784090">
                <a:moveTo>
                  <a:pt x="0" y="0"/>
                </a:moveTo>
                <a:lnTo>
                  <a:pt x="4783835" y="0"/>
                </a:lnTo>
              </a:path>
            </a:pathLst>
          </a:custGeom>
          <a:ln w="1676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5668" y="3726929"/>
            <a:ext cx="7017384" cy="1704339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524510" indent="-228600">
              <a:lnSpc>
                <a:spcPct val="100000"/>
              </a:lnSpc>
              <a:spcBef>
                <a:spcPts val="40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80" dirty="0">
                <a:latin typeface="Arial"/>
                <a:cs typeface="Arial"/>
              </a:rPr>
              <a:t>analogWrite(</a:t>
            </a:r>
            <a:r>
              <a:rPr sz="2400" i="1" spc="80" dirty="0">
                <a:solidFill>
                  <a:srgbClr val="FF0000"/>
                </a:solidFill>
                <a:latin typeface="Arial"/>
                <a:cs typeface="Arial"/>
              </a:rPr>
              <a:t>pin,</a:t>
            </a:r>
            <a:r>
              <a:rPr sz="2400" i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spc="50" dirty="0">
                <a:solidFill>
                  <a:srgbClr val="FF0000"/>
                </a:solidFill>
                <a:latin typeface="Arial"/>
                <a:cs typeface="Arial"/>
              </a:rPr>
              <a:t>valor</a:t>
            </a:r>
            <a:r>
              <a:rPr sz="2300" spc="50" dirty="0">
                <a:latin typeface="Arial"/>
                <a:cs typeface="Arial"/>
              </a:rPr>
              <a:t>);</a:t>
            </a:r>
            <a:endParaRPr sz="2300">
              <a:latin typeface="Arial"/>
              <a:cs typeface="Arial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31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114" dirty="0">
                <a:latin typeface="Arial"/>
                <a:cs typeface="Arial"/>
              </a:rPr>
              <a:t>Note </a:t>
            </a:r>
            <a:r>
              <a:rPr sz="2700" spc="120" dirty="0">
                <a:latin typeface="Arial"/>
                <a:cs typeface="Arial"/>
              </a:rPr>
              <a:t>que </a:t>
            </a:r>
            <a:r>
              <a:rPr sz="2700" spc="5" dirty="0">
                <a:solidFill>
                  <a:srgbClr val="FF0000"/>
                </a:solidFill>
                <a:latin typeface="Arial"/>
                <a:cs typeface="Arial"/>
              </a:rPr>
              <a:t>as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portas </a:t>
            </a:r>
            <a:r>
              <a:rPr sz="2700" spc="-165" dirty="0">
                <a:solidFill>
                  <a:srgbClr val="FF0000"/>
                </a:solidFill>
                <a:latin typeface="Arial"/>
                <a:cs typeface="Arial"/>
              </a:rPr>
              <a:t>PWM </a:t>
            </a:r>
            <a:r>
              <a:rPr sz="2700" spc="55" dirty="0">
                <a:solidFill>
                  <a:srgbClr val="FF0000"/>
                </a:solidFill>
                <a:latin typeface="Arial"/>
                <a:cs typeface="Arial"/>
              </a:rPr>
              <a:t>são </a:t>
            </a:r>
            <a:r>
              <a:rPr sz="2700" spc="-165" dirty="0">
                <a:solidFill>
                  <a:srgbClr val="FF0000"/>
                </a:solidFill>
                <a:latin typeface="Arial"/>
                <a:cs typeface="Arial"/>
              </a:rPr>
              <a:t>todas  </a:t>
            </a:r>
            <a:r>
              <a:rPr sz="2700" u="heavy" spc="1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digitais</a:t>
            </a:r>
            <a:r>
              <a:rPr sz="2700" spc="140" dirty="0">
                <a:latin typeface="Arial"/>
                <a:cs typeface="Arial"/>
              </a:rPr>
              <a:t>, </a:t>
            </a:r>
            <a:r>
              <a:rPr sz="2700" spc="160" dirty="0">
                <a:latin typeface="Arial"/>
                <a:cs typeface="Arial"/>
              </a:rPr>
              <a:t>porém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sinal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modulado  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“como </a:t>
            </a:r>
            <a:r>
              <a:rPr sz="2700" spc="10" dirty="0">
                <a:solidFill>
                  <a:srgbClr val="FF0000"/>
                </a:solidFill>
                <a:latin typeface="Arial"/>
                <a:cs typeface="Arial"/>
              </a:rPr>
              <a:t>se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fosse” </a:t>
            </a:r>
            <a:r>
              <a:rPr sz="2700" spc="22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sinal</a:t>
            </a:r>
            <a:r>
              <a:rPr sz="27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analógico</a:t>
            </a:r>
            <a:r>
              <a:rPr sz="2700" spc="11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8036" y="618744"/>
            <a:ext cx="7645908" cy="1030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149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15542"/>
            <a:ext cx="6474460" cy="949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 indent="-216535">
              <a:lnSpc>
                <a:spcPct val="1122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	</a:t>
            </a:r>
            <a:r>
              <a:rPr sz="2700" spc="85" dirty="0">
                <a:solidFill>
                  <a:srgbClr val="000000"/>
                </a:solidFill>
              </a:rPr>
              <a:t>Sentido </a:t>
            </a:r>
            <a:r>
              <a:rPr sz="2700" spc="-25" dirty="0">
                <a:solidFill>
                  <a:srgbClr val="000000"/>
                </a:solidFill>
              </a:rPr>
              <a:t>Real </a:t>
            </a:r>
            <a:r>
              <a:rPr sz="2700" spc="30" dirty="0">
                <a:solidFill>
                  <a:srgbClr val="000000"/>
                </a:solidFill>
              </a:rPr>
              <a:t>vs </a:t>
            </a:r>
            <a:r>
              <a:rPr sz="2700" spc="85" dirty="0">
                <a:solidFill>
                  <a:srgbClr val="000000"/>
                </a:solidFill>
              </a:rPr>
              <a:t>Sentido </a:t>
            </a:r>
            <a:r>
              <a:rPr sz="2700" spc="95" dirty="0">
                <a:solidFill>
                  <a:srgbClr val="000000"/>
                </a:solidFill>
              </a:rPr>
              <a:t>Convencional  </a:t>
            </a:r>
            <a:r>
              <a:rPr sz="2700" spc="90" dirty="0">
                <a:solidFill>
                  <a:srgbClr val="000000"/>
                </a:solidFill>
              </a:rPr>
              <a:t>da </a:t>
            </a:r>
            <a:r>
              <a:rPr sz="2700" spc="114" dirty="0">
                <a:solidFill>
                  <a:srgbClr val="000000"/>
                </a:solidFill>
              </a:rPr>
              <a:t>Corrente</a:t>
            </a:r>
            <a:r>
              <a:rPr sz="2700" spc="70" dirty="0">
                <a:solidFill>
                  <a:srgbClr val="000000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Elétrica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63" y="2516504"/>
            <a:ext cx="8033131" cy="3000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8026"/>
            <a:ext cx="701802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</a:tabLst>
            </a:pPr>
            <a:r>
              <a:rPr sz="1350" spc="-395" dirty="0">
                <a:solidFill>
                  <a:srgbClr val="2CA1BE"/>
                </a:solidFill>
              </a:rPr>
              <a:t>	</a:t>
            </a:r>
            <a:r>
              <a:rPr sz="2000" spc="80" dirty="0"/>
              <a:t>Exemplo</a:t>
            </a:r>
            <a:r>
              <a:rPr sz="2000" spc="80" dirty="0">
                <a:solidFill>
                  <a:srgbClr val="000000"/>
                </a:solidFill>
              </a:rPr>
              <a:t>: </a:t>
            </a:r>
            <a:r>
              <a:rPr sz="2000" spc="50" dirty="0">
                <a:solidFill>
                  <a:srgbClr val="000000"/>
                </a:solidFill>
              </a:rPr>
              <a:t>Usando </a:t>
            </a:r>
            <a:r>
              <a:rPr sz="2000" spc="114" dirty="0">
                <a:solidFill>
                  <a:srgbClr val="000000"/>
                </a:solidFill>
              </a:rPr>
              <a:t>o </a:t>
            </a:r>
            <a:r>
              <a:rPr sz="2000" spc="-114" dirty="0">
                <a:solidFill>
                  <a:srgbClr val="000000"/>
                </a:solidFill>
              </a:rPr>
              <a:t>PWM </a:t>
            </a:r>
            <a:r>
              <a:rPr sz="2000" spc="65" dirty="0">
                <a:solidFill>
                  <a:srgbClr val="000000"/>
                </a:solidFill>
              </a:rPr>
              <a:t>para </a:t>
            </a:r>
            <a:r>
              <a:rPr sz="2000" spc="105" dirty="0">
                <a:solidFill>
                  <a:srgbClr val="000000"/>
                </a:solidFill>
              </a:rPr>
              <a:t>controlar </a:t>
            </a:r>
            <a:r>
              <a:rPr sz="2000" spc="-10" dirty="0">
                <a:solidFill>
                  <a:srgbClr val="000000"/>
                </a:solidFill>
              </a:rPr>
              <a:t>a </a:t>
            </a:r>
            <a:r>
              <a:rPr sz="2000" spc="85" dirty="0">
                <a:solidFill>
                  <a:srgbClr val="000000"/>
                </a:solidFill>
              </a:rPr>
              <a:t>intensidade  </a:t>
            </a:r>
            <a:r>
              <a:rPr sz="2000" spc="70" dirty="0">
                <a:solidFill>
                  <a:srgbClr val="000000"/>
                </a:solidFill>
              </a:rPr>
              <a:t>de </a:t>
            </a:r>
            <a:r>
              <a:rPr sz="2000" spc="135" dirty="0">
                <a:solidFill>
                  <a:srgbClr val="000000"/>
                </a:solidFill>
              </a:rPr>
              <a:t>luz </a:t>
            </a:r>
            <a:r>
              <a:rPr sz="2000" spc="110" dirty="0">
                <a:solidFill>
                  <a:srgbClr val="000000"/>
                </a:solidFill>
              </a:rPr>
              <a:t>emitida </a:t>
            </a:r>
            <a:r>
              <a:rPr sz="2000" spc="135" dirty="0">
                <a:solidFill>
                  <a:srgbClr val="000000"/>
                </a:solidFill>
              </a:rPr>
              <a:t>por </a:t>
            </a:r>
            <a:r>
              <a:rPr sz="2000" spc="165" dirty="0">
                <a:solidFill>
                  <a:srgbClr val="000000"/>
                </a:solidFill>
              </a:rPr>
              <a:t>um</a:t>
            </a:r>
            <a:r>
              <a:rPr sz="2000" spc="-120" dirty="0">
                <a:solidFill>
                  <a:srgbClr val="000000"/>
                </a:solidFill>
              </a:rPr>
              <a:t> </a:t>
            </a:r>
            <a:r>
              <a:rPr sz="2000" spc="-45" dirty="0">
                <a:solidFill>
                  <a:srgbClr val="000000"/>
                </a:solidFill>
              </a:rPr>
              <a:t>LED.</a:t>
            </a:r>
            <a:endParaRPr sz="2000"/>
          </a:p>
        </p:txBody>
      </p:sp>
      <p:sp>
        <p:nvSpPr>
          <p:cNvPr id="4" name="object 4"/>
          <p:cNvSpPr/>
          <p:nvPr/>
        </p:nvSpPr>
        <p:spPr>
          <a:xfrm>
            <a:off x="288036" y="618744"/>
            <a:ext cx="7645908" cy="1030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4520" y="2243327"/>
            <a:ext cx="4242815" cy="4315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79676" y="2349715"/>
            <a:ext cx="4032504" cy="4103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150</a:t>
            </a:fld>
            <a:endParaRPr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  <a:tab pos="696595" algn="l"/>
                <a:tab pos="2117090" algn="l"/>
                <a:tab pos="2673985" algn="l"/>
                <a:tab pos="5123180" algn="l"/>
                <a:tab pos="5481320" algn="l"/>
                <a:tab pos="680910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-10" dirty="0">
                <a:solidFill>
                  <a:srgbClr val="000000"/>
                </a:solidFill>
              </a:rPr>
              <a:t>O	</a:t>
            </a:r>
            <a:r>
              <a:rPr spc="125" dirty="0"/>
              <a:t>objeti</a:t>
            </a:r>
            <a:r>
              <a:rPr spc="180" dirty="0"/>
              <a:t>v</a:t>
            </a:r>
            <a:r>
              <a:rPr spc="140" dirty="0"/>
              <a:t>o</a:t>
            </a:r>
            <a:r>
              <a:rPr dirty="0"/>
              <a:t>	</a:t>
            </a:r>
            <a:r>
              <a:rPr spc="80" dirty="0"/>
              <a:t>da</a:t>
            </a:r>
            <a:r>
              <a:rPr dirty="0"/>
              <a:t>	</a:t>
            </a:r>
            <a:r>
              <a:rPr spc="229" dirty="0"/>
              <a:t>m</a:t>
            </a:r>
            <a:r>
              <a:rPr spc="165" dirty="0"/>
              <a:t>o</a:t>
            </a:r>
            <a:r>
              <a:rPr spc="145" dirty="0"/>
              <a:t>dular</a:t>
            </a:r>
            <a:r>
              <a:rPr spc="80" dirty="0"/>
              <a:t>i</a:t>
            </a:r>
            <a:r>
              <a:rPr spc="40" dirty="0"/>
              <a:t>zaç</a:t>
            </a:r>
            <a:r>
              <a:rPr spc="45" dirty="0"/>
              <a:t>ã</a:t>
            </a:r>
            <a:r>
              <a:rPr spc="140" dirty="0"/>
              <a:t>o</a:t>
            </a:r>
            <a:r>
              <a:rPr dirty="0"/>
              <a:t>	</a:t>
            </a:r>
            <a:r>
              <a:rPr dirty="0">
                <a:solidFill>
                  <a:srgbClr val="000000"/>
                </a:solidFill>
              </a:rPr>
              <a:t>é	</a:t>
            </a:r>
            <a:r>
              <a:rPr spc="65" dirty="0"/>
              <a:t>se</a:t>
            </a:r>
            <a:r>
              <a:rPr spc="60" dirty="0"/>
              <a:t>p</a:t>
            </a:r>
            <a:r>
              <a:rPr spc="90" dirty="0"/>
              <a:t>ara</a:t>
            </a:r>
            <a:r>
              <a:rPr spc="65" dirty="0"/>
              <a:t>r</a:t>
            </a:r>
            <a:r>
              <a:rPr dirty="0"/>
              <a:t>	</a:t>
            </a:r>
            <a:r>
              <a:rPr spc="140" dirty="0"/>
              <a:t>o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645668" y="1717293"/>
            <a:ext cx="7017384" cy="39624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68605" marR="7620">
              <a:lnSpc>
                <a:spcPts val="2400"/>
              </a:lnSpc>
              <a:spcBef>
                <a:spcPts val="675"/>
              </a:spcBef>
            </a:pPr>
            <a:r>
              <a:rPr sz="2500" spc="135" dirty="0">
                <a:solidFill>
                  <a:srgbClr val="FF0000"/>
                </a:solidFill>
                <a:latin typeface="Arial"/>
                <a:cs typeface="Arial"/>
              </a:rPr>
              <a:t>programa 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módulos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funcionais </a:t>
            </a:r>
            <a:r>
              <a:rPr sz="2500" spc="-145" dirty="0">
                <a:latin typeface="Arial"/>
                <a:cs typeface="Arial"/>
              </a:rPr>
              <a:t>– </a:t>
            </a:r>
            <a:r>
              <a:rPr sz="2500" spc="145" dirty="0">
                <a:latin typeface="Arial"/>
                <a:cs typeface="Arial"/>
              </a:rPr>
              <a:t>“</a:t>
            </a:r>
            <a:r>
              <a:rPr sz="2500" u="heavy" spc="1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dividir </a:t>
            </a:r>
            <a:r>
              <a:rPr sz="2500" spc="145" dirty="0">
                <a:latin typeface="Arial"/>
                <a:cs typeface="Arial"/>
              </a:rPr>
              <a:t> </a:t>
            </a:r>
            <a:r>
              <a:rPr sz="2500" u="heavy" spc="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para </a:t>
            </a:r>
            <a:r>
              <a:rPr sz="2500" u="heavy" spc="11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conquistar</a:t>
            </a:r>
            <a:r>
              <a:rPr sz="2500" spc="114" dirty="0">
                <a:latin typeface="Arial"/>
                <a:cs typeface="Arial"/>
              </a:rPr>
              <a:t>”.</a:t>
            </a:r>
            <a:endParaRPr sz="2500">
              <a:latin typeface="Arial"/>
              <a:cs typeface="Arial"/>
            </a:endParaRPr>
          </a:p>
          <a:p>
            <a:pPr marL="268605" marR="7620" indent="-256540" algn="just">
              <a:lnSpc>
                <a:spcPts val="2400"/>
              </a:lnSpc>
              <a:spcBef>
                <a:spcPts val="400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90" dirty="0">
                <a:latin typeface="Arial"/>
                <a:cs typeface="Arial"/>
              </a:rPr>
              <a:t>Um </a:t>
            </a:r>
            <a:r>
              <a:rPr sz="2500" spc="170" dirty="0">
                <a:solidFill>
                  <a:srgbClr val="FF0000"/>
                </a:solidFill>
                <a:latin typeface="Arial"/>
                <a:cs typeface="Arial"/>
              </a:rPr>
              <a:t>módulo 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pode </a:t>
            </a:r>
            <a:r>
              <a:rPr sz="2500" spc="70" dirty="0">
                <a:solidFill>
                  <a:srgbClr val="FF0000"/>
                </a:solidFill>
                <a:latin typeface="Arial"/>
                <a:cs typeface="Arial"/>
              </a:rPr>
              <a:t>ser </a:t>
            </a: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chamado </a:t>
            </a:r>
            <a:r>
              <a:rPr sz="2500" spc="45" dirty="0">
                <a:latin typeface="Arial"/>
                <a:cs typeface="Arial"/>
              </a:rPr>
              <a:t>(acionado)  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em qualquer </a:t>
            </a:r>
            <a:r>
              <a:rPr sz="2500" spc="165" dirty="0">
                <a:solidFill>
                  <a:srgbClr val="FF0000"/>
                </a:solidFill>
                <a:latin typeface="Arial"/>
                <a:cs typeface="Arial"/>
              </a:rPr>
              <a:t>ponto </a:t>
            </a:r>
            <a:r>
              <a:rPr sz="2500" spc="16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programa</a:t>
            </a:r>
            <a:r>
              <a:rPr sz="2500" spc="125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268605" marR="8890" indent="-256540" algn="just">
              <a:lnSpc>
                <a:spcPts val="2400"/>
              </a:lnSpc>
              <a:spcBef>
                <a:spcPts val="40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Os </a:t>
            </a:r>
            <a:r>
              <a:rPr sz="2500" spc="150" dirty="0">
                <a:latin typeface="Arial"/>
                <a:cs typeface="Arial"/>
              </a:rPr>
              <a:t>módulos </a:t>
            </a:r>
            <a:r>
              <a:rPr sz="2500" spc="114" dirty="0">
                <a:latin typeface="Arial"/>
                <a:cs typeface="Arial"/>
              </a:rPr>
              <a:t>funcionais </a:t>
            </a:r>
            <a:r>
              <a:rPr sz="2500" spc="90" dirty="0">
                <a:latin typeface="Arial"/>
                <a:cs typeface="Arial"/>
              </a:rPr>
              <a:t>de </a:t>
            </a:r>
            <a:r>
              <a:rPr sz="2500" spc="200" dirty="0">
                <a:latin typeface="Arial"/>
                <a:cs typeface="Arial"/>
              </a:rPr>
              <a:t>um </a:t>
            </a:r>
            <a:r>
              <a:rPr sz="2500" spc="95" dirty="0">
                <a:latin typeface="Arial"/>
                <a:cs typeface="Arial"/>
              </a:rPr>
              <a:t>programa  </a:t>
            </a:r>
            <a:r>
              <a:rPr sz="2500" spc="145" dirty="0">
                <a:latin typeface="Arial"/>
                <a:cs typeface="Arial"/>
              </a:rPr>
              <a:t>também </a:t>
            </a:r>
            <a:r>
              <a:rPr sz="2500" spc="50" dirty="0">
                <a:latin typeface="Arial"/>
                <a:cs typeface="Arial"/>
              </a:rPr>
              <a:t>são </a:t>
            </a:r>
            <a:r>
              <a:rPr sz="2500" spc="90" dirty="0">
                <a:latin typeface="Arial"/>
                <a:cs typeface="Arial"/>
              </a:rPr>
              <a:t>chamados de</a:t>
            </a:r>
            <a:r>
              <a:rPr sz="2500" spc="100" dirty="0">
                <a:latin typeface="Arial"/>
                <a:cs typeface="Arial"/>
              </a:rPr>
              <a:t> funções.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ts val="2400"/>
              </a:lnSpc>
              <a:spcBef>
                <a:spcPts val="400"/>
              </a:spcBef>
            </a:pPr>
            <a:r>
              <a:rPr sz="1700" spc="-49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função </a:t>
            </a:r>
            <a:r>
              <a:rPr sz="2500" spc="130" dirty="0">
                <a:solidFill>
                  <a:srgbClr val="FF0000"/>
                </a:solidFill>
                <a:latin typeface="Arial"/>
                <a:cs typeface="Arial"/>
              </a:rPr>
              <a:t>implementa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2500" spc="-150" dirty="0">
                <a:solidFill>
                  <a:srgbClr val="FF0000"/>
                </a:solidFill>
                <a:latin typeface="Arial"/>
                <a:cs typeface="Arial"/>
              </a:rPr>
              <a:t>mais 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instruções </a:t>
            </a:r>
            <a:r>
              <a:rPr sz="2500" spc="70" dirty="0">
                <a:latin typeface="Arial"/>
                <a:cs typeface="Arial"/>
              </a:rPr>
              <a:t>responsáveis </a:t>
            </a:r>
            <a:r>
              <a:rPr sz="2500" spc="165" dirty="0">
                <a:latin typeface="Arial"/>
                <a:cs typeface="Arial"/>
              </a:rPr>
              <a:t>por </a:t>
            </a:r>
            <a:r>
              <a:rPr sz="2500" spc="130" dirty="0">
                <a:latin typeface="Arial"/>
                <a:cs typeface="Arial"/>
              </a:rPr>
              <a:t>uma </a:t>
            </a:r>
            <a:r>
              <a:rPr sz="2500" spc="114" dirty="0">
                <a:latin typeface="Arial"/>
                <a:cs typeface="Arial"/>
              </a:rPr>
              <a:t>parte </a:t>
            </a:r>
            <a:r>
              <a:rPr sz="2500" spc="160" dirty="0">
                <a:latin typeface="Arial"/>
                <a:cs typeface="Arial"/>
              </a:rPr>
              <a:t>do  </a:t>
            </a:r>
            <a:r>
              <a:rPr sz="2500" spc="125" dirty="0">
                <a:latin typeface="Arial"/>
                <a:cs typeface="Arial"/>
              </a:rPr>
              <a:t>programa.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ct val="80000"/>
              </a:lnSpc>
              <a:spcBef>
                <a:spcPts val="41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40" dirty="0">
                <a:latin typeface="Arial"/>
                <a:cs typeface="Arial"/>
              </a:rPr>
              <a:t>As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funções </a:t>
            </a:r>
            <a:r>
              <a:rPr sz="2500" spc="135" dirty="0">
                <a:solidFill>
                  <a:srgbClr val="FF0000"/>
                </a:solidFill>
                <a:latin typeface="Arial"/>
                <a:cs typeface="Arial"/>
              </a:rPr>
              <a:t>deixam </a:t>
            </a:r>
            <a:r>
              <a:rPr sz="2500" spc="20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500" spc="135" dirty="0">
                <a:solidFill>
                  <a:srgbClr val="FF0000"/>
                </a:solidFill>
                <a:latin typeface="Arial"/>
                <a:cs typeface="Arial"/>
              </a:rPr>
              <a:t>programa </a:t>
            </a:r>
            <a:r>
              <a:rPr sz="2500" spc="-135" dirty="0">
                <a:solidFill>
                  <a:srgbClr val="FF0000"/>
                </a:solidFill>
                <a:latin typeface="Arial"/>
                <a:cs typeface="Arial"/>
              </a:rPr>
              <a:t>mais 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organizado 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2500" spc="75" dirty="0">
                <a:solidFill>
                  <a:srgbClr val="FF0000"/>
                </a:solidFill>
                <a:latin typeface="Arial"/>
                <a:cs typeface="Arial"/>
              </a:rPr>
              <a:t>legível</a:t>
            </a:r>
            <a:r>
              <a:rPr sz="2500" spc="75" dirty="0">
                <a:latin typeface="Arial"/>
                <a:cs typeface="Arial"/>
              </a:rPr>
              <a:t>, </a:t>
            </a:r>
            <a:r>
              <a:rPr sz="2500" spc="130" dirty="0">
                <a:latin typeface="Arial"/>
                <a:cs typeface="Arial"/>
              </a:rPr>
              <a:t>uma </a:t>
            </a:r>
            <a:r>
              <a:rPr sz="2500" spc="70" dirty="0">
                <a:latin typeface="Arial"/>
                <a:cs typeface="Arial"/>
              </a:rPr>
              <a:t>vez </a:t>
            </a:r>
            <a:r>
              <a:rPr sz="2500" spc="105" dirty="0">
                <a:latin typeface="Arial"/>
                <a:cs typeface="Arial"/>
              </a:rPr>
              <a:t>que </a:t>
            </a:r>
            <a:r>
              <a:rPr sz="2500" spc="45" dirty="0">
                <a:latin typeface="Arial"/>
                <a:cs typeface="Arial"/>
              </a:rPr>
              <a:t>são  </a:t>
            </a:r>
            <a:r>
              <a:rPr sz="2500" spc="70" dirty="0">
                <a:latin typeface="Arial"/>
                <a:cs typeface="Arial"/>
              </a:rPr>
              <a:t>responsáveis </a:t>
            </a:r>
            <a:r>
              <a:rPr sz="2500" spc="165" dirty="0">
                <a:latin typeface="Arial"/>
                <a:cs typeface="Arial"/>
              </a:rPr>
              <a:t>por </a:t>
            </a:r>
            <a:r>
              <a:rPr sz="2500" spc="30" dirty="0">
                <a:latin typeface="Arial"/>
                <a:cs typeface="Arial"/>
              </a:rPr>
              <a:t>ações </a:t>
            </a:r>
            <a:r>
              <a:rPr sz="2500" spc="140" dirty="0">
                <a:latin typeface="Arial"/>
                <a:cs typeface="Arial"/>
              </a:rPr>
              <a:t>bem</a:t>
            </a:r>
            <a:r>
              <a:rPr sz="2500" spc="120" dirty="0">
                <a:latin typeface="Arial"/>
                <a:cs typeface="Arial"/>
              </a:rPr>
              <a:t> </a:t>
            </a:r>
            <a:r>
              <a:rPr sz="2500" spc="60" dirty="0">
                <a:latin typeface="Arial"/>
                <a:cs typeface="Arial"/>
              </a:rPr>
              <a:t>específicas.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5656" y="356615"/>
            <a:ext cx="452628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151</a:t>
            </a:fld>
            <a:endParaRPr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4978"/>
            <a:ext cx="64522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500" spc="-445" dirty="0">
                <a:solidFill>
                  <a:srgbClr val="2CA1BE"/>
                </a:solidFill>
              </a:rPr>
              <a:t>	</a:t>
            </a:r>
            <a:r>
              <a:rPr sz="2200" spc="45" dirty="0">
                <a:solidFill>
                  <a:srgbClr val="000000"/>
                </a:solidFill>
              </a:rPr>
              <a:t>Uma </a:t>
            </a:r>
            <a:r>
              <a:rPr sz="2200" spc="100" dirty="0">
                <a:solidFill>
                  <a:srgbClr val="000000"/>
                </a:solidFill>
              </a:rPr>
              <a:t>função </a:t>
            </a:r>
            <a:r>
              <a:rPr sz="2200" spc="135" dirty="0">
                <a:solidFill>
                  <a:srgbClr val="000000"/>
                </a:solidFill>
              </a:rPr>
              <a:t>tem </a:t>
            </a:r>
            <a:r>
              <a:rPr sz="2200" u="heavy" spc="125" dirty="0">
                <a:uFill>
                  <a:solidFill>
                    <a:srgbClr val="FF0000"/>
                  </a:solidFill>
                </a:uFill>
              </a:rPr>
              <a:t>quatro </a:t>
            </a:r>
            <a:r>
              <a:rPr sz="2200" u="heavy" spc="85" dirty="0">
                <a:uFill>
                  <a:solidFill>
                    <a:srgbClr val="FF0000"/>
                  </a:solidFill>
                </a:uFill>
              </a:rPr>
              <a:t>partes</a:t>
            </a:r>
            <a:r>
              <a:rPr sz="2200" u="heavy" spc="70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sz="2200" u="heavy" spc="105" dirty="0">
                <a:uFill>
                  <a:solidFill>
                    <a:srgbClr val="FF0000"/>
                  </a:solidFill>
                </a:uFill>
              </a:rPr>
              <a:t>fundamentais</a:t>
            </a:r>
            <a:r>
              <a:rPr sz="2200" spc="105" dirty="0">
                <a:solidFill>
                  <a:srgbClr val="000000"/>
                </a:solidFill>
              </a:rPr>
              <a:t>: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929436" y="1800989"/>
            <a:ext cx="6245860" cy="14103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165" dirty="0">
                <a:latin typeface="Arial"/>
                <a:cs typeface="Arial"/>
              </a:rPr>
              <a:t>um </a:t>
            </a:r>
            <a:r>
              <a:rPr sz="2000" spc="145" dirty="0">
                <a:latin typeface="Arial"/>
                <a:cs typeface="Arial"/>
              </a:rPr>
              <a:t>tipo </a:t>
            </a:r>
            <a:r>
              <a:rPr sz="2000" spc="70" dirty="0">
                <a:latin typeface="Arial"/>
                <a:cs typeface="Arial"/>
              </a:rPr>
              <a:t>de </a:t>
            </a:r>
            <a:r>
              <a:rPr sz="2000" spc="95" dirty="0">
                <a:latin typeface="Arial"/>
                <a:cs typeface="Arial"/>
              </a:rPr>
              <a:t>dado </a:t>
            </a:r>
            <a:r>
              <a:rPr sz="2000" spc="60" dirty="0">
                <a:latin typeface="Arial"/>
                <a:cs typeface="Arial"/>
              </a:rPr>
              <a:t>associado </a:t>
            </a:r>
            <a:r>
              <a:rPr sz="2000" spc="-10" dirty="0">
                <a:latin typeface="Arial"/>
                <a:cs typeface="Arial"/>
              </a:rPr>
              <a:t>a </a:t>
            </a:r>
            <a:r>
              <a:rPr sz="2000" spc="40" dirty="0">
                <a:latin typeface="Arial"/>
                <a:cs typeface="Arial"/>
              </a:rPr>
              <a:t>ela </a:t>
            </a:r>
            <a:r>
              <a:rPr sz="2000" spc="75" dirty="0">
                <a:latin typeface="Arial"/>
                <a:cs typeface="Arial"/>
              </a:rPr>
              <a:t>(pode </a:t>
            </a:r>
            <a:r>
              <a:rPr sz="2000" spc="55" dirty="0">
                <a:latin typeface="Arial"/>
                <a:cs typeface="Arial"/>
              </a:rPr>
              <a:t>ser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100" i="1" spc="45" dirty="0">
                <a:solidFill>
                  <a:srgbClr val="FF0000"/>
                </a:solidFill>
                <a:latin typeface="Arial"/>
                <a:cs typeface="Arial"/>
              </a:rPr>
              <a:t>void</a:t>
            </a:r>
            <a:r>
              <a:rPr sz="2000" spc="45" dirty="0">
                <a:latin typeface="Arial"/>
                <a:cs typeface="Arial"/>
              </a:rPr>
              <a:t>);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8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170" dirty="0">
                <a:latin typeface="Arial"/>
                <a:cs typeface="Arial"/>
              </a:rPr>
              <a:t>um</a:t>
            </a:r>
            <a:r>
              <a:rPr sz="2000" spc="45" dirty="0">
                <a:latin typeface="Arial"/>
                <a:cs typeface="Arial"/>
              </a:rPr>
              <a:t> </a:t>
            </a:r>
            <a:r>
              <a:rPr sz="2000" spc="105" dirty="0">
                <a:latin typeface="Arial"/>
                <a:cs typeface="Arial"/>
              </a:rPr>
              <a:t>nome;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110" dirty="0">
                <a:latin typeface="Arial"/>
                <a:cs typeface="Arial"/>
              </a:rPr>
              <a:t>uma </a:t>
            </a:r>
            <a:r>
              <a:rPr sz="2000" spc="90" dirty="0">
                <a:latin typeface="Arial"/>
                <a:cs typeface="Arial"/>
              </a:rPr>
              <a:t>lista </a:t>
            </a:r>
            <a:r>
              <a:rPr sz="2000" spc="70" dirty="0">
                <a:latin typeface="Arial"/>
                <a:cs typeface="Arial"/>
              </a:rPr>
              <a:t>de </a:t>
            </a:r>
            <a:r>
              <a:rPr sz="2000" spc="90" dirty="0">
                <a:latin typeface="Arial"/>
                <a:cs typeface="Arial"/>
              </a:rPr>
              <a:t>parâmetros </a:t>
            </a:r>
            <a:r>
              <a:rPr sz="2000" dirty="0">
                <a:latin typeface="Arial"/>
                <a:cs typeface="Arial"/>
              </a:rPr>
              <a:t>(se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75" dirty="0">
                <a:latin typeface="Arial"/>
                <a:cs typeface="Arial"/>
              </a:rPr>
              <a:t>houver);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125" dirty="0">
                <a:latin typeface="Arial"/>
                <a:cs typeface="Arial"/>
              </a:rPr>
              <a:t>conjunto </a:t>
            </a:r>
            <a:r>
              <a:rPr sz="2000" spc="70" dirty="0">
                <a:latin typeface="Arial"/>
                <a:cs typeface="Arial"/>
              </a:rPr>
              <a:t>de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85" dirty="0">
                <a:latin typeface="Arial"/>
                <a:cs typeface="Arial"/>
              </a:rPr>
              <a:t>instruções.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6394" y="4171627"/>
            <a:ext cx="2233295" cy="149860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650" b="1" i="1" spc="15" dirty="0">
                <a:latin typeface="Arial"/>
                <a:cs typeface="Arial"/>
              </a:rPr>
              <a:t>int </a:t>
            </a:r>
            <a:r>
              <a:rPr sz="1650" i="1" spc="15" dirty="0">
                <a:solidFill>
                  <a:srgbClr val="FF0000"/>
                </a:solidFill>
                <a:latin typeface="Arial"/>
                <a:cs typeface="Arial"/>
              </a:rPr>
              <a:t>soma</a:t>
            </a:r>
            <a:r>
              <a:rPr sz="1650" b="1" i="1" spc="15" dirty="0">
                <a:latin typeface="Arial"/>
                <a:cs typeface="Arial"/>
              </a:rPr>
              <a:t>(</a:t>
            </a:r>
            <a:r>
              <a:rPr sz="1650" b="1" i="1" spc="1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650" b="1" i="1" spc="5" dirty="0">
                <a:solidFill>
                  <a:srgbClr val="FF0000"/>
                </a:solidFill>
                <a:latin typeface="Arial"/>
                <a:cs typeface="Arial"/>
              </a:rPr>
              <a:t>a, </a:t>
            </a:r>
            <a:r>
              <a:rPr sz="1650" b="1" i="1" spc="15" dirty="0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sz="1650" b="1" i="1" spc="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50" b="1" i="1" spc="-10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1650" b="1" i="1" spc="-10" dirty="0">
                <a:latin typeface="Arial"/>
                <a:cs typeface="Arial"/>
              </a:rPr>
              <a:t>)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650" b="1" i="1" spc="-125" dirty="0">
                <a:latin typeface="Arial"/>
                <a:cs typeface="Arial"/>
              </a:rPr>
              <a:t>{</a:t>
            </a:r>
            <a:endParaRPr sz="1650">
              <a:latin typeface="Arial"/>
              <a:cs typeface="Arial"/>
            </a:endParaRPr>
          </a:p>
          <a:p>
            <a:pPr marL="141605" marR="5080">
              <a:lnSpc>
                <a:spcPts val="2330"/>
              </a:lnSpc>
              <a:spcBef>
                <a:spcPts val="120"/>
              </a:spcBef>
            </a:pPr>
            <a:r>
              <a:rPr sz="1650" b="1" i="1" spc="15" dirty="0">
                <a:solidFill>
                  <a:srgbClr val="006FC0"/>
                </a:solidFill>
                <a:latin typeface="Arial"/>
                <a:cs typeface="Arial"/>
              </a:rPr>
              <a:t>int resultado= </a:t>
            </a:r>
            <a:r>
              <a:rPr sz="1650" b="1" i="1" spc="-40" dirty="0">
                <a:solidFill>
                  <a:srgbClr val="006FC0"/>
                </a:solidFill>
                <a:latin typeface="Arial"/>
                <a:cs typeface="Arial"/>
              </a:rPr>
              <a:t>a </a:t>
            </a:r>
            <a:r>
              <a:rPr sz="1650" b="1" i="1" spc="305" dirty="0">
                <a:solidFill>
                  <a:srgbClr val="006FC0"/>
                </a:solidFill>
                <a:latin typeface="Arial"/>
                <a:cs typeface="Arial"/>
              </a:rPr>
              <a:t>+</a:t>
            </a:r>
            <a:r>
              <a:rPr sz="1650" b="1" i="1" spc="1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650" b="1" i="1" spc="-20" dirty="0">
                <a:solidFill>
                  <a:srgbClr val="006FC0"/>
                </a:solidFill>
                <a:latin typeface="Arial"/>
                <a:cs typeface="Arial"/>
              </a:rPr>
              <a:t>b;  </a:t>
            </a:r>
            <a:r>
              <a:rPr sz="1650" b="1" i="1" spc="5" dirty="0">
                <a:solidFill>
                  <a:srgbClr val="006FC0"/>
                </a:solidFill>
                <a:latin typeface="Arial"/>
                <a:cs typeface="Arial"/>
              </a:rPr>
              <a:t>return</a:t>
            </a:r>
            <a:r>
              <a:rPr sz="1650" b="1" i="1" spc="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650" b="1" i="1" spc="-20" dirty="0">
                <a:solidFill>
                  <a:srgbClr val="006FC0"/>
                </a:solidFill>
                <a:latin typeface="Arial"/>
                <a:cs typeface="Arial"/>
              </a:rPr>
              <a:t>resultado;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650" b="1" i="1" spc="-125" dirty="0">
                <a:latin typeface="Arial"/>
                <a:cs typeface="Arial"/>
              </a:rPr>
              <a:t>}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03829" y="3789045"/>
            <a:ext cx="1008380" cy="432434"/>
          </a:xfrm>
          <a:custGeom>
            <a:avLst/>
            <a:gdLst/>
            <a:ahLst/>
            <a:cxnLst/>
            <a:rect l="l" t="t" r="r" b="b"/>
            <a:pathLst>
              <a:path w="1008379" h="432435">
                <a:moveTo>
                  <a:pt x="0" y="432053"/>
                </a:moveTo>
                <a:lnTo>
                  <a:pt x="1836" y="363745"/>
                </a:lnTo>
                <a:lnTo>
                  <a:pt x="6953" y="304440"/>
                </a:lnTo>
                <a:lnTo>
                  <a:pt x="14758" y="257687"/>
                </a:lnTo>
                <a:lnTo>
                  <a:pt x="36068" y="216026"/>
                </a:lnTo>
                <a:lnTo>
                  <a:pt x="468121" y="216026"/>
                </a:lnTo>
                <a:lnTo>
                  <a:pt x="479467" y="205008"/>
                </a:lnTo>
                <a:lnTo>
                  <a:pt x="489332" y="174330"/>
                </a:lnTo>
                <a:lnTo>
                  <a:pt x="497117" y="127558"/>
                </a:lnTo>
                <a:lnTo>
                  <a:pt x="502227" y="68259"/>
                </a:lnTo>
                <a:lnTo>
                  <a:pt x="504062" y="0"/>
                </a:lnTo>
                <a:lnTo>
                  <a:pt x="505899" y="68259"/>
                </a:lnTo>
                <a:lnTo>
                  <a:pt x="511016" y="127558"/>
                </a:lnTo>
                <a:lnTo>
                  <a:pt x="518821" y="174330"/>
                </a:lnTo>
                <a:lnTo>
                  <a:pt x="528723" y="205008"/>
                </a:lnTo>
                <a:lnTo>
                  <a:pt x="540131" y="216026"/>
                </a:lnTo>
                <a:lnTo>
                  <a:pt x="972184" y="216026"/>
                </a:lnTo>
                <a:lnTo>
                  <a:pt x="983530" y="227033"/>
                </a:lnTo>
                <a:lnTo>
                  <a:pt x="993395" y="257687"/>
                </a:lnTo>
                <a:lnTo>
                  <a:pt x="1001180" y="304440"/>
                </a:lnTo>
                <a:lnTo>
                  <a:pt x="1006290" y="363745"/>
                </a:lnTo>
                <a:lnTo>
                  <a:pt x="1008125" y="432053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67984" y="3625596"/>
            <a:ext cx="1844039" cy="560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61532" y="3669791"/>
            <a:ext cx="1520952" cy="533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25769" y="3644976"/>
            <a:ext cx="1728216" cy="4456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25769" y="3644976"/>
            <a:ext cx="1728470" cy="445770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311785">
              <a:lnSpc>
                <a:spcPct val="100000"/>
              </a:lnSpc>
              <a:spcBef>
                <a:spcPts val="565"/>
              </a:spcBef>
            </a:pPr>
            <a:r>
              <a:rPr sz="1600" spc="40" dirty="0">
                <a:latin typeface="Arial"/>
                <a:cs typeface="Arial"/>
              </a:rPr>
              <a:t>Parâmetros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51909" y="3809619"/>
            <a:ext cx="2174240" cy="103505"/>
          </a:xfrm>
          <a:custGeom>
            <a:avLst/>
            <a:gdLst/>
            <a:ahLst/>
            <a:cxnLst/>
            <a:rect l="l" t="t" r="r" b="b"/>
            <a:pathLst>
              <a:path w="2174240" h="103504">
                <a:moveTo>
                  <a:pt x="88773" y="0"/>
                </a:moveTo>
                <a:lnTo>
                  <a:pt x="0" y="51434"/>
                </a:lnTo>
                <a:lnTo>
                  <a:pt x="85470" y="101599"/>
                </a:lnTo>
                <a:lnTo>
                  <a:pt x="88391" y="103377"/>
                </a:lnTo>
                <a:lnTo>
                  <a:pt x="92328" y="102361"/>
                </a:lnTo>
                <a:lnTo>
                  <a:pt x="94106" y="99313"/>
                </a:lnTo>
                <a:lnTo>
                  <a:pt x="95885" y="96392"/>
                </a:lnTo>
                <a:lnTo>
                  <a:pt x="94868" y="92455"/>
                </a:lnTo>
                <a:lnTo>
                  <a:pt x="35978" y="57859"/>
                </a:lnTo>
                <a:lnTo>
                  <a:pt x="12573" y="57784"/>
                </a:lnTo>
                <a:lnTo>
                  <a:pt x="12573" y="45084"/>
                </a:lnTo>
                <a:lnTo>
                  <a:pt x="36305" y="45084"/>
                </a:lnTo>
                <a:lnTo>
                  <a:pt x="92075" y="12699"/>
                </a:lnTo>
                <a:lnTo>
                  <a:pt x="95123" y="11048"/>
                </a:lnTo>
                <a:lnTo>
                  <a:pt x="96138" y="7111"/>
                </a:lnTo>
                <a:lnTo>
                  <a:pt x="94361" y="4063"/>
                </a:lnTo>
                <a:lnTo>
                  <a:pt x="92710" y="1015"/>
                </a:lnTo>
                <a:lnTo>
                  <a:pt x="88773" y="0"/>
                </a:lnTo>
                <a:close/>
              </a:path>
              <a:path w="2174240" h="103504">
                <a:moveTo>
                  <a:pt x="36177" y="45159"/>
                </a:moveTo>
                <a:lnTo>
                  <a:pt x="25206" y="51530"/>
                </a:lnTo>
                <a:lnTo>
                  <a:pt x="35978" y="57859"/>
                </a:lnTo>
                <a:lnTo>
                  <a:pt x="2173859" y="64642"/>
                </a:lnTo>
                <a:lnTo>
                  <a:pt x="2173859" y="51942"/>
                </a:lnTo>
                <a:lnTo>
                  <a:pt x="36177" y="45159"/>
                </a:lnTo>
                <a:close/>
              </a:path>
              <a:path w="2174240" h="103504">
                <a:moveTo>
                  <a:pt x="12573" y="45084"/>
                </a:moveTo>
                <a:lnTo>
                  <a:pt x="12573" y="57784"/>
                </a:lnTo>
                <a:lnTo>
                  <a:pt x="35978" y="57859"/>
                </a:lnTo>
                <a:lnTo>
                  <a:pt x="34555" y="57022"/>
                </a:lnTo>
                <a:lnTo>
                  <a:pt x="15748" y="57022"/>
                </a:lnTo>
                <a:lnTo>
                  <a:pt x="15748" y="45973"/>
                </a:lnTo>
                <a:lnTo>
                  <a:pt x="34775" y="45973"/>
                </a:lnTo>
                <a:lnTo>
                  <a:pt x="36177" y="45159"/>
                </a:lnTo>
                <a:lnTo>
                  <a:pt x="12573" y="45084"/>
                </a:lnTo>
                <a:close/>
              </a:path>
              <a:path w="2174240" h="103504">
                <a:moveTo>
                  <a:pt x="15748" y="45973"/>
                </a:moveTo>
                <a:lnTo>
                  <a:pt x="15748" y="57022"/>
                </a:lnTo>
                <a:lnTo>
                  <a:pt x="25206" y="51530"/>
                </a:lnTo>
                <a:lnTo>
                  <a:pt x="15748" y="45973"/>
                </a:lnTo>
                <a:close/>
              </a:path>
              <a:path w="2174240" h="103504">
                <a:moveTo>
                  <a:pt x="25206" y="51530"/>
                </a:moveTo>
                <a:lnTo>
                  <a:pt x="15748" y="57022"/>
                </a:lnTo>
                <a:lnTo>
                  <a:pt x="34555" y="57022"/>
                </a:lnTo>
                <a:lnTo>
                  <a:pt x="25206" y="51530"/>
                </a:lnTo>
                <a:close/>
              </a:path>
              <a:path w="2174240" h="103504">
                <a:moveTo>
                  <a:pt x="34775" y="45973"/>
                </a:moveTo>
                <a:lnTo>
                  <a:pt x="15748" y="45973"/>
                </a:lnTo>
                <a:lnTo>
                  <a:pt x="25206" y="51530"/>
                </a:lnTo>
                <a:lnTo>
                  <a:pt x="34775" y="45973"/>
                </a:lnTo>
                <a:close/>
              </a:path>
              <a:path w="2174240" h="103504">
                <a:moveTo>
                  <a:pt x="36305" y="45084"/>
                </a:moveTo>
                <a:lnTo>
                  <a:pt x="12573" y="45084"/>
                </a:lnTo>
                <a:lnTo>
                  <a:pt x="36177" y="45159"/>
                </a:lnTo>
                <a:lnTo>
                  <a:pt x="36305" y="45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0124" y="5065776"/>
            <a:ext cx="1735836" cy="475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3652" y="5090159"/>
            <a:ext cx="1723644" cy="480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8036" y="5085207"/>
            <a:ext cx="1619631" cy="3600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8036" y="5085207"/>
            <a:ext cx="1619885" cy="360045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385"/>
              </a:spcBef>
            </a:pPr>
            <a:r>
              <a:rPr sz="1400" spc="75" dirty="0">
                <a:latin typeface="Arial"/>
                <a:cs typeface="Arial"/>
              </a:rPr>
              <a:t>Tipo </a:t>
            </a:r>
            <a:r>
              <a:rPr sz="1400" spc="50" dirty="0">
                <a:latin typeface="Arial"/>
                <a:cs typeface="Arial"/>
              </a:rPr>
              <a:t>de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85" dirty="0">
                <a:latin typeface="Arial"/>
                <a:cs typeface="Arial"/>
              </a:rPr>
              <a:t>retorno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94638" y="4437126"/>
            <a:ext cx="1101090" cy="654050"/>
          </a:xfrm>
          <a:custGeom>
            <a:avLst/>
            <a:gdLst/>
            <a:ahLst/>
            <a:cxnLst/>
            <a:rect l="l" t="t" r="r" b="b"/>
            <a:pathLst>
              <a:path w="1101089" h="654050">
                <a:moveTo>
                  <a:pt x="1079404" y="12762"/>
                </a:moveTo>
                <a:lnTo>
                  <a:pt x="1066858" y="12834"/>
                </a:lnTo>
                <a:lnTo>
                  <a:pt x="0" y="642619"/>
                </a:lnTo>
                <a:lnTo>
                  <a:pt x="6451" y="653542"/>
                </a:lnTo>
                <a:lnTo>
                  <a:pt x="1073303" y="23701"/>
                </a:lnTo>
                <a:lnTo>
                  <a:pt x="1079404" y="12762"/>
                </a:lnTo>
                <a:close/>
              </a:path>
              <a:path w="1101089" h="654050">
                <a:moveTo>
                  <a:pt x="1100568" y="888"/>
                </a:moveTo>
                <a:lnTo>
                  <a:pt x="1087094" y="888"/>
                </a:lnTo>
                <a:lnTo>
                  <a:pt x="1093444" y="11811"/>
                </a:lnTo>
                <a:lnTo>
                  <a:pt x="1073303" y="23701"/>
                </a:lnTo>
                <a:lnTo>
                  <a:pt x="1041755" y="80263"/>
                </a:lnTo>
                <a:lnTo>
                  <a:pt x="1039977" y="83312"/>
                </a:lnTo>
                <a:lnTo>
                  <a:pt x="1041120" y="87249"/>
                </a:lnTo>
                <a:lnTo>
                  <a:pt x="1044168" y="88900"/>
                </a:lnTo>
                <a:lnTo>
                  <a:pt x="1047216" y="90678"/>
                </a:lnTo>
                <a:lnTo>
                  <a:pt x="1051026" y="89535"/>
                </a:lnTo>
                <a:lnTo>
                  <a:pt x="1052804" y="86487"/>
                </a:lnTo>
                <a:lnTo>
                  <a:pt x="1100568" y="888"/>
                </a:lnTo>
                <a:close/>
              </a:path>
              <a:path w="1101089" h="654050">
                <a:moveTo>
                  <a:pt x="1088497" y="3301"/>
                </a:moveTo>
                <a:lnTo>
                  <a:pt x="1084681" y="3301"/>
                </a:lnTo>
                <a:lnTo>
                  <a:pt x="1090269" y="12700"/>
                </a:lnTo>
                <a:lnTo>
                  <a:pt x="1079404" y="12762"/>
                </a:lnTo>
                <a:lnTo>
                  <a:pt x="1073303" y="23701"/>
                </a:lnTo>
                <a:lnTo>
                  <a:pt x="1093444" y="11811"/>
                </a:lnTo>
                <a:lnTo>
                  <a:pt x="1088497" y="3301"/>
                </a:lnTo>
                <a:close/>
              </a:path>
              <a:path w="1101089" h="654050">
                <a:moveTo>
                  <a:pt x="1101064" y="0"/>
                </a:moveTo>
                <a:lnTo>
                  <a:pt x="1002004" y="507"/>
                </a:lnTo>
                <a:lnTo>
                  <a:pt x="998575" y="507"/>
                </a:lnTo>
                <a:lnTo>
                  <a:pt x="995654" y="3301"/>
                </a:lnTo>
                <a:lnTo>
                  <a:pt x="995781" y="10413"/>
                </a:lnTo>
                <a:lnTo>
                  <a:pt x="998575" y="13207"/>
                </a:lnTo>
                <a:lnTo>
                  <a:pt x="1002131" y="13207"/>
                </a:lnTo>
                <a:lnTo>
                  <a:pt x="1066858" y="12834"/>
                </a:lnTo>
                <a:lnTo>
                  <a:pt x="1087094" y="888"/>
                </a:lnTo>
                <a:lnTo>
                  <a:pt x="1100568" y="888"/>
                </a:lnTo>
                <a:lnTo>
                  <a:pt x="1101064" y="0"/>
                </a:lnTo>
                <a:close/>
              </a:path>
              <a:path w="1101089" h="654050">
                <a:moveTo>
                  <a:pt x="1087094" y="888"/>
                </a:moveTo>
                <a:lnTo>
                  <a:pt x="1066858" y="12834"/>
                </a:lnTo>
                <a:lnTo>
                  <a:pt x="1079404" y="12762"/>
                </a:lnTo>
                <a:lnTo>
                  <a:pt x="1084681" y="3301"/>
                </a:lnTo>
                <a:lnTo>
                  <a:pt x="1088497" y="3301"/>
                </a:lnTo>
                <a:lnTo>
                  <a:pt x="1087094" y="888"/>
                </a:lnTo>
                <a:close/>
              </a:path>
              <a:path w="1101089" h="654050">
                <a:moveTo>
                  <a:pt x="1084681" y="3301"/>
                </a:moveTo>
                <a:lnTo>
                  <a:pt x="1079404" y="12762"/>
                </a:lnTo>
                <a:lnTo>
                  <a:pt x="1090269" y="12700"/>
                </a:lnTo>
                <a:lnTo>
                  <a:pt x="1084681" y="3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0124" y="3697223"/>
            <a:ext cx="1591056" cy="475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2648" y="3721608"/>
            <a:ext cx="882395" cy="4800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8036" y="3717035"/>
            <a:ext cx="1475613" cy="3600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88036" y="3717035"/>
            <a:ext cx="1475740" cy="360045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484505">
              <a:lnSpc>
                <a:spcPct val="100000"/>
              </a:lnSpc>
              <a:spcBef>
                <a:spcPts val="380"/>
              </a:spcBef>
            </a:pPr>
            <a:r>
              <a:rPr sz="1400" spc="55" dirty="0">
                <a:latin typeface="Arial"/>
                <a:cs typeface="Arial"/>
              </a:rPr>
              <a:t>Nome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61617" y="3891026"/>
            <a:ext cx="938530" cy="349885"/>
          </a:xfrm>
          <a:custGeom>
            <a:avLst/>
            <a:gdLst/>
            <a:ahLst/>
            <a:cxnLst/>
            <a:rect l="l" t="t" r="r" b="b"/>
            <a:pathLst>
              <a:path w="938530" h="349885">
                <a:moveTo>
                  <a:pt x="901861" y="324252"/>
                </a:moveTo>
                <a:lnTo>
                  <a:pt x="838453" y="336804"/>
                </a:lnTo>
                <a:lnTo>
                  <a:pt x="835025" y="337438"/>
                </a:lnTo>
                <a:lnTo>
                  <a:pt x="832865" y="340868"/>
                </a:lnTo>
                <a:lnTo>
                  <a:pt x="834135" y="347725"/>
                </a:lnTo>
                <a:lnTo>
                  <a:pt x="837564" y="349885"/>
                </a:lnTo>
                <a:lnTo>
                  <a:pt x="840994" y="349250"/>
                </a:lnTo>
                <a:lnTo>
                  <a:pt x="928497" y="331978"/>
                </a:lnTo>
                <a:lnTo>
                  <a:pt x="924178" y="331978"/>
                </a:lnTo>
                <a:lnTo>
                  <a:pt x="901861" y="324252"/>
                </a:lnTo>
                <a:close/>
              </a:path>
              <a:path w="938530" h="349885">
                <a:moveTo>
                  <a:pt x="914379" y="321774"/>
                </a:moveTo>
                <a:lnTo>
                  <a:pt x="901861" y="324252"/>
                </a:lnTo>
                <a:lnTo>
                  <a:pt x="924178" y="331978"/>
                </a:lnTo>
                <a:lnTo>
                  <a:pt x="924840" y="330073"/>
                </a:lnTo>
                <a:lnTo>
                  <a:pt x="921512" y="330073"/>
                </a:lnTo>
                <a:lnTo>
                  <a:pt x="914379" y="321774"/>
                </a:lnTo>
                <a:close/>
              </a:path>
              <a:path w="938530" h="349885">
                <a:moveTo>
                  <a:pt x="867409" y="251968"/>
                </a:moveTo>
                <a:lnTo>
                  <a:pt x="862076" y="256540"/>
                </a:lnTo>
                <a:lnTo>
                  <a:pt x="861694" y="260476"/>
                </a:lnTo>
                <a:lnTo>
                  <a:pt x="906176" y="312230"/>
                </a:lnTo>
                <a:lnTo>
                  <a:pt x="928369" y="319913"/>
                </a:lnTo>
                <a:lnTo>
                  <a:pt x="924178" y="331978"/>
                </a:lnTo>
                <a:lnTo>
                  <a:pt x="928497" y="331978"/>
                </a:lnTo>
                <a:lnTo>
                  <a:pt x="938149" y="330073"/>
                </a:lnTo>
                <a:lnTo>
                  <a:pt x="871346" y="252222"/>
                </a:lnTo>
                <a:lnTo>
                  <a:pt x="867409" y="251968"/>
                </a:lnTo>
                <a:close/>
              </a:path>
              <a:path w="938530" h="349885">
                <a:moveTo>
                  <a:pt x="925068" y="319659"/>
                </a:moveTo>
                <a:lnTo>
                  <a:pt x="914379" y="321774"/>
                </a:lnTo>
                <a:lnTo>
                  <a:pt x="921512" y="330073"/>
                </a:lnTo>
                <a:lnTo>
                  <a:pt x="925068" y="319659"/>
                </a:lnTo>
                <a:close/>
              </a:path>
              <a:path w="938530" h="349885">
                <a:moveTo>
                  <a:pt x="927636" y="319659"/>
                </a:moveTo>
                <a:lnTo>
                  <a:pt x="925068" y="319659"/>
                </a:lnTo>
                <a:lnTo>
                  <a:pt x="921512" y="330073"/>
                </a:lnTo>
                <a:lnTo>
                  <a:pt x="924840" y="330073"/>
                </a:lnTo>
                <a:lnTo>
                  <a:pt x="928369" y="319913"/>
                </a:lnTo>
                <a:lnTo>
                  <a:pt x="927636" y="319659"/>
                </a:lnTo>
                <a:close/>
              </a:path>
              <a:path w="938530" h="349885">
                <a:moveTo>
                  <a:pt x="4190" y="0"/>
                </a:moveTo>
                <a:lnTo>
                  <a:pt x="0" y="12065"/>
                </a:lnTo>
                <a:lnTo>
                  <a:pt x="901861" y="324252"/>
                </a:lnTo>
                <a:lnTo>
                  <a:pt x="914379" y="321774"/>
                </a:lnTo>
                <a:lnTo>
                  <a:pt x="906176" y="312230"/>
                </a:lnTo>
                <a:lnTo>
                  <a:pt x="4190" y="0"/>
                </a:lnTo>
                <a:close/>
              </a:path>
              <a:path w="938530" h="349885">
                <a:moveTo>
                  <a:pt x="906176" y="312230"/>
                </a:moveTo>
                <a:lnTo>
                  <a:pt x="914379" y="321774"/>
                </a:lnTo>
                <a:lnTo>
                  <a:pt x="925068" y="319659"/>
                </a:lnTo>
                <a:lnTo>
                  <a:pt x="927636" y="319659"/>
                </a:lnTo>
                <a:lnTo>
                  <a:pt x="906176" y="312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27982" y="4653153"/>
            <a:ext cx="288290" cy="792480"/>
          </a:xfrm>
          <a:custGeom>
            <a:avLst/>
            <a:gdLst/>
            <a:ahLst/>
            <a:cxnLst/>
            <a:rect l="l" t="t" r="r" b="b"/>
            <a:pathLst>
              <a:path w="288289" h="792479">
                <a:moveTo>
                  <a:pt x="0" y="0"/>
                </a:moveTo>
                <a:lnTo>
                  <a:pt x="56042" y="1875"/>
                </a:lnTo>
                <a:lnTo>
                  <a:pt x="101822" y="7000"/>
                </a:lnTo>
                <a:lnTo>
                  <a:pt x="132695" y="14626"/>
                </a:lnTo>
                <a:lnTo>
                  <a:pt x="144017" y="24003"/>
                </a:lnTo>
                <a:lnTo>
                  <a:pt x="144017" y="371983"/>
                </a:lnTo>
                <a:lnTo>
                  <a:pt x="155340" y="381359"/>
                </a:lnTo>
                <a:lnTo>
                  <a:pt x="186213" y="388985"/>
                </a:lnTo>
                <a:lnTo>
                  <a:pt x="231993" y="394110"/>
                </a:lnTo>
                <a:lnTo>
                  <a:pt x="288035" y="395986"/>
                </a:lnTo>
                <a:lnTo>
                  <a:pt x="231993" y="397879"/>
                </a:lnTo>
                <a:lnTo>
                  <a:pt x="186213" y="403034"/>
                </a:lnTo>
                <a:lnTo>
                  <a:pt x="155340" y="410666"/>
                </a:lnTo>
                <a:lnTo>
                  <a:pt x="144017" y="419989"/>
                </a:lnTo>
                <a:lnTo>
                  <a:pt x="144017" y="768096"/>
                </a:lnTo>
                <a:lnTo>
                  <a:pt x="132695" y="777418"/>
                </a:lnTo>
                <a:lnTo>
                  <a:pt x="101822" y="785050"/>
                </a:lnTo>
                <a:lnTo>
                  <a:pt x="56042" y="790205"/>
                </a:lnTo>
                <a:lnTo>
                  <a:pt x="0" y="792099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09488" y="4849367"/>
            <a:ext cx="1845564" cy="562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41135" y="4809744"/>
            <a:ext cx="1435608" cy="693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68161" y="4869129"/>
            <a:ext cx="1728215" cy="44569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868161" y="4869129"/>
            <a:ext cx="1728470" cy="445770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60"/>
              </a:lnSpc>
            </a:pPr>
            <a:r>
              <a:rPr sz="1400" spc="80" dirty="0">
                <a:latin typeface="Arial"/>
                <a:cs typeface="Arial"/>
              </a:rPr>
              <a:t>Conjunto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50" dirty="0">
                <a:latin typeface="Arial"/>
                <a:cs typeface="Arial"/>
              </a:rPr>
              <a:t>de</a:t>
            </a:r>
            <a:endParaRPr sz="14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1400" spc="60" dirty="0">
                <a:latin typeface="Arial"/>
                <a:cs typeface="Arial"/>
              </a:rPr>
              <a:t>instruções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788027" y="5034026"/>
            <a:ext cx="1080135" cy="103505"/>
          </a:xfrm>
          <a:custGeom>
            <a:avLst/>
            <a:gdLst/>
            <a:ahLst/>
            <a:cxnLst/>
            <a:rect l="l" t="t" r="r" b="b"/>
            <a:pathLst>
              <a:path w="1080135" h="103504">
                <a:moveTo>
                  <a:pt x="88900" y="0"/>
                </a:moveTo>
                <a:lnTo>
                  <a:pt x="0" y="51181"/>
                </a:lnTo>
                <a:lnTo>
                  <a:pt x="88264" y="103378"/>
                </a:lnTo>
                <a:lnTo>
                  <a:pt x="92201" y="102362"/>
                </a:lnTo>
                <a:lnTo>
                  <a:pt x="93980" y="99441"/>
                </a:lnTo>
                <a:lnTo>
                  <a:pt x="95758" y="96393"/>
                </a:lnTo>
                <a:lnTo>
                  <a:pt x="94742" y="92456"/>
                </a:lnTo>
                <a:lnTo>
                  <a:pt x="35953" y="57681"/>
                </a:lnTo>
                <a:lnTo>
                  <a:pt x="12573" y="57531"/>
                </a:lnTo>
                <a:lnTo>
                  <a:pt x="12573" y="44831"/>
                </a:lnTo>
                <a:lnTo>
                  <a:pt x="36518" y="44831"/>
                </a:lnTo>
                <a:lnTo>
                  <a:pt x="95250" y="11049"/>
                </a:lnTo>
                <a:lnTo>
                  <a:pt x="96265" y="7112"/>
                </a:lnTo>
                <a:lnTo>
                  <a:pt x="94614" y="4063"/>
                </a:lnTo>
                <a:lnTo>
                  <a:pt x="92837" y="1016"/>
                </a:lnTo>
                <a:lnTo>
                  <a:pt x="88900" y="0"/>
                </a:lnTo>
                <a:close/>
              </a:path>
              <a:path w="1080135" h="103504">
                <a:moveTo>
                  <a:pt x="36254" y="44983"/>
                </a:moveTo>
                <a:lnTo>
                  <a:pt x="25218" y="51326"/>
                </a:lnTo>
                <a:lnTo>
                  <a:pt x="35953" y="57681"/>
                </a:lnTo>
                <a:lnTo>
                  <a:pt x="1080135" y="64388"/>
                </a:lnTo>
                <a:lnTo>
                  <a:pt x="1080135" y="51688"/>
                </a:lnTo>
                <a:lnTo>
                  <a:pt x="36254" y="44983"/>
                </a:lnTo>
                <a:close/>
              </a:path>
              <a:path w="1080135" h="103504">
                <a:moveTo>
                  <a:pt x="12573" y="44831"/>
                </a:moveTo>
                <a:lnTo>
                  <a:pt x="12573" y="57531"/>
                </a:lnTo>
                <a:lnTo>
                  <a:pt x="35953" y="57681"/>
                </a:lnTo>
                <a:lnTo>
                  <a:pt x="34412" y="56768"/>
                </a:lnTo>
                <a:lnTo>
                  <a:pt x="15748" y="56768"/>
                </a:lnTo>
                <a:lnTo>
                  <a:pt x="15748" y="45719"/>
                </a:lnTo>
                <a:lnTo>
                  <a:pt x="34971" y="45719"/>
                </a:lnTo>
                <a:lnTo>
                  <a:pt x="36254" y="44983"/>
                </a:lnTo>
                <a:lnTo>
                  <a:pt x="12573" y="44831"/>
                </a:lnTo>
                <a:close/>
              </a:path>
              <a:path w="1080135" h="103504">
                <a:moveTo>
                  <a:pt x="15748" y="45719"/>
                </a:moveTo>
                <a:lnTo>
                  <a:pt x="15748" y="56768"/>
                </a:lnTo>
                <a:lnTo>
                  <a:pt x="25218" y="51326"/>
                </a:lnTo>
                <a:lnTo>
                  <a:pt x="15748" y="45719"/>
                </a:lnTo>
                <a:close/>
              </a:path>
              <a:path w="1080135" h="103504">
                <a:moveTo>
                  <a:pt x="25218" y="51326"/>
                </a:moveTo>
                <a:lnTo>
                  <a:pt x="15748" y="56768"/>
                </a:lnTo>
                <a:lnTo>
                  <a:pt x="34412" y="56768"/>
                </a:lnTo>
                <a:lnTo>
                  <a:pt x="25218" y="51326"/>
                </a:lnTo>
                <a:close/>
              </a:path>
              <a:path w="1080135" h="103504">
                <a:moveTo>
                  <a:pt x="34971" y="45719"/>
                </a:moveTo>
                <a:lnTo>
                  <a:pt x="15748" y="45719"/>
                </a:lnTo>
                <a:lnTo>
                  <a:pt x="25218" y="51326"/>
                </a:lnTo>
                <a:lnTo>
                  <a:pt x="34971" y="45719"/>
                </a:lnTo>
                <a:close/>
              </a:path>
              <a:path w="1080135" h="103504">
                <a:moveTo>
                  <a:pt x="36518" y="44831"/>
                </a:moveTo>
                <a:lnTo>
                  <a:pt x="12573" y="44831"/>
                </a:lnTo>
                <a:lnTo>
                  <a:pt x="36254" y="44983"/>
                </a:lnTo>
                <a:lnTo>
                  <a:pt x="36518" y="44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5656" y="356615"/>
            <a:ext cx="4526280" cy="1139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610600" y="6539959"/>
            <a:ext cx="3247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150</a:t>
            </a:r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8026"/>
            <a:ext cx="45192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8605" algn="l"/>
              </a:tabLst>
            </a:pPr>
            <a:r>
              <a:rPr sz="1350" spc="-395" dirty="0">
                <a:solidFill>
                  <a:srgbClr val="2CA1BE"/>
                </a:solidFill>
              </a:rPr>
              <a:t>	</a:t>
            </a:r>
            <a:r>
              <a:rPr sz="2000" spc="80" dirty="0"/>
              <a:t>Exemplo</a:t>
            </a:r>
            <a:r>
              <a:rPr sz="2000" spc="80" dirty="0">
                <a:solidFill>
                  <a:srgbClr val="000000"/>
                </a:solidFill>
              </a:rPr>
              <a:t>: </a:t>
            </a:r>
            <a:r>
              <a:rPr sz="2000" spc="70" dirty="0">
                <a:solidFill>
                  <a:srgbClr val="000000"/>
                </a:solidFill>
              </a:rPr>
              <a:t>Blink </a:t>
            </a:r>
            <a:r>
              <a:rPr sz="2000" spc="25" dirty="0">
                <a:solidFill>
                  <a:srgbClr val="000000"/>
                </a:solidFill>
              </a:rPr>
              <a:t>Leds</a:t>
            </a:r>
            <a:r>
              <a:rPr sz="2000" spc="50" dirty="0">
                <a:solidFill>
                  <a:srgbClr val="000000"/>
                </a:solidFill>
              </a:rPr>
              <a:t> </a:t>
            </a:r>
            <a:r>
              <a:rPr sz="2000" spc="100" dirty="0">
                <a:solidFill>
                  <a:srgbClr val="000000"/>
                </a:solidFill>
              </a:rPr>
              <a:t>Modularizado</a:t>
            </a:r>
            <a:endParaRPr sz="2000"/>
          </a:p>
        </p:txBody>
      </p:sp>
      <p:sp>
        <p:nvSpPr>
          <p:cNvPr id="4" name="object 4"/>
          <p:cNvSpPr/>
          <p:nvPr/>
        </p:nvSpPr>
        <p:spPr>
          <a:xfrm>
            <a:off x="295656" y="356615"/>
            <a:ext cx="452628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079" y="2026920"/>
            <a:ext cx="7388352" cy="4244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5541" y="2132799"/>
            <a:ext cx="7115302" cy="4032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153</a:t>
            </a:fld>
            <a:endParaRPr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1930"/>
            <a:ext cx="7018020" cy="1130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554990" algn="l"/>
                <a:tab pos="2204720" algn="l"/>
                <a:tab pos="4521200" algn="l"/>
                <a:tab pos="6377940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-290" dirty="0">
                <a:solidFill>
                  <a:srgbClr val="000000"/>
                </a:solidFill>
              </a:rPr>
              <a:t>É	</a:t>
            </a:r>
            <a:r>
              <a:rPr sz="2300" spc="145" dirty="0">
                <a:solidFill>
                  <a:srgbClr val="000000"/>
                </a:solidFill>
              </a:rPr>
              <a:t>u</a:t>
            </a:r>
            <a:r>
              <a:rPr sz="2300" spc="229" dirty="0">
                <a:solidFill>
                  <a:srgbClr val="000000"/>
                </a:solidFill>
              </a:rPr>
              <a:t>m</a:t>
            </a:r>
            <a:r>
              <a:rPr sz="2300" dirty="0">
                <a:solidFill>
                  <a:srgbClr val="000000"/>
                </a:solidFill>
              </a:rPr>
              <a:t> </a:t>
            </a:r>
            <a:r>
              <a:rPr sz="2300" spc="-290" dirty="0">
                <a:solidFill>
                  <a:srgbClr val="000000"/>
                </a:solidFill>
              </a:rPr>
              <a:t> </a:t>
            </a:r>
            <a:r>
              <a:rPr sz="2300" spc="50" dirty="0">
                <a:solidFill>
                  <a:srgbClr val="000000"/>
                </a:solidFill>
              </a:rPr>
              <a:t>sen</a:t>
            </a:r>
            <a:r>
              <a:rPr sz="2300" spc="30" dirty="0">
                <a:solidFill>
                  <a:srgbClr val="000000"/>
                </a:solidFill>
              </a:rPr>
              <a:t>s</a:t>
            </a:r>
            <a:r>
              <a:rPr sz="2300" spc="190" dirty="0">
                <a:solidFill>
                  <a:srgbClr val="000000"/>
                </a:solidFill>
              </a:rPr>
              <a:t>o</a:t>
            </a:r>
            <a:r>
              <a:rPr sz="2300" spc="114" dirty="0">
                <a:solidFill>
                  <a:srgbClr val="000000"/>
                </a:solidFill>
              </a:rPr>
              <a:t>r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229" dirty="0">
                <a:solidFill>
                  <a:srgbClr val="000000"/>
                </a:solidFill>
              </a:rPr>
              <a:t>m</a:t>
            </a:r>
            <a:r>
              <a:rPr sz="2300" spc="130" dirty="0">
                <a:solidFill>
                  <a:srgbClr val="000000"/>
                </a:solidFill>
              </a:rPr>
              <a:t>u</a:t>
            </a:r>
            <a:r>
              <a:rPr sz="2300" spc="160" dirty="0">
                <a:solidFill>
                  <a:srgbClr val="000000"/>
                </a:solidFill>
              </a:rPr>
              <a:t>i</a:t>
            </a:r>
            <a:r>
              <a:rPr sz="2300" spc="210" dirty="0">
                <a:solidFill>
                  <a:srgbClr val="000000"/>
                </a:solidFill>
              </a:rPr>
              <a:t>t</a:t>
            </a:r>
            <a:r>
              <a:rPr sz="2300" spc="135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 </a:t>
            </a:r>
            <a:r>
              <a:rPr sz="2300" spc="-295" dirty="0">
                <a:solidFill>
                  <a:srgbClr val="000000"/>
                </a:solidFill>
              </a:rPr>
              <a:t> </a:t>
            </a:r>
            <a:r>
              <a:rPr sz="2300" spc="185" dirty="0">
                <a:solidFill>
                  <a:srgbClr val="000000"/>
                </a:solidFill>
              </a:rPr>
              <a:t>uti</a:t>
            </a:r>
            <a:r>
              <a:rPr sz="2300" spc="100" dirty="0">
                <a:solidFill>
                  <a:srgbClr val="000000"/>
                </a:solidFill>
              </a:rPr>
              <a:t>l</a:t>
            </a:r>
            <a:r>
              <a:rPr sz="2300" spc="114" dirty="0">
                <a:solidFill>
                  <a:srgbClr val="000000"/>
                </a:solidFill>
              </a:rPr>
              <a:t>izad</a:t>
            </a:r>
            <a:r>
              <a:rPr sz="2300" spc="145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80" dirty="0">
                <a:solidFill>
                  <a:srgbClr val="000000"/>
                </a:solidFill>
              </a:rPr>
              <a:t>e</a:t>
            </a:r>
            <a:r>
              <a:rPr sz="2300" spc="140" dirty="0">
                <a:solidFill>
                  <a:srgbClr val="000000"/>
                </a:solidFill>
              </a:rPr>
              <a:t>m</a:t>
            </a:r>
            <a:r>
              <a:rPr sz="2300" dirty="0">
                <a:solidFill>
                  <a:srgbClr val="000000"/>
                </a:solidFill>
              </a:rPr>
              <a:t> </a:t>
            </a:r>
            <a:r>
              <a:rPr sz="2300" spc="-290" dirty="0">
                <a:solidFill>
                  <a:srgbClr val="000000"/>
                </a:solidFill>
              </a:rPr>
              <a:t> </a:t>
            </a:r>
            <a:r>
              <a:rPr sz="2300" spc="110" dirty="0">
                <a:solidFill>
                  <a:srgbClr val="000000"/>
                </a:solidFill>
              </a:rPr>
              <a:t>r</a:t>
            </a:r>
            <a:r>
              <a:rPr sz="2300" spc="195" dirty="0">
                <a:solidFill>
                  <a:srgbClr val="000000"/>
                </a:solidFill>
              </a:rPr>
              <a:t>o</a:t>
            </a:r>
            <a:r>
              <a:rPr sz="2300" spc="130" dirty="0">
                <a:solidFill>
                  <a:srgbClr val="000000"/>
                </a:solidFill>
              </a:rPr>
              <a:t>bóti</a:t>
            </a:r>
            <a:r>
              <a:rPr sz="2300" spc="145" dirty="0">
                <a:solidFill>
                  <a:srgbClr val="000000"/>
                </a:solidFill>
              </a:rPr>
              <a:t>c</a:t>
            </a:r>
            <a:r>
              <a:rPr sz="2300" spc="-10" dirty="0">
                <a:solidFill>
                  <a:srgbClr val="000000"/>
                </a:solidFill>
              </a:rPr>
              <a:t>a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65" dirty="0">
                <a:solidFill>
                  <a:srgbClr val="000000"/>
                </a:solidFill>
              </a:rPr>
              <a:t>para  </a:t>
            </a:r>
            <a:r>
              <a:rPr sz="2300" spc="95" dirty="0">
                <a:solidFill>
                  <a:srgbClr val="000000"/>
                </a:solidFill>
              </a:rPr>
              <a:t>detectar </a:t>
            </a:r>
            <a:r>
              <a:rPr sz="2300" spc="-10" dirty="0">
                <a:solidFill>
                  <a:srgbClr val="000000"/>
                </a:solidFill>
              </a:rPr>
              <a:t>a </a:t>
            </a:r>
            <a:r>
              <a:rPr sz="2300" spc="65" dirty="0">
                <a:solidFill>
                  <a:srgbClr val="000000"/>
                </a:solidFill>
              </a:rPr>
              <a:t>presença </a:t>
            </a:r>
            <a:r>
              <a:rPr sz="2300" spc="85" dirty="0">
                <a:solidFill>
                  <a:srgbClr val="000000"/>
                </a:solidFill>
              </a:rPr>
              <a:t>de</a:t>
            </a:r>
            <a:r>
              <a:rPr sz="2300" spc="180" dirty="0">
                <a:solidFill>
                  <a:srgbClr val="000000"/>
                </a:solidFill>
              </a:rPr>
              <a:t> </a:t>
            </a:r>
            <a:r>
              <a:rPr sz="2300" spc="100" dirty="0">
                <a:solidFill>
                  <a:srgbClr val="000000"/>
                </a:solidFill>
              </a:rPr>
              <a:t>obstáculos.</a:t>
            </a:r>
            <a:endParaRPr sz="2300"/>
          </a:p>
          <a:p>
            <a:pPr marL="12700">
              <a:lnSpc>
                <a:spcPct val="100000"/>
              </a:lnSpc>
              <a:spcBef>
                <a:spcPts val="409"/>
              </a:spcBef>
              <a:tabLst>
                <a:tab pos="268605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-285" dirty="0">
                <a:solidFill>
                  <a:srgbClr val="000000"/>
                </a:solidFill>
              </a:rPr>
              <a:t>É </a:t>
            </a:r>
            <a:r>
              <a:rPr sz="2300" spc="130" dirty="0">
                <a:solidFill>
                  <a:srgbClr val="000000"/>
                </a:solidFill>
              </a:rPr>
              <a:t>composto </a:t>
            </a:r>
            <a:r>
              <a:rPr sz="2300" spc="155" dirty="0">
                <a:solidFill>
                  <a:srgbClr val="000000"/>
                </a:solidFill>
              </a:rPr>
              <a:t>por </a:t>
            </a:r>
            <a:r>
              <a:rPr sz="2300" spc="190" dirty="0">
                <a:solidFill>
                  <a:srgbClr val="000000"/>
                </a:solidFill>
              </a:rPr>
              <a:t>um </a:t>
            </a:r>
            <a:r>
              <a:rPr sz="2300" spc="105" dirty="0">
                <a:solidFill>
                  <a:srgbClr val="000000"/>
                </a:solidFill>
              </a:rPr>
              <a:t>emissor </a:t>
            </a:r>
            <a:r>
              <a:rPr sz="2300" spc="5" dirty="0">
                <a:solidFill>
                  <a:srgbClr val="000000"/>
                </a:solidFill>
              </a:rPr>
              <a:t>e </a:t>
            </a:r>
            <a:r>
              <a:rPr sz="2300" spc="190" dirty="0">
                <a:solidFill>
                  <a:srgbClr val="000000"/>
                </a:solidFill>
              </a:rPr>
              <a:t>um</a:t>
            </a:r>
            <a:r>
              <a:rPr sz="2300" spc="-135" dirty="0">
                <a:solidFill>
                  <a:srgbClr val="000000"/>
                </a:solidFill>
              </a:rPr>
              <a:t> </a:t>
            </a:r>
            <a:r>
              <a:rPr sz="2300" spc="110" dirty="0">
                <a:solidFill>
                  <a:srgbClr val="000000"/>
                </a:solidFill>
              </a:rPr>
              <a:t>receptor:</a:t>
            </a:r>
            <a:endParaRPr sz="2300"/>
          </a:p>
        </p:txBody>
      </p:sp>
      <p:sp>
        <p:nvSpPr>
          <p:cNvPr id="4" name="object 4"/>
          <p:cNvSpPr txBox="1"/>
          <p:nvPr/>
        </p:nvSpPr>
        <p:spPr>
          <a:xfrm>
            <a:off x="929436" y="2621406"/>
            <a:ext cx="6732270" cy="151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6350" indent="-228600" algn="just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1900" spc="-5" dirty="0">
                <a:latin typeface="Arial"/>
                <a:cs typeface="Arial"/>
              </a:rPr>
              <a:t>O </a:t>
            </a:r>
            <a:r>
              <a:rPr sz="1900" spc="80" dirty="0">
                <a:latin typeface="Arial"/>
                <a:cs typeface="Arial"/>
              </a:rPr>
              <a:t>emissor </a:t>
            </a:r>
            <a:r>
              <a:rPr sz="1900" spc="85" dirty="0">
                <a:latin typeface="Arial"/>
                <a:cs typeface="Arial"/>
              </a:rPr>
              <a:t>(trigger) </a:t>
            </a:r>
            <a:r>
              <a:rPr sz="1900" spc="95" dirty="0">
                <a:latin typeface="Arial"/>
                <a:cs typeface="Arial"/>
              </a:rPr>
              <a:t>emite </a:t>
            </a:r>
            <a:r>
              <a:rPr sz="1900" spc="150" dirty="0">
                <a:latin typeface="Arial"/>
                <a:cs typeface="Arial"/>
              </a:rPr>
              <a:t>um </a:t>
            </a:r>
            <a:r>
              <a:rPr sz="1900" spc="85" dirty="0">
                <a:latin typeface="Arial"/>
                <a:cs typeface="Arial"/>
              </a:rPr>
              <a:t>onda </a:t>
            </a:r>
            <a:r>
              <a:rPr sz="1900" spc="80" dirty="0">
                <a:latin typeface="Arial"/>
                <a:cs typeface="Arial"/>
              </a:rPr>
              <a:t>sonora </a:t>
            </a:r>
            <a:r>
              <a:rPr sz="1900" spc="60" dirty="0">
                <a:latin typeface="Arial"/>
                <a:cs typeface="Arial"/>
              </a:rPr>
              <a:t>de </a:t>
            </a:r>
            <a:r>
              <a:rPr sz="1900" spc="65" dirty="0">
                <a:latin typeface="Arial"/>
                <a:cs typeface="Arial"/>
              </a:rPr>
              <a:t>alta  </a:t>
            </a:r>
            <a:r>
              <a:rPr sz="1900" spc="80" dirty="0">
                <a:latin typeface="Arial"/>
                <a:cs typeface="Arial"/>
              </a:rPr>
              <a:t>frequência;</a:t>
            </a:r>
            <a:endParaRPr sz="19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1900" spc="-5" dirty="0">
                <a:latin typeface="Arial"/>
                <a:cs typeface="Arial"/>
              </a:rPr>
              <a:t>O </a:t>
            </a:r>
            <a:r>
              <a:rPr sz="1900" spc="85" dirty="0">
                <a:latin typeface="Arial"/>
                <a:cs typeface="Arial"/>
              </a:rPr>
              <a:t>receptor </a:t>
            </a:r>
            <a:r>
              <a:rPr sz="1900" spc="30" dirty="0">
                <a:latin typeface="Arial"/>
                <a:cs typeface="Arial"/>
              </a:rPr>
              <a:t>(echo) </a:t>
            </a:r>
            <a:r>
              <a:rPr sz="1900" spc="45" dirty="0">
                <a:latin typeface="Arial"/>
                <a:cs typeface="Arial"/>
              </a:rPr>
              <a:t>recebe </a:t>
            </a:r>
            <a:r>
              <a:rPr sz="1900" spc="-10" dirty="0">
                <a:latin typeface="Arial"/>
                <a:cs typeface="Arial"/>
              </a:rPr>
              <a:t>a </a:t>
            </a:r>
            <a:r>
              <a:rPr sz="1900" spc="80" dirty="0">
                <a:latin typeface="Arial"/>
                <a:cs typeface="Arial"/>
              </a:rPr>
              <a:t>onda </a:t>
            </a:r>
            <a:r>
              <a:rPr sz="1900" spc="105" dirty="0">
                <a:latin typeface="Arial"/>
                <a:cs typeface="Arial"/>
              </a:rPr>
              <a:t>emitida </a:t>
            </a:r>
            <a:r>
              <a:rPr sz="1900" spc="90" dirty="0">
                <a:latin typeface="Arial"/>
                <a:cs typeface="Arial"/>
              </a:rPr>
              <a:t>pelo </a:t>
            </a:r>
            <a:r>
              <a:rPr sz="1900" spc="110" dirty="0">
                <a:latin typeface="Arial"/>
                <a:cs typeface="Arial"/>
              </a:rPr>
              <a:t>trigger,  </a:t>
            </a:r>
            <a:r>
              <a:rPr sz="1900" spc="55" dirty="0">
                <a:latin typeface="Arial"/>
                <a:cs typeface="Arial"/>
              </a:rPr>
              <a:t>após </a:t>
            </a:r>
            <a:r>
              <a:rPr sz="1900" spc="40" dirty="0">
                <a:latin typeface="Arial"/>
                <a:cs typeface="Arial"/>
              </a:rPr>
              <a:t>esta </a:t>
            </a:r>
            <a:r>
              <a:rPr sz="1900" spc="110" dirty="0">
                <a:latin typeface="Arial"/>
                <a:cs typeface="Arial"/>
              </a:rPr>
              <a:t>refletir </a:t>
            </a:r>
            <a:r>
              <a:rPr sz="1900" spc="90" dirty="0">
                <a:latin typeface="Arial"/>
                <a:cs typeface="Arial"/>
              </a:rPr>
              <a:t>em </a:t>
            </a:r>
            <a:r>
              <a:rPr sz="1900" spc="110" dirty="0">
                <a:latin typeface="Arial"/>
                <a:cs typeface="Arial"/>
              </a:rPr>
              <a:t>algum </a:t>
            </a:r>
            <a:r>
              <a:rPr sz="1900" spc="105" dirty="0">
                <a:latin typeface="Arial"/>
                <a:cs typeface="Arial"/>
              </a:rPr>
              <a:t>objeto </a:t>
            </a:r>
            <a:r>
              <a:rPr sz="1900" spc="-5" dirty="0">
                <a:latin typeface="Arial"/>
                <a:cs typeface="Arial"/>
              </a:rPr>
              <a:t>e </a:t>
            </a:r>
            <a:r>
              <a:rPr sz="1900" spc="100" dirty="0">
                <a:latin typeface="Arial"/>
                <a:cs typeface="Arial"/>
              </a:rPr>
              <a:t>retornar </a:t>
            </a:r>
            <a:r>
              <a:rPr sz="1900" spc="60" dirty="0">
                <a:latin typeface="Arial"/>
                <a:cs typeface="Arial"/>
              </a:rPr>
              <a:t>para </a:t>
            </a:r>
            <a:r>
              <a:rPr sz="1900" spc="105" dirty="0">
                <a:latin typeface="Arial"/>
                <a:cs typeface="Arial"/>
              </a:rPr>
              <a:t>o  </a:t>
            </a:r>
            <a:r>
              <a:rPr sz="1900" spc="65" dirty="0">
                <a:latin typeface="Arial"/>
                <a:cs typeface="Arial"/>
              </a:rPr>
              <a:t>sensor.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5175" y="583691"/>
            <a:ext cx="5681472" cy="111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7757" y="4365104"/>
            <a:ext cx="3384423" cy="21186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154</a:t>
            </a:fld>
            <a:endParaRPr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1930"/>
            <a:ext cx="7017384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5"/>
              </a:spcBef>
            </a:pPr>
            <a:r>
              <a:rPr sz="1550" spc="-450" dirty="0">
                <a:solidFill>
                  <a:srgbClr val="2CA1BE"/>
                </a:solidFill>
              </a:rPr>
              <a:t></a:t>
            </a:r>
            <a:r>
              <a:rPr sz="1550" spc="760" dirty="0">
                <a:solidFill>
                  <a:srgbClr val="2CA1BE"/>
                </a:solidFill>
              </a:rPr>
              <a:t> </a:t>
            </a:r>
            <a:r>
              <a:rPr sz="2300" spc="-25" dirty="0">
                <a:solidFill>
                  <a:srgbClr val="000000"/>
                </a:solidFill>
              </a:rPr>
              <a:t>Para </a:t>
            </a:r>
            <a:r>
              <a:rPr sz="2300" spc="50" dirty="0">
                <a:solidFill>
                  <a:srgbClr val="000000"/>
                </a:solidFill>
              </a:rPr>
              <a:t>escrever </a:t>
            </a:r>
            <a:r>
              <a:rPr sz="2300" spc="135" dirty="0">
                <a:solidFill>
                  <a:srgbClr val="000000"/>
                </a:solidFill>
              </a:rPr>
              <a:t>o </a:t>
            </a:r>
            <a:r>
              <a:rPr sz="2300" spc="125" dirty="0">
                <a:solidFill>
                  <a:srgbClr val="000000"/>
                </a:solidFill>
              </a:rPr>
              <a:t>código </a:t>
            </a:r>
            <a:r>
              <a:rPr sz="2300" spc="105" dirty="0">
                <a:solidFill>
                  <a:srgbClr val="000000"/>
                </a:solidFill>
              </a:rPr>
              <a:t>que irá </a:t>
            </a:r>
            <a:r>
              <a:rPr sz="2300" spc="120" dirty="0">
                <a:solidFill>
                  <a:srgbClr val="000000"/>
                </a:solidFill>
              </a:rPr>
              <a:t>controlar </a:t>
            </a:r>
            <a:r>
              <a:rPr sz="2300" spc="-70" dirty="0">
                <a:solidFill>
                  <a:srgbClr val="000000"/>
                </a:solidFill>
              </a:rPr>
              <a:t>o  </a:t>
            </a:r>
            <a:r>
              <a:rPr sz="2300" spc="85" dirty="0">
                <a:solidFill>
                  <a:srgbClr val="000000"/>
                </a:solidFill>
              </a:rPr>
              <a:t>sensor</a:t>
            </a:r>
            <a:r>
              <a:rPr sz="2300" spc="805" dirty="0">
                <a:solidFill>
                  <a:srgbClr val="000000"/>
                </a:solidFill>
              </a:rPr>
              <a:t> </a:t>
            </a:r>
            <a:r>
              <a:rPr sz="2300" spc="105" dirty="0">
                <a:solidFill>
                  <a:srgbClr val="000000"/>
                </a:solidFill>
              </a:rPr>
              <a:t>ultrassônico, </a:t>
            </a:r>
            <a:r>
              <a:rPr sz="2300" spc="85" dirty="0">
                <a:solidFill>
                  <a:srgbClr val="000000"/>
                </a:solidFill>
              </a:rPr>
              <a:t>usaremos  </a:t>
            </a:r>
            <a:r>
              <a:rPr sz="2300" spc="-10" dirty="0">
                <a:solidFill>
                  <a:srgbClr val="000000"/>
                </a:solidFill>
              </a:rPr>
              <a:t>a </a:t>
            </a:r>
            <a:r>
              <a:rPr sz="2300" spc="110" dirty="0">
                <a:solidFill>
                  <a:srgbClr val="000000"/>
                </a:solidFill>
              </a:rPr>
              <a:t>biblioteca  </a:t>
            </a:r>
            <a:r>
              <a:rPr sz="2300" spc="90" dirty="0"/>
              <a:t>Ultrassonico</a:t>
            </a:r>
            <a:r>
              <a:rPr sz="2300" spc="90" dirty="0">
                <a:solidFill>
                  <a:srgbClr val="000000"/>
                </a:solidFill>
              </a:rPr>
              <a:t>.</a:t>
            </a:r>
            <a:endParaRPr sz="2300"/>
          </a:p>
        </p:txBody>
      </p:sp>
      <p:sp>
        <p:nvSpPr>
          <p:cNvPr id="4" name="object 4"/>
          <p:cNvSpPr txBox="1"/>
          <p:nvPr/>
        </p:nvSpPr>
        <p:spPr>
          <a:xfrm>
            <a:off x="645668" y="2575687"/>
            <a:ext cx="7018020" cy="2291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5"/>
              </a:spcBef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550" spc="75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Para </a:t>
            </a:r>
            <a:r>
              <a:rPr sz="2300" spc="130" dirty="0">
                <a:latin typeface="Arial"/>
                <a:cs typeface="Arial"/>
              </a:rPr>
              <a:t>ter </a:t>
            </a:r>
            <a:r>
              <a:rPr sz="2300" spc="30" dirty="0">
                <a:latin typeface="Arial"/>
                <a:cs typeface="Arial"/>
              </a:rPr>
              <a:t>acesso </a:t>
            </a:r>
            <a:r>
              <a:rPr sz="2300" spc="5" dirty="0">
                <a:latin typeface="Arial"/>
                <a:cs typeface="Arial"/>
              </a:rPr>
              <a:t>às </a:t>
            </a:r>
            <a:r>
              <a:rPr sz="2300" spc="105" dirty="0">
                <a:latin typeface="Arial"/>
                <a:cs typeface="Arial"/>
              </a:rPr>
              <a:t>funcionalidades </a:t>
            </a:r>
            <a:r>
              <a:rPr sz="2300" spc="-160" dirty="0">
                <a:latin typeface="Arial"/>
                <a:cs typeface="Arial"/>
              </a:rPr>
              <a:t>dessa  </a:t>
            </a:r>
            <a:r>
              <a:rPr sz="2300" spc="110" dirty="0">
                <a:latin typeface="Arial"/>
                <a:cs typeface="Arial"/>
              </a:rPr>
              <a:t>biblioteca, </a:t>
            </a:r>
            <a:r>
              <a:rPr sz="2300" spc="90" dirty="0">
                <a:latin typeface="Arial"/>
                <a:cs typeface="Arial"/>
              </a:rPr>
              <a:t>precisamos </a:t>
            </a:r>
            <a:r>
              <a:rPr sz="2300" spc="130" dirty="0">
                <a:latin typeface="Arial"/>
                <a:cs typeface="Arial"/>
              </a:rPr>
              <a:t>incluir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90" dirty="0">
                <a:latin typeface="Arial"/>
                <a:cs typeface="Arial"/>
              </a:rPr>
              <a:t>nosso </a:t>
            </a:r>
            <a:r>
              <a:rPr sz="2300" spc="125" dirty="0">
                <a:latin typeface="Arial"/>
                <a:cs typeface="Arial"/>
              </a:rPr>
              <a:t>código 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14" dirty="0">
                <a:latin typeface="Arial"/>
                <a:cs typeface="Arial"/>
              </a:rPr>
              <a:t>arquivo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60" dirty="0">
                <a:latin typeface="Arial"/>
                <a:cs typeface="Arial"/>
              </a:rPr>
              <a:t>cabeçalhos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Ultrassonico.h</a:t>
            </a:r>
            <a:r>
              <a:rPr sz="2300" spc="9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500">
              <a:latin typeface="Times New Roman"/>
              <a:cs typeface="Times New Roman"/>
            </a:endParaRPr>
          </a:p>
          <a:p>
            <a:pPr marL="1370330">
              <a:lnSpc>
                <a:spcPct val="100000"/>
              </a:lnSpc>
              <a:spcBef>
                <a:spcPts val="2765"/>
              </a:spcBef>
            </a:pPr>
            <a:r>
              <a:rPr sz="2300" dirty="0">
                <a:latin typeface="Verdana"/>
                <a:cs typeface="Verdana"/>
              </a:rPr>
              <a:t>#include</a:t>
            </a:r>
            <a:r>
              <a:rPr sz="2300" spc="-20" dirty="0">
                <a:latin typeface="Verdana"/>
                <a:cs typeface="Verdana"/>
              </a:rPr>
              <a:t> </a:t>
            </a:r>
            <a:r>
              <a:rPr sz="2300" spc="-5" dirty="0">
                <a:latin typeface="Verdana"/>
                <a:cs typeface="Verdana"/>
              </a:rPr>
              <a:t>&lt;Ultrassonico.h&gt;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5175" y="583691"/>
            <a:ext cx="5681472" cy="111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155</a:t>
            </a:fld>
            <a:endParaRPr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6502"/>
            <a:ext cx="7016750" cy="986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400" spc="-395" dirty="0">
                <a:solidFill>
                  <a:srgbClr val="2CA1BE"/>
                </a:solidFill>
              </a:rPr>
              <a:t></a:t>
            </a:r>
            <a:r>
              <a:rPr sz="1400" spc="869" dirty="0">
                <a:solidFill>
                  <a:srgbClr val="2CA1BE"/>
                </a:solidFill>
              </a:rPr>
              <a:t> </a:t>
            </a:r>
            <a:r>
              <a:rPr sz="2100" spc="-5" dirty="0">
                <a:solidFill>
                  <a:srgbClr val="000000"/>
                </a:solidFill>
              </a:rPr>
              <a:t>O </a:t>
            </a:r>
            <a:r>
              <a:rPr sz="2100" spc="160" dirty="0">
                <a:solidFill>
                  <a:srgbClr val="000000"/>
                </a:solidFill>
              </a:rPr>
              <a:t>próximo </a:t>
            </a:r>
            <a:r>
              <a:rPr sz="2100" spc="55" dirty="0">
                <a:solidFill>
                  <a:srgbClr val="000000"/>
                </a:solidFill>
              </a:rPr>
              <a:t>passo </a:t>
            </a:r>
            <a:r>
              <a:rPr sz="2100" dirty="0">
                <a:solidFill>
                  <a:srgbClr val="000000"/>
                </a:solidFill>
              </a:rPr>
              <a:t>é </a:t>
            </a:r>
            <a:r>
              <a:rPr sz="2100" spc="95" dirty="0">
                <a:solidFill>
                  <a:srgbClr val="000000"/>
                </a:solidFill>
              </a:rPr>
              <a:t>criar </a:t>
            </a:r>
            <a:r>
              <a:rPr sz="2100" spc="110" dirty="0">
                <a:solidFill>
                  <a:srgbClr val="000000"/>
                </a:solidFill>
              </a:rPr>
              <a:t>uma </a:t>
            </a:r>
            <a:r>
              <a:rPr sz="2100" spc="60" dirty="0">
                <a:solidFill>
                  <a:srgbClr val="000000"/>
                </a:solidFill>
              </a:rPr>
              <a:t>variável </a:t>
            </a:r>
            <a:r>
              <a:rPr sz="2100" spc="135" dirty="0">
                <a:solidFill>
                  <a:srgbClr val="000000"/>
                </a:solidFill>
              </a:rPr>
              <a:t>do </a:t>
            </a:r>
            <a:r>
              <a:rPr sz="2100" spc="-35" dirty="0">
                <a:solidFill>
                  <a:srgbClr val="000000"/>
                </a:solidFill>
              </a:rPr>
              <a:t>tipo  </a:t>
            </a:r>
            <a:r>
              <a:rPr sz="2100" spc="80" dirty="0">
                <a:solidFill>
                  <a:srgbClr val="000000"/>
                </a:solidFill>
              </a:rPr>
              <a:t>Ultrassonico, </a:t>
            </a:r>
            <a:r>
              <a:rPr sz="2100" spc="90" dirty="0">
                <a:solidFill>
                  <a:srgbClr val="000000"/>
                </a:solidFill>
              </a:rPr>
              <a:t>que </a:t>
            </a:r>
            <a:r>
              <a:rPr sz="2100" spc="100" dirty="0">
                <a:solidFill>
                  <a:srgbClr val="000000"/>
                </a:solidFill>
              </a:rPr>
              <a:t>irá </a:t>
            </a:r>
            <a:r>
              <a:rPr sz="2100" spc="85" dirty="0">
                <a:solidFill>
                  <a:srgbClr val="000000"/>
                </a:solidFill>
              </a:rPr>
              <a:t>representar </a:t>
            </a:r>
            <a:r>
              <a:rPr sz="2100" spc="120" dirty="0">
                <a:solidFill>
                  <a:srgbClr val="000000"/>
                </a:solidFill>
              </a:rPr>
              <a:t>o </a:t>
            </a:r>
            <a:r>
              <a:rPr sz="2100" spc="70" dirty="0">
                <a:solidFill>
                  <a:srgbClr val="000000"/>
                </a:solidFill>
              </a:rPr>
              <a:t>sensor </a:t>
            </a:r>
            <a:r>
              <a:rPr sz="2100" spc="125" dirty="0">
                <a:solidFill>
                  <a:srgbClr val="000000"/>
                </a:solidFill>
              </a:rPr>
              <a:t>no </a:t>
            </a:r>
            <a:r>
              <a:rPr sz="2100" spc="80" dirty="0">
                <a:solidFill>
                  <a:srgbClr val="000000"/>
                </a:solidFill>
              </a:rPr>
              <a:t>nosso  </a:t>
            </a:r>
            <a:r>
              <a:rPr sz="2100" spc="110" dirty="0">
                <a:solidFill>
                  <a:srgbClr val="000000"/>
                </a:solidFill>
              </a:rPr>
              <a:t>programa.</a:t>
            </a:r>
            <a:endParaRPr sz="2100"/>
          </a:p>
        </p:txBody>
      </p:sp>
      <p:sp>
        <p:nvSpPr>
          <p:cNvPr id="4" name="object 4"/>
          <p:cNvSpPr txBox="1"/>
          <p:nvPr/>
        </p:nvSpPr>
        <p:spPr>
          <a:xfrm>
            <a:off x="645668" y="2769235"/>
            <a:ext cx="7018020" cy="308673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579755">
              <a:lnSpc>
                <a:spcPct val="100000"/>
              </a:lnSpc>
              <a:spcBef>
                <a:spcPts val="795"/>
              </a:spcBef>
            </a:pP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// </a:t>
            </a:r>
            <a:r>
              <a:rPr sz="1800" dirty="0">
                <a:solidFill>
                  <a:srgbClr val="A6A6A6"/>
                </a:solidFill>
                <a:latin typeface="Verdana"/>
                <a:cs typeface="Verdana"/>
              </a:rPr>
              <a:t>Cria uma </a:t>
            </a: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objeto Ultrassonico, especificando os</a:t>
            </a:r>
            <a:r>
              <a:rPr sz="1800" spc="-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pinos</a:t>
            </a:r>
            <a:endParaRPr sz="1800">
              <a:latin typeface="Verdana"/>
              <a:cs typeface="Verdana"/>
            </a:endParaRPr>
          </a:p>
          <a:p>
            <a:pPr marL="579755" marR="219075">
              <a:lnSpc>
                <a:spcPct val="118300"/>
              </a:lnSpc>
              <a:spcBef>
                <a:spcPts val="300"/>
              </a:spcBef>
            </a:pP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// </a:t>
            </a:r>
            <a:r>
              <a:rPr sz="1800" dirty="0">
                <a:solidFill>
                  <a:srgbClr val="A6A6A6"/>
                </a:solidFill>
                <a:latin typeface="Verdana"/>
                <a:cs typeface="Verdana"/>
              </a:rPr>
              <a:t>aos </a:t>
            </a: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quais </a:t>
            </a:r>
            <a:r>
              <a:rPr sz="1800" dirty="0">
                <a:solidFill>
                  <a:srgbClr val="A6A6A6"/>
                </a:solidFill>
                <a:latin typeface="Verdana"/>
                <a:cs typeface="Verdana"/>
              </a:rPr>
              <a:t>o </a:t>
            </a: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sensor está conectado (trigger </a:t>
            </a:r>
            <a:r>
              <a:rPr sz="1800" dirty="0">
                <a:solidFill>
                  <a:srgbClr val="A6A6A6"/>
                </a:solidFill>
                <a:latin typeface="Verdana"/>
                <a:cs typeface="Verdana"/>
              </a:rPr>
              <a:t>e </a:t>
            </a: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echo).  </a:t>
            </a:r>
            <a:r>
              <a:rPr sz="1800" spc="-5" dirty="0">
                <a:solidFill>
                  <a:srgbClr val="FFC000"/>
                </a:solidFill>
                <a:latin typeface="Verdana"/>
                <a:cs typeface="Verdana"/>
              </a:rPr>
              <a:t>Ultrassonico </a:t>
            </a:r>
            <a:r>
              <a:rPr sz="1800" spc="-5" dirty="0">
                <a:latin typeface="Verdana"/>
                <a:cs typeface="Verdana"/>
              </a:rPr>
              <a:t>sensor(3,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4);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50">
              <a:latin typeface="Times New Roman"/>
              <a:cs typeface="Times New Roman"/>
            </a:endParaRPr>
          </a:p>
          <a:p>
            <a:pPr marL="268605" marR="5080" indent="-256540" algn="just">
              <a:lnSpc>
                <a:spcPct val="100000"/>
              </a:lnSpc>
            </a:pPr>
            <a:r>
              <a:rPr sz="1350" spc="-39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350" spc="919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000" spc="80" dirty="0">
                <a:latin typeface="Arial"/>
                <a:cs typeface="Arial"/>
              </a:rPr>
              <a:t>Depois disso, </a:t>
            </a:r>
            <a:r>
              <a:rPr sz="2000" spc="85" dirty="0">
                <a:latin typeface="Arial"/>
                <a:cs typeface="Arial"/>
              </a:rPr>
              <a:t>sempre </a:t>
            </a:r>
            <a:r>
              <a:rPr sz="2000" spc="90" dirty="0">
                <a:latin typeface="Arial"/>
                <a:cs typeface="Arial"/>
              </a:rPr>
              <a:t>que </a:t>
            </a:r>
            <a:r>
              <a:rPr sz="2000" spc="80" dirty="0">
                <a:latin typeface="Arial"/>
                <a:cs typeface="Arial"/>
              </a:rPr>
              <a:t>precisarmos </a:t>
            </a:r>
            <a:r>
              <a:rPr sz="2000" spc="60" dirty="0">
                <a:latin typeface="Arial"/>
                <a:cs typeface="Arial"/>
              </a:rPr>
              <a:t>saber </a:t>
            </a:r>
            <a:r>
              <a:rPr sz="2000" spc="95" dirty="0">
                <a:latin typeface="Arial"/>
                <a:cs typeface="Arial"/>
              </a:rPr>
              <a:t>qual </a:t>
            </a:r>
            <a:r>
              <a:rPr sz="2000" spc="-175" dirty="0">
                <a:latin typeface="Arial"/>
                <a:cs typeface="Arial"/>
              </a:rPr>
              <a:t>a  </a:t>
            </a:r>
            <a:r>
              <a:rPr sz="2000" spc="80" dirty="0">
                <a:latin typeface="Arial"/>
                <a:cs typeface="Arial"/>
              </a:rPr>
              <a:t>distância </a:t>
            </a:r>
            <a:r>
              <a:rPr sz="2000" spc="85" dirty="0">
                <a:latin typeface="Arial"/>
                <a:cs typeface="Arial"/>
              </a:rPr>
              <a:t>entre </a:t>
            </a:r>
            <a:r>
              <a:rPr sz="2000" spc="114" dirty="0">
                <a:latin typeface="Arial"/>
                <a:cs typeface="Arial"/>
              </a:rPr>
              <a:t>o </a:t>
            </a:r>
            <a:r>
              <a:rPr sz="2000" spc="70" dirty="0">
                <a:latin typeface="Arial"/>
                <a:cs typeface="Arial"/>
              </a:rPr>
              <a:t>sensor </a:t>
            </a:r>
            <a:r>
              <a:rPr sz="2000" dirty="0">
                <a:latin typeface="Arial"/>
                <a:cs typeface="Arial"/>
              </a:rPr>
              <a:t>e </a:t>
            </a:r>
            <a:r>
              <a:rPr sz="2000" spc="100" dirty="0">
                <a:latin typeface="Arial"/>
                <a:cs typeface="Arial"/>
              </a:rPr>
              <a:t>qualquer </a:t>
            </a:r>
            <a:r>
              <a:rPr sz="2000" spc="90" dirty="0">
                <a:latin typeface="Arial"/>
                <a:cs typeface="Arial"/>
              </a:rPr>
              <a:t>obstáculo, </a:t>
            </a:r>
            <a:r>
              <a:rPr sz="2000" spc="60" dirty="0">
                <a:latin typeface="Arial"/>
                <a:cs typeface="Arial"/>
              </a:rPr>
              <a:t>basta   </a:t>
            </a:r>
            <a:r>
              <a:rPr sz="2000" spc="85" dirty="0">
                <a:latin typeface="Arial"/>
                <a:cs typeface="Arial"/>
              </a:rPr>
              <a:t>chamarmos </a:t>
            </a:r>
            <a:r>
              <a:rPr sz="2000" spc="-10" dirty="0">
                <a:latin typeface="Arial"/>
                <a:cs typeface="Arial"/>
              </a:rPr>
              <a:t>a </a:t>
            </a:r>
            <a:r>
              <a:rPr sz="2000" spc="95" dirty="0">
                <a:latin typeface="Arial"/>
                <a:cs typeface="Arial"/>
              </a:rPr>
              <a:t>função </a:t>
            </a:r>
            <a:r>
              <a:rPr sz="2000" spc="135" dirty="0">
                <a:latin typeface="Arial"/>
                <a:cs typeface="Arial"/>
              </a:rPr>
              <a:t>membro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distancia()</a:t>
            </a:r>
            <a:r>
              <a:rPr sz="2000" spc="6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Times New Roman"/>
              <a:cs typeface="Times New Roman"/>
            </a:endParaRPr>
          </a:p>
          <a:p>
            <a:pPr marL="579755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latin typeface="Verdana"/>
                <a:cs typeface="Verdana"/>
              </a:rPr>
              <a:t>sensor.</a:t>
            </a:r>
            <a:r>
              <a:rPr sz="1800" spc="-15" dirty="0">
                <a:solidFill>
                  <a:srgbClr val="FFC000"/>
                </a:solidFill>
                <a:latin typeface="Verdana"/>
                <a:cs typeface="Verdana"/>
              </a:rPr>
              <a:t>distancia()</a:t>
            </a:r>
            <a:r>
              <a:rPr sz="1800" spc="-15" dirty="0">
                <a:latin typeface="Verdana"/>
                <a:cs typeface="Verdana"/>
              </a:rPr>
              <a:t>;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5175" y="583691"/>
            <a:ext cx="5681472" cy="111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156</a:t>
            </a:fld>
            <a:endParaRPr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231106"/>
          </a:xfrm>
        </p:spPr>
        <p:txBody>
          <a:bodyPr/>
          <a:lstStyle/>
          <a:p>
            <a:pPr algn="ctr"/>
            <a:r>
              <a:rPr lang="pt-BR" sz="8000" dirty="0"/>
              <a:t>FIM</a:t>
            </a:r>
          </a:p>
        </p:txBody>
      </p:sp>
      <p:sp>
        <p:nvSpPr>
          <p:cNvPr id="4" name="Retângulo 3"/>
          <p:cNvSpPr/>
          <p:nvPr/>
        </p:nvSpPr>
        <p:spPr>
          <a:xfrm>
            <a:off x="3811630" y="6495075"/>
            <a:ext cx="495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z="1200" b="1" spc="-5" dirty="0">
                <a:solidFill>
                  <a:srgbClr val="002060"/>
                </a:solidFill>
                <a:latin typeface="Liberation Sans Narrow"/>
              </a:rPr>
              <a:t>ETECZL </a:t>
            </a:r>
            <a:r>
              <a:rPr lang="pt-BR" sz="1200" b="1" dirty="0">
                <a:solidFill>
                  <a:srgbClr val="002060"/>
                </a:solidFill>
                <a:latin typeface="Liberation Sans Narrow"/>
              </a:rPr>
              <a:t>– Aulas de Fundamentos Informática-</a:t>
            </a:r>
            <a:r>
              <a:rPr lang="pt-BR" sz="1200" b="1" dirty="0" err="1">
                <a:solidFill>
                  <a:srgbClr val="002060"/>
                </a:solidFill>
                <a:latin typeface="Liberation Sans Narrow"/>
              </a:rPr>
              <a:t>Arduino</a:t>
            </a:r>
            <a:r>
              <a:rPr lang="pt-BR" sz="1200" b="1" spc="-5" dirty="0">
                <a:solidFill>
                  <a:srgbClr val="002060"/>
                </a:solidFill>
                <a:latin typeface="Liberation Sans Narrow"/>
              </a:rPr>
              <a:t> </a:t>
            </a:r>
            <a:r>
              <a:rPr lang="pt-BR" sz="1200" b="1" dirty="0">
                <a:solidFill>
                  <a:srgbClr val="002060"/>
                </a:solidFill>
                <a:latin typeface="Liberation Sans Narrow"/>
              </a:rPr>
              <a:t>-</a:t>
            </a:r>
            <a:r>
              <a:rPr lang="pt-BR" sz="1200" b="1" spc="-10" dirty="0">
                <a:solidFill>
                  <a:srgbClr val="002060"/>
                </a:solidFill>
                <a:latin typeface="Liberation Sans Narrow"/>
              </a:rPr>
              <a:t> </a:t>
            </a:r>
            <a:r>
              <a:rPr lang="pt-BR" sz="1200" b="1" dirty="0">
                <a:solidFill>
                  <a:srgbClr val="002060"/>
                </a:solidFill>
                <a:latin typeface="Liberation Sans Narrow"/>
              </a:rPr>
              <a:t>@2019</a:t>
            </a:r>
          </a:p>
        </p:txBody>
      </p:sp>
      <p:sp>
        <p:nvSpPr>
          <p:cNvPr id="5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r>
              <a:rPr lang="pt-BR" dirty="0"/>
              <a:t>155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79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8799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114" dirty="0">
                <a:solidFill>
                  <a:srgbClr val="000000"/>
                </a:solidFill>
              </a:rPr>
              <a:t>correntes</a:t>
            </a:r>
            <a:r>
              <a:rPr sz="2700" spc="20" dirty="0">
                <a:solidFill>
                  <a:srgbClr val="000000"/>
                </a:solidFill>
              </a:rPr>
              <a:t> </a:t>
            </a:r>
            <a:r>
              <a:rPr sz="2700" spc="90" dirty="0">
                <a:solidFill>
                  <a:srgbClr val="000000"/>
                </a:solidFill>
              </a:rPr>
              <a:t>elétricas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861566"/>
            <a:ext cx="6732270" cy="182308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7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contínua</a:t>
            </a:r>
            <a:endParaRPr sz="2300">
              <a:latin typeface="Arial"/>
              <a:cs typeface="Arial"/>
            </a:endParaRPr>
          </a:p>
          <a:p>
            <a:pPr marL="478790" marR="5715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  <a:tab pos="1051560" algn="l"/>
                <a:tab pos="2330450" algn="l"/>
                <a:tab pos="2844165" algn="l"/>
                <a:tab pos="4022725" algn="l"/>
                <a:tab pos="5212715" algn="l"/>
                <a:tab pos="5770880" algn="l"/>
              </a:tabLst>
            </a:pPr>
            <a:r>
              <a:rPr sz="2100" spc="5" dirty="0">
                <a:latin typeface="Arial"/>
                <a:cs typeface="Arial"/>
              </a:rPr>
              <a:t>Os	</a:t>
            </a:r>
            <a:r>
              <a:rPr sz="2100" spc="95" dirty="0">
                <a:latin typeface="Arial"/>
                <a:cs typeface="Arial"/>
              </a:rPr>
              <a:t>e</a:t>
            </a:r>
            <a:r>
              <a:rPr sz="2100" spc="45" dirty="0">
                <a:latin typeface="Arial"/>
                <a:cs typeface="Arial"/>
              </a:rPr>
              <a:t>l</a:t>
            </a:r>
            <a:r>
              <a:rPr sz="2100" spc="130" dirty="0">
                <a:latin typeface="Arial"/>
                <a:cs typeface="Arial"/>
              </a:rPr>
              <a:t>é</a:t>
            </a:r>
            <a:r>
              <a:rPr sz="2100" spc="50" dirty="0">
                <a:latin typeface="Arial"/>
                <a:cs typeface="Arial"/>
              </a:rPr>
              <a:t>t</a:t>
            </a:r>
            <a:r>
              <a:rPr sz="2100" spc="170" dirty="0">
                <a:latin typeface="Arial"/>
                <a:cs typeface="Arial"/>
              </a:rPr>
              <a:t>r</a:t>
            </a:r>
            <a:r>
              <a:rPr sz="2100" spc="90" dirty="0">
                <a:latin typeface="Arial"/>
                <a:cs typeface="Arial"/>
              </a:rPr>
              <a:t>on</a:t>
            </a:r>
            <a:r>
              <a:rPr sz="2100" spc="85" dirty="0">
                <a:latin typeface="Arial"/>
                <a:cs typeface="Arial"/>
              </a:rPr>
              <a:t>s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5" dirty="0">
                <a:latin typeface="Arial"/>
                <a:cs typeface="Arial"/>
              </a:rPr>
              <a:t>s</a:t>
            </a:r>
            <a:r>
              <a:rPr sz="2100" spc="10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215" dirty="0">
                <a:latin typeface="Arial"/>
                <a:cs typeface="Arial"/>
              </a:rPr>
              <a:t>m</a:t>
            </a:r>
            <a:r>
              <a:rPr sz="2100" spc="45" dirty="0">
                <a:latin typeface="Arial"/>
                <a:cs typeface="Arial"/>
              </a:rPr>
              <a:t>ove</a:t>
            </a:r>
            <a:r>
              <a:rPr sz="2100" spc="210" dirty="0">
                <a:latin typeface="Arial"/>
                <a:cs typeface="Arial"/>
              </a:rPr>
              <a:t>m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25" dirty="0">
                <a:latin typeface="Arial"/>
                <a:cs typeface="Arial"/>
              </a:rPr>
              <a:t>s</a:t>
            </a:r>
            <a:r>
              <a:rPr sz="2100" spc="145" dirty="0">
                <a:latin typeface="Arial"/>
                <a:cs typeface="Arial"/>
              </a:rPr>
              <a:t>emp</a:t>
            </a:r>
            <a:r>
              <a:rPr sz="2100" spc="85" dirty="0">
                <a:latin typeface="Arial"/>
                <a:cs typeface="Arial"/>
              </a:rPr>
              <a:t>r</a:t>
            </a:r>
            <a:r>
              <a:rPr sz="2100" dirty="0">
                <a:latin typeface="Arial"/>
                <a:cs typeface="Arial"/>
              </a:rPr>
              <a:t>e	</a:t>
            </a:r>
            <a:r>
              <a:rPr sz="2100" spc="125" dirty="0">
                <a:latin typeface="Arial"/>
                <a:cs typeface="Arial"/>
              </a:rPr>
              <a:t>no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215" dirty="0">
                <a:latin typeface="Arial"/>
                <a:cs typeface="Arial"/>
              </a:rPr>
              <a:t>m</a:t>
            </a:r>
            <a:r>
              <a:rPr sz="2100" spc="65" dirty="0">
                <a:latin typeface="Arial"/>
                <a:cs typeface="Arial"/>
              </a:rPr>
              <a:t>esmo  </a:t>
            </a:r>
            <a:r>
              <a:rPr sz="2100" spc="100" dirty="0">
                <a:latin typeface="Arial"/>
                <a:cs typeface="Arial"/>
              </a:rPr>
              <a:t>sentido.</a:t>
            </a:r>
            <a:endParaRPr sz="2100">
              <a:latin typeface="Arial"/>
              <a:cs typeface="Arial"/>
            </a:endParaRPr>
          </a:p>
          <a:p>
            <a:pPr marL="478790" marR="5080" lvl="1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  <a:tab pos="1633855" algn="l"/>
                <a:tab pos="2533650" algn="l"/>
                <a:tab pos="3227070" algn="l"/>
                <a:tab pos="5290820" algn="l"/>
              </a:tabLst>
            </a:pPr>
            <a:r>
              <a:rPr sz="2100" spc="-130" dirty="0">
                <a:latin typeface="Arial"/>
                <a:cs typeface="Arial"/>
              </a:rPr>
              <a:t>G</a:t>
            </a:r>
            <a:r>
              <a:rPr sz="2100" spc="50" dirty="0">
                <a:latin typeface="Arial"/>
                <a:cs typeface="Arial"/>
              </a:rPr>
              <a:t>r</a:t>
            </a:r>
            <a:r>
              <a:rPr sz="2100" spc="95" dirty="0">
                <a:latin typeface="Arial"/>
                <a:cs typeface="Arial"/>
              </a:rPr>
              <a:t>ande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65" dirty="0">
                <a:latin typeface="Arial"/>
                <a:cs typeface="Arial"/>
              </a:rPr>
              <a:t>p</a:t>
            </a:r>
            <a:r>
              <a:rPr sz="2100" spc="80" dirty="0">
                <a:latin typeface="Arial"/>
                <a:cs typeface="Arial"/>
              </a:rPr>
              <a:t>a</a:t>
            </a:r>
            <a:r>
              <a:rPr sz="2100" spc="90" dirty="0">
                <a:latin typeface="Arial"/>
                <a:cs typeface="Arial"/>
              </a:rPr>
              <a:t>rt</a:t>
            </a:r>
            <a:r>
              <a:rPr sz="2100" spc="170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95" dirty="0">
                <a:latin typeface="Arial"/>
                <a:cs typeface="Arial"/>
              </a:rPr>
              <a:t>do</a:t>
            </a:r>
            <a:r>
              <a:rPr sz="2100" spc="90" dirty="0">
                <a:latin typeface="Arial"/>
                <a:cs typeface="Arial"/>
              </a:rPr>
              <a:t>s</a:t>
            </a:r>
            <a:r>
              <a:rPr sz="2100" dirty="0">
                <a:latin typeface="Arial"/>
                <a:cs typeface="Arial"/>
              </a:rPr>
              <a:t>	e</a:t>
            </a:r>
            <a:r>
              <a:rPr sz="2100" spc="170" dirty="0">
                <a:latin typeface="Arial"/>
                <a:cs typeface="Arial"/>
              </a:rPr>
              <a:t>qu</a:t>
            </a:r>
            <a:r>
              <a:rPr sz="2100" spc="75" dirty="0">
                <a:latin typeface="Arial"/>
                <a:cs typeface="Arial"/>
              </a:rPr>
              <a:t>i</a:t>
            </a:r>
            <a:r>
              <a:rPr sz="2100" spc="95" dirty="0">
                <a:latin typeface="Arial"/>
                <a:cs typeface="Arial"/>
              </a:rPr>
              <a:t>pa</a:t>
            </a:r>
            <a:r>
              <a:rPr sz="2100" spc="155" dirty="0">
                <a:latin typeface="Arial"/>
                <a:cs typeface="Arial"/>
              </a:rPr>
              <a:t>m</a:t>
            </a:r>
            <a:r>
              <a:rPr sz="2100" spc="130" dirty="0">
                <a:latin typeface="Arial"/>
                <a:cs typeface="Arial"/>
              </a:rPr>
              <a:t>en</a:t>
            </a:r>
            <a:r>
              <a:rPr sz="2100" spc="55" dirty="0">
                <a:latin typeface="Arial"/>
                <a:cs typeface="Arial"/>
              </a:rPr>
              <a:t>t</a:t>
            </a:r>
            <a:r>
              <a:rPr sz="2100" spc="120" dirty="0">
                <a:latin typeface="Arial"/>
                <a:cs typeface="Arial"/>
              </a:rPr>
              <a:t>o</a:t>
            </a:r>
            <a:r>
              <a:rPr sz="2100" spc="20" dirty="0">
                <a:latin typeface="Arial"/>
                <a:cs typeface="Arial"/>
              </a:rPr>
              <a:t>s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95" dirty="0">
                <a:latin typeface="Arial"/>
                <a:cs typeface="Arial"/>
              </a:rPr>
              <a:t>e</a:t>
            </a:r>
            <a:r>
              <a:rPr sz="2100" spc="45" dirty="0">
                <a:latin typeface="Arial"/>
                <a:cs typeface="Arial"/>
              </a:rPr>
              <a:t>l</a:t>
            </a:r>
            <a:r>
              <a:rPr sz="2100" dirty="0">
                <a:latin typeface="Arial"/>
                <a:cs typeface="Arial"/>
              </a:rPr>
              <a:t>e</a:t>
            </a:r>
            <a:r>
              <a:rPr sz="2100" spc="125" dirty="0">
                <a:latin typeface="Arial"/>
                <a:cs typeface="Arial"/>
              </a:rPr>
              <a:t>trôni</a:t>
            </a:r>
            <a:r>
              <a:rPr sz="2100" spc="165" dirty="0">
                <a:latin typeface="Arial"/>
                <a:cs typeface="Arial"/>
              </a:rPr>
              <a:t>c</a:t>
            </a:r>
            <a:r>
              <a:rPr sz="2100" spc="45" dirty="0">
                <a:latin typeface="Arial"/>
                <a:cs typeface="Arial"/>
              </a:rPr>
              <a:t>os  </a:t>
            </a:r>
            <a:r>
              <a:rPr sz="2100" spc="95" dirty="0">
                <a:latin typeface="Arial"/>
                <a:cs typeface="Arial"/>
              </a:rPr>
              <a:t>trabalha </a:t>
            </a:r>
            <a:r>
              <a:rPr sz="2100" spc="114" dirty="0">
                <a:latin typeface="Arial"/>
                <a:cs typeface="Arial"/>
              </a:rPr>
              <a:t>com </a:t>
            </a:r>
            <a:r>
              <a:rPr sz="2100" spc="95" dirty="0">
                <a:latin typeface="Arial"/>
                <a:cs typeface="Arial"/>
              </a:rPr>
              <a:t>corrente</a:t>
            </a:r>
            <a:r>
              <a:rPr sz="2100" spc="30" dirty="0">
                <a:latin typeface="Arial"/>
                <a:cs typeface="Arial"/>
              </a:rPr>
              <a:t> </a:t>
            </a:r>
            <a:r>
              <a:rPr sz="2100" spc="90" dirty="0">
                <a:latin typeface="Arial"/>
                <a:cs typeface="Arial"/>
              </a:rPr>
              <a:t>contínua.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55748" y="4005059"/>
            <a:ext cx="3476625" cy="2047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627757" y="4077017"/>
            <a:ext cx="3600450" cy="2353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8799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114" dirty="0">
                <a:solidFill>
                  <a:srgbClr val="000000"/>
                </a:solidFill>
              </a:rPr>
              <a:t>correntes</a:t>
            </a:r>
            <a:r>
              <a:rPr sz="2700" spc="20" dirty="0">
                <a:solidFill>
                  <a:srgbClr val="000000"/>
                </a:solidFill>
              </a:rPr>
              <a:t> </a:t>
            </a:r>
            <a:r>
              <a:rPr sz="2700" spc="90" dirty="0">
                <a:solidFill>
                  <a:srgbClr val="000000"/>
                </a:solidFill>
              </a:rPr>
              <a:t>elétricas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929436" y="1861566"/>
            <a:ext cx="6731634" cy="214376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7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alternada</a:t>
            </a:r>
            <a:endParaRPr sz="2300">
              <a:latin typeface="Arial"/>
              <a:cs typeface="Arial"/>
            </a:endParaRPr>
          </a:p>
          <a:p>
            <a:pPr marL="478790" marR="5080" lvl="1" indent="-228600" algn="just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9425" algn="l"/>
              </a:tabLst>
            </a:pPr>
            <a:r>
              <a:rPr sz="2100" spc="10" dirty="0">
                <a:latin typeface="Arial"/>
                <a:cs typeface="Arial"/>
              </a:rPr>
              <a:t>Na </a:t>
            </a:r>
            <a:r>
              <a:rPr sz="2100" spc="95" dirty="0">
                <a:latin typeface="Arial"/>
                <a:cs typeface="Arial"/>
              </a:rPr>
              <a:t>corrente </a:t>
            </a:r>
            <a:r>
              <a:rPr sz="2100" spc="80" dirty="0">
                <a:latin typeface="Arial"/>
                <a:cs typeface="Arial"/>
              </a:rPr>
              <a:t>alternada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110" dirty="0">
                <a:latin typeface="Arial"/>
                <a:cs typeface="Arial"/>
              </a:rPr>
              <a:t>sentido </a:t>
            </a:r>
            <a:r>
              <a:rPr sz="2100" spc="95" dirty="0">
                <a:latin typeface="Arial"/>
                <a:cs typeface="Arial"/>
              </a:rPr>
              <a:t>dos elétrons </a:t>
            </a:r>
            <a:r>
              <a:rPr sz="2100" spc="-175" dirty="0">
                <a:latin typeface="Arial"/>
                <a:cs typeface="Arial"/>
              </a:rPr>
              <a:t>é  </a:t>
            </a:r>
            <a:r>
              <a:rPr sz="2100" spc="120" dirty="0">
                <a:latin typeface="Arial"/>
                <a:cs typeface="Arial"/>
              </a:rPr>
              <a:t>invertido </a:t>
            </a:r>
            <a:r>
              <a:rPr sz="2100" spc="95" dirty="0">
                <a:latin typeface="Arial"/>
                <a:cs typeface="Arial"/>
              </a:rPr>
              <a:t>periodicamente, </a:t>
            </a:r>
            <a:r>
              <a:rPr sz="2100" spc="120" dirty="0">
                <a:latin typeface="Arial"/>
                <a:cs typeface="Arial"/>
              </a:rPr>
              <a:t>ou </a:t>
            </a:r>
            <a:r>
              <a:rPr sz="2100" spc="45" dirty="0">
                <a:latin typeface="Arial"/>
                <a:cs typeface="Arial"/>
              </a:rPr>
              <a:t>seja, </a:t>
            </a:r>
            <a:r>
              <a:rPr sz="2100" spc="90" dirty="0">
                <a:latin typeface="Arial"/>
                <a:cs typeface="Arial"/>
              </a:rPr>
              <a:t>ora </a:t>
            </a:r>
            <a:r>
              <a:rPr sz="2100" spc="-10" dirty="0">
                <a:latin typeface="Arial"/>
                <a:cs typeface="Arial"/>
              </a:rPr>
              <a:t>a  </a:t>
            </a:r>
            <a:r>
              <a:rPr sz="2100" spc="95" dirty="0">
                <a:latin typeface="Arial"/>
                <a:cs typeface="Arial"/>
              </a:rPr>
              <a:t>corrente </a:t>
            </a:r>
            <a:r>
              <a:rPr sz="2100" dirty="0">
                <a:latin typeface="Arial"/>
                <a:cs typeface="Arial"/>
              </a:rPr>
              <a:t>é </a:t>
            </a:r>
            <a:r>
              <a:rPr sz="2100" spc="95" dirty="0">
                <a:latin typeface="Arial"/>
                <a:cs typeface="Arial"/>
              </a:rPr>
              <a:t>positiva, </a:t>
            </a:r>
            <a:r>
              <a:rPr sz="2100" spc="85" dirty="0">
                <a:latin typeface="Arial"/>
                <a:cs typeface="Arial"/>
              </a:rPr>
              <a:t>ora </a:t>
            </a:r>
            <a:r>
              <a:rPr sz="2100" dirty="0">
                <a:latin typeface="Arial"/>
                <a:cs typeface="Arial"/>
              </a:rPr>
              <a:t>é</a:t>
            </a:r>
            <a:r>
              <a:rPr sz="2100" spc="150" dirty="0">
                <a:latin typeface="Arial"/>
                <a:cs typeface="Arial"/>
              </a:rPr>
              <a:t> </a:t>
            </a:r>
            <a:r>
              <a:rPr sz="2100" spc="80" dirty="0">
                <a:latin typeface="Arial"/>
                <a:cs typeface="Arial"/>
              </a:rPr>
              <a:t>negativa.</a:t>
            </a:r>
            <a:endParaRPr sz="21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45" dirty="0">
                <a:latin typeface="Arial"/>
                <a:cs typeface="Arial"/>
              </a:rPr>
              <a:t>A </a:t>
            </a:r>
            <a:r>
              <a:rPr sz="2100" spc="75" dirty="0">
                <a:latin typeface="Arial"/>
                <a:cs typeface="Arial"/>
              </a:rPr>
              <a:t>energia </a:t>
            </a:r>
            <a:r>
              <a:rPr sz="2100" spc="80" dirty="0">
                <a:latin typeface="Arial"/>
                <a:cs typeface="Arial"/>
              </a:rPr>
              <a:t>elétrica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55" dirty="0">
                <a:latin typeface="Arial"/>
                <a:cs typeface="Arial"/>
              </a:rPr>
              <a:t>chega </a:t>
            </a:r>
            <a:r>
              <a:rPr sz="2100" spc="105" dirty="0">
                <a:latin typeface="Arial"/>
                <a:cs typeface="Arial"/>
              </a:rPr>
              <a:t>em </a:t>
            </a:r>
            <a:r>
              <a:rPr sz="2100" spc="50" dirty="0">
                <a:latin typeface="Arial"/>
                <a:cs typeface="Arial"/>
              </a:rPr>
              <a:t>nossas </a:t>
            </a:r>
            <a:r>
              <a:rPr sz="2100" spc="10" dirty="0">
                <a:latin typeface="Arial"/>
                <a:cs typeface="Arial"/>
              </a:rPr>
              <a:t>casas</a:t>
            </a:r>
            <a:r>
              <a:rPr sz="2100" spc="23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é</a:t>
            </a:r>
            <a:endParaRPr sz="2100">
              <a:latin typeface="Arial"/>
              <a:cs typeface="Arial"/>
            </a:endParaRPr>
          </a:p>
          <a:p>
            <a:pPr marL="478790">
              <a:lnSpc>
                <a:spcPct val="100000"/>
              </a:lnSpc>
            </a:pPr>
            <a:r>
              <a:rPr sz="2100" spc="135" dirty="0">
                <a:latin typeface="Arial"/>
                <a:cs typeface="Arial"/>
              </a:rPr>
              <a:t>do </a:t>
            </a:r>
            <a:r>
              <a:rPr sz="2100" spc="155" dirty="0">
                <a:latin typeface="Arial"/>
                <a:cs typeface="Arial"/>
              </a:rPr>
              <a:t>tipo </a:t>
            </a:r>
            <a:r>
              <a:rPr sz="2100" spc="95" dirty="0">
                <a:latin typeface="Arial"/>
                <a:cs typeface="Arial"/>
              </a:rPr>
              <a:t>corrente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80" dirty="0">
                <a:latin typeface="Arial"/>
                <a:cs typeface="Arial"/>
              </a:rPr>
              <a:t>alternada.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8799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114" dirty="0">
                <a:solidFill>
                  <a:srgbClr val="000000"/>
                </a:solidFill>
              </a:rPr>
              <a:t>correntes</a:t>
            </a:r>
            <a:r>
              <a:rPr sz="2700" spc="20" dirty="0">
                <a:solidFill>
                  <a:srgbClr val="000000"/>
                </a:solidFill>
              </a:rPr>
              <a:t> </a:t>
            </a:r>
            <a:r>
              <a:rPr sz="2700" spc="90" dirty="0">
                <a:solidFill>
                  <a:srgbClr val="000000"/>
                </a:solidFill>
              </a:rPr>
              <a:t>elétricas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861566"/>
            <a:ext cx="6731634" cy="150304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7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pulsante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55" dirty="0">
                <a:latin typeface="Arial"/>
                <a:cs typeface="Arial"/>
              </a:rPr>
              <a:t>Somente </a:t>
            </a:r>
            <a:r>
              <a:rPr sz="2100" spc="85" dirty="0">
                <a:latin typeface="Arial"/>
                <a:cs typeface="Arial"/>
              </a:rPr>
              <a:t>alterna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85" dirty="0">
                <a:latin typeface="Arial"/>
                <a:cs typeface="Arial"/>
              </a:rPr>
              <a:t>valor.</a:t>
            </a:r>
            <a:endParaRPr sz="2100">
              <a:latin typeface="Arial"/>
              <a:cs typeface="Arial"/>
            </a:endParaRPr>
          </a:p>
          <a:p>
            <a:pPr marL="478790" marR="5080" lvl="1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  <a:tab pos="1757045" algn="l"/>
                <a:tab pos="3208655" algn="l"/>
                <a:tab pos="3674745" algn="l"/>
                <a:tab pos="5170170" algn="l"/>
                <a:tab pos="5635625" algn="l"/>
              </a:tabLst>
            </a:pPr>
            <a:r>
              <a:rPr sz="2100" spc="30" dirty="0">
                <a:latin typeface="Arial"/>
                <a:cs typeface="Arial"/>
              </a:rPr>
              <a:t>C</a:t>
            </a:r>
            <a:r>
              <a:rPr sz="2100" spc="15" dirty="0">
                <a:latin typeface="Arial"/>
                <a:cs typeface="Arial"/>
              </a:rPr>
              <a:t>o</a:t>
            </a:r>
            <a:r>
              <a:rPr sz="2100" spc="155" dirty="0">
                <a:latin typeface="Arial"/>
                <a:cs typeface="Arial"/>
              </a:rPr>
              <a:t>r</a:t>
            </a:r>
            <a:r>
              <a:rPr sz="2100" spc="165" dirty="0">
                <a:latin typeface="Arial"/>
                <a:cs typeface="Arial"/>
              </a:rPr>
              <a:t>r</a:t>
            </a:r>
            <a:r>
              <a:rPr sz="2100" spc="75" dirty="0">
                <a:latin typeface="Arial"/>
                <a:cs typeface="Arial"/>
              </a:rPr>
              <a:t>ent</a:t>
            </a:r>
            <a:r>
              <a:rPr sz="2100" spc="95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70" dirty="0">
                <a:latin typeface="Arial"/>
                <a:cs typeface="Arial"/>
              </a:rPr>
              <a:t>r</a:t>
            </a:r>
            <a:r>
              <a:rPr sz="2100" dirty="0">
                <a:latin typeface="Arial"/>
                <a:cs typeface="Arial"/>
              </a:rPr>
              <a:t>e</a:t>
            </a:r>
            <a:r>
              <a:rPr sz="2100" spc="95" dirty="0">
                <a:latin typeface="Arial"/>
                <a:cs typeface="Arial"/>
              </a:rPr>
              <a:t>sulta</a:t>
            </a:r>
            <a:r>
              <a:rPr sz="2100" spc="135" dirty="0">
                <a:latin typeface="Arial"/>
                <a:cs typeface="Arial"/>
              </a:rPr>
              <a:t>n</a:t>
            </a:r>
            <a:r>
              <a:rPr sz="2100" spc="100" dirty="0">
                <a:latin typeface="Arial"/>
                <a:cs typeface="Arial"/>
              </a:rPr>
              <a:t>te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65" dirty="0">
                <a:latin typeface="Arial"/>
                <a:cs typeface="Arial"/>
              </a:rPr>
              <a:t>d</a:t>
            </a:r>
            <a:r>
              <a:rPr sz="2100" spc="70" dirty="0">
                <a:latin typeface="Arial"/>
                <a:cs typeface="Arial"/>
              </a:rPr>
              <a:t>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55" dirty="0">
                <a:latin typeface="Arial"/>
                <a:cs typeface="Arial"/>
              </a:rPr>
              <a:t>r</a:t>
            </a:r>
            <a:r>
              <a:rPr sz="2100" spc="105" dirty="0">
                <a:latin typeface="Arial"/>
                <a:cs typeface="Arial"/>
              </a:rPr>
              <a:t>e</a:t>
            </a:r>
            <a:r>
              <a:rPr sz="2100" spc="100" dirty="0">
                <a:latin typeface="Arial"/>
                <a:cs typeface="Arial"/>
              </a:rPr>
              <a:t>tific</a:t>
            </a:r>
            <a:r>
              <a:rPr sz="2100" spc="190" dirty="0">
                <a:latin typeface="Arial"/>
                <a:cs typeface="Arial"/>
              </a:rPr>
              <a:t>a</a:t>
            </a:r>
            <a:r>
              <a:rPr sz="2100" dirty="0">
                <a:latin typeface="Arial"/>
                <a:cs typeface="Arial"/>
              </a:rPr>
              <a:t>ç</a:t>
            </a:r>
            <a:r>
              <a:rPr sz="2100" spc="10" dirty="0">
                <a:latin typeface="Arial"/>
                <a:cs typeface="Arial"/>
              </a:rPr>
              <a:t>ã</a:t>
            </a:r>
            <a:r>
              <a:rPr sz="2100" spc="120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65" dirty="0">
                <a:latin typeface="Arial"/>
                <a:cs typeface="Arial"/>
              </a:rPr>
              <a:t>d</a:t>
            </a:r>
            <a:r>
              <a:rPr sz="2100" spc="70" dirty="0">
                <a:latin typeface="Arial"/>
                <a:cs typeface="Arial"/>
              </a:rPr>
              <a:t>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20" dirty="0">
                <a:latin typeface="Arial"/>
                <a:cs typeface="Arial"/>
              </a:rPr>
              <a:t>cor</a:t>
            </a:r>
            <a:r>
              <a:rPr sz="2100" spc="105" dirty="0">
                <a:latin typeface="Arial"/>
                <a:cs typeface="Arial"/>
              </a:rPr>
              <a:t>r</a:t>
            </a:r>
            <a:r>
              <a:rPr sz="2100" spc="65" dirty="0">
                <a:latin typeface="Arial"/>
                <a:cs typeface="Arial"/>
              </a:rPr>
              <a:t>ente  </a:t>
            </a:r>
            <a:r>
              <a:rPr sz="2100" spc="80" dirty="0">
                <a:latin typeface="Arial"/>
                <a:cs typeface="Arial"/>
              </a:rPr>
              <a:t>alternada.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55748" y="3861053"/>
            <a:ext cx="3476625" cy="2047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7927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60" dirty="0">
                <a:solidFill>
                  <a:srgbClr val="000000"/>
                </a:solidFill>
              </a:rPr>
              <a:t>Tensão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Elétrica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2270" cy="2251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609600" algn="l"/>
                <a:tab pos="981710" algn="l"/>
                <a:tab pos="1910080" algn="l"/>
                <a:tab pos="3807460" algn="l"/>
                <a:tab pos="4499610" algn="l"/>
                <a:tab pos="6392545" algn="l"/>
              </a:tabLst>
            </a:pPr>
            <a:r>
              <a:rPr sz="2300" spc="-290" dirty="0">
                <a:latin typeface="Arial"/>
                <a:cs typeface="Arial"/>
              </a:rPr>
              <a:t>É	</a:t>
            </a:r>
            <a:r>
              <a:rPr sz="2300" spc="-10" dirty="0">
                <a:latin typeface="Arial"/>
                <a:cs typeface="Arial"/>
              </a:rPr>
              <a:t>a	</a:t>
            </a:r>
            <a:r>
              <a:rPr sz="2300" spc="185" dirty="0">
                <a:latin typeface="Arial"/>
                <a:cs typeface="Arial"/>
              </a:rPr>
              <a:t>fo</a:t>
            </a:r>
            <a:r>
              <a:rPr sz="2300" spc="155" dirty="0">
                <a:latin typeface="Arial"/>
                <a:cs typeface="Arial"/>
              </a:rPr>
              <a:t>r</a:t>
            </a:r>
            <a:r>
              <a:rPr sz="2300" spc="5" dirty="0">
                <a:latin typeface="Arial"/>
                <a:cs typeface="Arial"/>
              </a:rPr>
              <a:t>ç</a:t>
            </a:r>
            <a:r>
              <a:rPr sz="2300" spc="1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60" dirty="0">
                <a:latin typeface="Arial"/>
                <a:cs typeface="Arial"/>
              </a:rPr>
              <a:t>re</a:t>
            </a:r>
            <a:r>
              <a:rPr sz="2300" spc="70" dirty="0">
                <a:latin typeface="Arial"/>
                <a:cs typeface="Arial"/>
              </a:rPr>
              <a:t>s</a:t>
            </a:r>
            <a:r>
              <a:rPr sz="2300" spc="145" dirty="0">
                <a:latin typeface="Arial"/>
                <a:cs typeface="Arial"/>
              </a:rPr>
              <a:t>po</a:t>
            </a:r>
            <a:r>
              <a:rPr sz="2300" spc="135" dirty="0">
                <a:latin typeface="Arial"/>
                <a:cs typeface="Arial"/>
              </a:rPr>
              <a:t>n</a:t>
            </a:r>
            <a:r>
              <a:rPr sz="2300" spc="40" dirty="0">
                <a:latin typeface="Arial"/>
                <a:cs typeface="Arial"/>
              </a:rPr>
              <a:t>sável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45" dirty="0">
                <a:latin typeface="Arial"/>
                <a:cs typeface="Arial"/>
              </a:rPr>
              <a:t>p</a:t>
            </a:r>
            <a:r>
              <a:rPr sz="2300" spc="140" dirty="0">
                <a:latin typeface="Arial"/>
                <a:cs typeface="Arial"/>
              </a:rPr>
              <a:t>o</a:t>
            </a:r>
            <a:r>
              <a:rPr sz="2300" spc="175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75" dirty="0">
                <a:latin typeface="Arial"/>
                <a:cs typeface="Arial"/>
              </a:rPr>
              <a:t>i</a:t>
            </a:r>
            <a:r>
              <a:rPr sz="2300" spc="295" dirty="0">
                <a:latin typeface="Arial"/>
                <a:cs typeface="Arial"/>
              </a:rPr>
              <a:t>m</a:t>
            </a:r>
            <a:r>
              <a:rPr sz="2300" spc="105" dirty="0">
                <a:latin typeface="Arial"/>
                <a:cs typeface="Arial"/>
              </a:rPr>
              <a:t>pulsion</a:t>
            </a:r>
            <a:r>
              <a:rPr sz="2300" spc="120" dirty="0">
                <a:latin typeface="Arial"/>
                <a:cs typeface="Arial"/>
              </a:rPr>
              <a:t>a</a:t>
            </a:r>
            <a:r>
              <a:rPr sz="2300" spc="175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45" dirty="0">
                <a:latin typeface="Arial"/>
                <a:cs typeface="Arial"/>
              </a:rPr>
              <a:t>os  </a:t>
            </a:r>
            <a:r>
              <a:rPr sz="2300" spc="105" dirty="0">
                <a:latin typeface="Arial"/>
                <a:cs typeface="Arial"/>
              </a:rPr>
              <a:t>elétrons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90" dirty="0">
                <a:latin typeface="Arial"/>
                <a:cs typeface="Arial"/>
              </a:rPr>
              <a:t>um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135" dirty="0">
                <a:latin typeface="Arial"/>
                <a:cs typeface="Arial"/>
              </a:rPr>
              <a:t>condutor.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80" dirty="0">
                <a:latin typeface="Arial"/>
                <a:cs typeface="Arial"/>
              </a:rPr>
              <a:t>tensão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20" dirty="0">
                <a:latin typeface="Arial"/>
                <a:cs typeface="Arial"/>
              </a:rPr>
              <a:t>medida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00" dirty="0">
                <a:latin typeface="Arial"/>
                <a:cs typeface="Arial"/>
              </a:rPr>
              <a:t>Volts</a:t>
            </a:r>
            <a:r>
              <a:rPr sz="2300" spc="10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(V).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Exemplos: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100" dirty="0">
                <a:latin typeface="Arial"/>
                <a:cs typeface="Arial"/>
              </a:rPr>
              <a:t>Bateria/pilha </a:t>
            </a:r>
            <a:r>
              <a:rPr sz="2100" spc="75" dirty="0">
                <a:latin typeface="Arial"/>
                <a:cs typeface="Arial"/>
              </a:rPr>
              <a:t>de </a:t>
            </a:r>
            <a:r>
              <a:rPr sz="2100" spc="160" dirty="0">
                <a:latin typeface="Arial"/>
                <a:cs typeface="Arial"/>
              </a:rPr>
              <a:t>9</a:t>
            </a:r>
            <a:r>
              <a:rPr sz="2100" spc="90" dirty="0">
                <a:latin typeface="Arial"/>
                <a:cs typeface="Arial"/>
              </a:rPr>
              <a:t> </a:t>
            </a:r>
            <a:r>
              <a:rPr sz="2100" spc="100" dirty="0">
                <a:latin typeface="Arial"/>
                <a:cs typeface="Arial"/>
              </a:rPr>
              <a:t>volts</a:t>
            </a:r>
            <a:endParaRPr sz="21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0" dirty="0">
                <a:latin typeface="Arial"/>
                <a:cs typeface="Arial"/>
              </a:rPr>
              <a:t>Tomada </a:t>
            </a:r>
            <a:r>
              <a:rPr sz="2100" spc="75" dirty="0">
                <a:latin typeface="Arial"/>
                <a:cs typeface="Arial"/>
              </a:rPr>
              <a:t>de </a:t>
            </a:r>
            <a:r>
              <a:rPr sz="2100" spc="160" dirty="0">
                <a:latin typeface="Arial"/>
                <a:cs typeface="Arial"/>
              </a:rPr>
              <a:t>110 </a:t>
            </a:r>
            <a:r>
              <a:rPr sz="2100" spc="125" dirty="0">
                <a:latin typeface="Arial"/>
                <a:cs typeface="Arial"/>
              </a:rPr>
              <a:t>ou </a:t>
            </a:r>
            <a:r>
              <a:rPr sz="2100" spc="160" dirty="0">
                <a:latin typeface="Arial"/>
                <a:cs typeface="Arial"/>
              </a:rPr>
              <a:t>220</a:t>
            </a:r>
            <a:r>
              <a:rPr sz="2100" spc="-90" dirty="0">
                <a:latin typeface="Arial"/>
                <a:cs typeface="Arial"/>
              </a:rPr>
              <a:t> </a:t>
            </a:r>
            <a:r>
              <a:rPr sz="2100" spc="105" dirty="0">
                <a:latin typeface="Arial"/>
                <a:cs typeface="Arial"/>
              </a:rPr>
              <a:t>volts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43609" y="4365104"/>
            <a:ext cx="1663445" cy="1663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8027" y="4365078"/>
            <a:ext cx="1656206" cy="1656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55748" y="4364037"/>
            <a:ext cx="1714246" cy="17523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56197" y="4005211"/>
            <a:ext cx="1812290" cy="23759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8605" marR="5080" indent="-256540">
              <a:lnSpc>
                <a:spcPts val="2700"/>
              </a:lnSpc>
              <a:spcBef>
                <a:spcPts val="434"/>
              </a:spcBef>
              <a:tabLst>
                <a:tab pos="268605" algn="l"/>
                <a:tab pos="1669414" algn="l"/>
                <a:tab pos="3431540" algn="l"/>
                <a:tab pos="4280535" algn="l"/>
                <a:tab pos="4643120" algn="l"/>
                <a:tab pos="592391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100" dirty="0">
                <a:solidFill>
                  <a:srgbClr val="000000"/>
                </a:solidFill>
              </a:rPr>
              <a:t>Materia</a:t>
            </a:r>
            <a:r>
              <a:rPr spc="50" dirty="0">
                <a:solidFill>
                  <a:srgbClr val="000000"/>
                </a:solidFill>
              </a:rPr>
              <a:t>l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60" dirty="0">
                <a:solidFill>
                  <a:srgbClr val="000000"/>
                </a:solidFill>
              </a:rPr>
              <a:t>prod</a:t>
            </a:r>
            <a:r>
              <a:rPr spc="195" dirty="0">
                <a:solidFill>
                  <a:srgbClr val="000000"/>
                </a:solidFill>
              </a:rPr>
              <a:t>u</a:t>
            </a:r>
            <a:r>
              <a:rPr spc="235" dirty="0">
                <a:solidFill>
                  <a:srgbClr val="000000"/>
                </a:solidFill>
              </a:rPr>
              <a:t>z</a:t>
            </a:r>
            <a:r>
              <a:rPr spc="105" dirty="0">
                <a:solidFill>
                  <a:srgbClr val="000000"/>
                </a:solidFill>
              </a:rPr>
              <a:t>i</a:t>
            </a:r>
            <a:r>
              <a:rPr spc="190" dirty="0">
                <a:solidFill>
                  <a:srgbClr val="000000"/>
                </a:solidFill>
              </a:rPr>
              <a:t>d</a:t>
            </a:r>
            <a:r>
              <a:rPr spc="140" dirty="0">
                <a:solidFill>
                  <a:srgbClr val="000000"/>
                </a:solidFill>
              </a:rPr>
              <a:t>o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75" dirty="0">
                <a:solidFill>
                  <a:srgbClr val="000000"/>
                </a:solidFill>
              </a:rPr>
              <a:t>par</a:t>
            </a:r>
            <a:r>
              <a:rPr spc="95" dirty="0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40" dirty="0">
                <a:solidFill>
                  <a:srgbClr val="000000"/>
                </a:solidFill>
              </a:rPr>
              <a:t>o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40" dirty="0">
                <a:solidFill>
                  <a:srgbClr val="000000"/>
                </a:solidFill>
              </a:rPr>
              <a:t>projet</a:t>
            </a:r>
            <a:r>
              <a:rPr spc="195" dirty="0">
                <a:solidFill>
                  <a:srgbClr val="000000"/>
                </a:solidFill>
              </a:rPr>
              <a:t>o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90" dirty="0"/>
              <a:t>Oficina  de </a:t>
            </a:r>
            <a:r>
              <a:rPr spc="80" dirty="0"/>
              <a:t>Robótica</a:t>
            </a:r>
            <a:r>
              <a:rPr spc="90" dirty="0"/>
              <a:t> </a:t>
            </a:r>
            <a:r>
              <a:rPr u="heavy" spc="14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por</a:t>
            </a:r>
            <a:r>
              <a:rPr spc="145" dirty="0">
                <a:solidFill>
                  <a:srgbClr val="000000"/>
                </a:solidFill>
              </a:rPr>
              <a:t>: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645668" y="2176094"/>
            <a:ext cx="7018020" cy="3411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4510" indent="-22860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95" dirty="0">
                <a:latin typeface="Arial"/>
                <a:cs typeface="Arial"/>
              </a:rPr>
              <a:t>Anderson </a:t>
            </a:r>
            <a:r>
              <a:rPr sz="2100" spc="90" dirty="0">
                <a:latin typeface="Arial"/>
                <a:cs typeface="Arial"/>
              </a:rPr>
              <a:t>Luiz </a:t>
            </a:r>
            <a:r>
              <a:rPr sz="2100" spc="45" dirty="0">
                <a:latin typeface="Arial"/>
                <a:cs typeface="Arial"/>
              </a:rPr>
              <a:t>Fernandes</a:t>
            </a:r>
            <a:r>
              <a:rPr sz="2100" spc="5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Perez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5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0" dirty="0">
                <a:latin typeface="Arial"/>
                <a:cs typeface="Arial"/>
              </a:rPr>
              <a:t>Renan </a:t>
            </a:r>
            <a:r>
              <a:rPr sz="2100" spc="15" dirty="0">
                <a:latin typeface="Arial"/>
                <a:cs typeface="Arial"/>
              </a:rPr>
              <a:t>Rocha</a:t>
            </a:r>
            <a:r>
              <a:rPr sz="2100" spc="130" dirty="0">
                <a:latin typeface="Arial"/>
                <a:cs typeface="Arial"/>
              </a:rPr>
              <a:t> </a:t>
            </a:r>
            <a:r>
              <a:rPr sz="2100" spc="65" dirty="0">
                <a:latin typeface="Arial"/>
                <a:cs typeface="Arial"/>
              </a:rPr>
              <a:t>Darós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CA1BE"/>
              </a:buClr>
              <a:buFont typeface="Verdana"/>
              <a:buChar char="◦"/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105" dirty="0">
                <a:latin typeface="Arial"/>
                <a:cs typeface="Arial"/>
              </a:rPr>
              <a:t>Contatos:</a:t>
            </a:r>
            <a:endParaRPr sz="2500">
              <a:latin typeface="Arial"/>
              <a:cs typeface="Arial"/>
            </a:endParaRPr>
          </a:p>
          <a:p>
            <a:pPr marL="524510" indent="-228600">
              <a:lnSpc>
                <a:spcPts val="2395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  <a:tab pos="2517140" algn="l"/>
                <a:tab pos="3784600" algn="l"/>
                <a:tab pos="4422140" algn="l"/>
                <a:tab pos="5449570" algn="l"/>
                <a:tab pos="6850380" algn="l"/>
              </a:tabLst>
            </a:pPr>
            <a:r>
              <a:rPr sz="2100" spc="75" dirty="0">
                <a:latin typeface="Arial"/>
                <a:cs typeface="Arial"/>
              </a:rPr>
              <a:t>Universida</a:t>
            </a:r>
            <a:r>
              <a:rPr sz="2100" spc="100" dirty="0">
                <a:latin typeface="Arial"/>
                <a:cs typeface="Arial"/>
              </a:rPr>
              <a:t>d</a:t>
            </a:r>
            <a:r>
              <a:rPr sz="2100" dirty="0">
                <a:latin typeface="Arial"/>
                <a:cs typeface="Arial"/>
              </a:rPr>
              <a:t>e	</a:t>
            </a:r>
            <a:r>
              <a:rPr sz="2100" spc="-5" dirty="0">
                <a:latin typeface="Arial"/>
                <a:cs typeface="Arial"/>
              </a:rPr>
              <a:t>Fe</a:t>
            </a:r>
            <a:r>
              <a:rPr sz="2100" spc="10" dirty="0">
                <a:latin typeface="Arial"/>
                <a:cs typeface="Arial"/>
              </a:rPr>
              <a:t>d</a:t>
            </a:r>
            <a:r>
              <a:rPr sz="2100" spc="-10" dirty="0">
                <a:latin typeface="Arial"/>
                <a:cs typeface="Arial"/>
              </a:rPr>
              <a:t>e</a:t>
            </a:r>
            <a:r>
              <a:rPr sz="2100" spc="50" dirty="0">
                <a:latin typeface="Arial"/>
                <a:cs typeface="Arial"/>
              </a:rPr>
              <a:t>r</a:t>
            </a:r>
            <a:r>
              <a:rPr sz="2100" spc="100" dirty="0">
                <a:latin typeface="Arial"/>
                <a:cs typeface="Arial"/>
              </a:rPr>
              <a:t>a</a:t>
            </a:r>
            <a:r>
              <a:rPr sz="2100" spc="140" dirty="0">
                <a:latin typeface="Arial"/>
                <a:cs typeface="Arial"/>
              </a:rPr>
              <a:t>l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70" dirty="0">
                <a:latin typeface="Arial"/>
                <a:cs typeface="Arial"/>
              </a:rPr>
              <a:t>d</a:t>
            </a:r>
            <a:r>
              <a:rPr sz="2100" spc="75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5" dirty="0">
                <a:latin typeface="Arial"/>
                <a:cs typeface="Arial"/>
              </a:rPr>
              <a:t>San</a:t>
            </a:r>
            <a:r>
              <a:rPr sz="2100" spc="10" dirty="0">
                <a:latin typeface="Arial"/>
                <a:cs typeface="Arial"/>
              </a:rPr>
              <a:t>t</a:t>
            </a:r>
            <a:r>
              <a:rPr sz="2100" spc="-10" dirty="0">
                <a:latin typeface="Arial"/>
                <a:cs typeface="Arial"/>
              </a:rPr>
              <a:t>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70" dirty="0">
                <a:latin typeface="Arial"/>
                <a:cs typeface="Arial"/>
              </a:rPr>
              <a:t>Catari</a:t>
            </a:r>
            <a:r>
              <a:rPr sz="2100" spc="65" dirty="0">
                <a:latin typeface="Arial"/>
                <a:cs typeface="Arial"/>
              </a:rPr>
              <a:t>na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515" dirty="0">
                <a:latin typeface="Arial"/>
                <a:cs typeface="Arial"/>
              </a:rPr>
              <a:t>-</a:t>
            </a:r>
            <a:endParaRPr sz="2100">
              <a:latin typeface="Arial"/>
              <a:cs typeface="Arial"/>
            </a:endParaRPr>
          </a:p>
          <a:p>
            <a:pPr marL="524510">
              <a:lnSpc>
                <a:spcPts val="2395"/>
              </a:lnSpc>
            </a:pPr>
            <a:r>
              <a:rPr sz="2100" spc="95" dirty="0">
                <a:latin typeface="Arial"/>
                <a:cs typeface="Arial"/>
              </a:rPr>
              <a:t>Laboratório </a:t>
            </a:r>
            <a:r>
              <a:rPr sz="2100" spc="75" dirty="0">
                <a:latin typeface="Arial"/>
                <a:cs typeface="Arial"/>
              </a:rPr>
              <a:t>de </a:t>
            </a:r>
            <a:r>
              <a:rPr sz="2100" spc="90" dirty="0">
                <a:latin typeface="Arial"/>
                <a:cs typeface="Arial"/>
              </a:rPr>
              <a:t>Automação </a:t>
            </a:r>
            <a:r>
              <a:rPr sz="2100" dirty="0">
                <a:latin typeface="Arial"/>
                <a:cs typeface="Arial"/>
              </a:rPr>
              <a:t>e </a:t>
            </a:r>
            <a:r>
              <a:rPr sz="2100" spc="65" dirty="0">
                <a:latin typeface="Arial"/>
                <a:cs typeface="Arial"/>
              </a:rPr>
              <a:t>Robótica</a:t>
            </a:r>
            <a:r>
              <a:rPr sz="2100" spc="165" dirty="0">
                <a:latin typeface="Arial"/>
                <a:cs typeface="Arial"/>
              </a:rPr>
              <a:t> </a:t>
            </a:r>
            <a:r>
              <a:rPr sz="2100" spc="65" dirty="0">
                <a:latin typeface="Arial"/>
                <a:cs typeface="Arial"/>
              </a:rPr>
              <a:t>Móvel</a:t>
            </a:r>
            <a:endParaRPr sz="2100">
              <a:latin typeface="Arial"/>
              <a:cs typeface="Arial"/>
            </a:endParaRPr>
          </a:p>
          <a:p>
            <a:pPr marL="762635" lvl="1" indent="-228600">
              <a:lnSpc>
                <a:spcPct val="100000"/>
              </a:lnSpc>
              <a:spcBef>
                <a:spcPts val="185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900" spc="75" dirty="0">
                <a:solidFill>
                  <a:srgbClr val="FF0000"/>
                </a:solidFill>
                <a:latin typeface="Arial"/>
                <a:cs typeface="Arial"/>
              </a:rPr>
              <a:t>anderson.perez </a:t>
            </a:r>
            <a:r>
              <a:rPr sz="1900" spc="30" dirty="0">
                <a:solidFill>
                  <a:srgbClr val="FF0000"/>
                </a:solidFill>
                <a:latin typeface="Arial"/>
                <a:cs typeface="Arial"/>
              </a:rPr>
              <a:t>(at)</a:t>
            </a:r>
            <a:r>
              <a:rPr sz="1900" spc="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90" dirty="0">
                <a:solidFill>
                  <a:srgbClr val="FF0000"/>
                </a:solidFill>
                <a:latin typeface="Arial"/>
                <a:cs typeface="Arial"/>
              </a:rPr>
              <a:t>ufsc.br</a:t>
            </a:r>
            <a:endParaRPr sz="1900">
              <a:latin typeface="Arial"/>
              <a:cs typeface="Arial"/>
            </a:endParaRPr>
          </a:p>
          <a:p>
            <a:pPr marL="762635" lvl="1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900" spc="75" dirty="0">
                <a:solidFill>
                  <a:srgbClr val="FF0000"/>
                </a:solidFill>
                <a:latin typeface="Arial"/>
                <a:cs typeface="Arial"/>
              </a:rPr>
              <a:t>renanrdaros </a:t>
            </a:r>
            <a:r>
              <a:rPr sz="1900" spc="30" dirty="0">
                <a:solidFill>
                  <a:srgbClr val="FF0000"/>
                </a:solidFill>
                <a:latin typeface="Arial"/>
                <a:cs typeface="Arial"/>
              </a:rPr>
              <a:t>(at)</a:t>
            </a:r>
            <a:r>
              <a:rPr sz="19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110" dirty="0">
                <a:solidFill>
                  <a:srgbClr val="FF0000"/>
                </a:solidFill>
                <a:latin typeface="Arial"/>
                <a:cs typeface="Arial"/>
              </a:rPr>
              <a:t>hotmail.com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95"/>
              </a:spcBef>
              <a:tabLst>
                <a:tab pos="268605" algn="l"/>
              </a:tabLst>
            </a:pPr>
            <a:r>
              <a:rPr sz="1700" spc="-49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u="heavy" spc="160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  <a:hlinkClick r:id="rId2"/>
              </a:rPr>
              <a:t>http://oficinaderobotica.ufsc.br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268724" cy="113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50" dirty="0">
                <a:solidFill>
                  <a:srgbClr val="000000"/>
                </a:solidFill>
              </a:rPr>
              <a:t>Resistência </a:t>
            </a:r>
            <a:r>
              <a:rPr sz="2700" spc="95" dirty="0">
                <a:solidFill>
                  <a:srgbClr val="000000"/>
                </a:solidFill>
              </a:rPr>
              <a:t>elétrica </a:t>
            </a:r>
            <a:r>
              <a:rPr sz="2700" dirty="0">
                <a:solidFill>
                  <a:srgbClr val="000000"/>
                </a:solidFill>
              </a:rPr>
              <a:t>é </a:t>
            </a:r>
            <a:r>
              <a:rPr sz="2700" spc="145" dirty="0">
                <a:solidFill>
                  <a:srgbClr val="000000"/>
                </a:solidFill>
              </a:rPr>
              <a:t>uma </a:t>
            </a:r>
            <a:r>
              <a:rPr sz="2700" spc="114" dirty="0"/>
              <a:t>grandeza</a:t>
            </a:r>
            <a:r>
              <a:rPr sz="2700" spc="590" dirty="0"/>
              <a:t> </a:t>
            </a:r>
            <a:r>
              <a:rPr sz="2700" spc="120" dirty="0">
                <a:solidFill>
                  <a:srgbClr val="000000"/>
                </a:solidFill>
              </a:rPr>
              <a:t>que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02004" y="1804161"/>
            <a:ext cx="32537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1290" algn="l"/>
                <a:tab pos="2071370" algn="l"/>
              </a:tabLst>
            </a:pPr>
            <a:r>
              <a:rPr sz="2700" spc="120" dirty="0">
                <a:latin typeface="Arial"/>
                <a:cs typeface="Arial"/>
              </a:rPr>
              <a:t>indica	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o	</a:t>
            </a:r>
            <a:r>
              <a:rPr sz="2700" spc="150" dirty="0">
                <a:solidFill>
                  <a:srgbClr val="FF0000"/>
                </a:solidFill>
                <a:latin typeface="Arial"/>
                <a:cs typeface="Arial"/>
              </a:rPr>
              <a:t>quanto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2174570"/>
            <a:ext cx="343598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5155" algn="l"/>
                <a:tab pos="2594610" algn="l"/>
              </a:tabLst>
            </a:pPr>
            <a:r>
              <a:rPr sz="2700" spc="170" dirty="0">
                <a:solidFill>
                  <a:srgbClr val="FF0000"/>
                </a:solidFill>
                <a:latin typeface="Arial"/>
                <a:cs typeface="Arial"/>
              </a:rPr>
              <a:t>conduto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5" dirty="0">
                <a:solidFill>
                  <a:srgbClr val="FF0000"/>
                </a:solidFill>
                <a:latin typeface="Arial"/>
                <a:cs typeface="Arial"/>
              </a:rPr>
              <a:t>se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25" dirty="0">
                <a:solidFill>
                  <a:srgbClr val="FF0000"/>
                </a:solidFill>
                <a:latin typeface="Arial"/>
                <a:cs typeface="Arial"/>
              </a:rPr>
              <a:t>opõe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9934" y="1804161"/>
            <a:ext cx="3104515" cy="8077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18110" marR="5080" indent="-105410">
              <a:lnSpc>
                <a:spcPts val="2920"/>
              </a:lnSpc>
              <a:spcBef>
                <a:spcPts val="459"/>
              </a:spcBef>
              <a:tabLst>
                <a:tab pos="660400" algn="l"/>
                <a:tab pos="975994" algn="l"/>
                <a:tab pos="2682875" algn="l"/>
              </a:tabLst>
            </a:pPr>
            <a:r>
              <a:rPr sz="2700" spc="220" dirty="0">
                <a:solidFill>
                  <a:srgbClr val="FF0000"/>
                </a:solidFill>
                <a:latin typeface="Arial"/>
                <a:cs typeface="Arial"/>
              </a:rPr>
              <a:t>um		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dete</a:t>
            </a:r>
            <a:r>
              <a:rPr sz="2700" spc="7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minado  </a:t>
            </a:r>
            <a:r>
              <a:rPr sz="27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55" dirty="0">
                <a:solidFill>
                  <a:srgbClr val="FF0000"/>
                </a:solidFill>
                <a:latin typeface="Arial"/>
                <a:cs typeface="Arial"/>
              </a:rPr>
              <a:t>passag</a:t>
            </a:r>
            <a:r>
              <a:rPr sz="2700" spc="4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700" spc="27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668" y="2545207"/>
            <a:ext cx="7018655" cy="3132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00"/>
              </a:spcBef>
            </a:pPr>
            <a:r>
              <a:rPr sz="2700" spc="12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00" dirty="0">
                <a:latin typeface="Arial"/>
                <a:cs typeface="Arial"/>
              </a:rPr>
              <a:t>elétrica.</a:t>
            </a:r>
            <a:endParaRPr sz="2700">
              <a:latin typeface="Arial"/>
              <a:cs typeface="Arial"/>
            </a:endParaRPr>
          </a:p>
          <a:p>
            <a:pPr marL="268605" marR="5080" indent="-256540" algn="just">
              <a:lnSpc>
                <a:spcPct val="90000"/>
              </a:lnSpc>
              <a:spcBef>
                <a:spcPts val="40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20" dirty="0">
                <a:solidFill>
                  <a:srgbClr val="FF0000"/>
                </a:solidFill>
                <a:latin typeface="Arial"/>
                <a:cs typeface="Arial"/>
              </a:rPr>
              <a:t>Bons 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condutores </a:t>
            </a:r>
            <a:r>
              <a:rPr sz="2700" spc="100" dirty="0">
                <a:latin typeface="Arial"/>
                <a:cs typeface="Arial"/>
              </a:rPr>
              <a:t>de  eletricidade </a:t>
            </a:r>
            <a:r>
              <a:rPr sz="2700" spc="120" dirty="0">
                <a:latin typeface="Arial"/>
                <a:cs typeface="Arial"/>
              </a:rPr>
              <a:t>possuem </a:t>
            </a:r>
            <a:r>
              <a:rPr sz="2700" spc="220" dirty="0">
                <a:latin typeface="Arial"/>
                <a:cs typeface="Arial"/>
              </a:rPr>
              <a:t>um </a:t>
            </a:r>
            <a:r>
              <a:rPr sz="2700" spc="160" dirty="0">
                <a:latin typeface="Arial"/>
                <a:cs typeface="Arial"/>
              </a:rPr>
              <a:t>número maior  </a:t>
            </a:r>
            <a:r>
              <a:rPr sz="2700" spc="100" dirty="0">
                <a:latin typeface="Arial"/>
                <a:cs typeface="Arial"/>
              </a:rPr>
              <a:t>de </a:t>
            </a:r>
            <a:r>
              <a:rPr sz="2700" spc="114" dirty="0">
                <a:latin typeface="Arial"/>
                <a:cs typeface="Arial"/>
              </a:rPr>
              <a:t>elétrons </a:t>
            </a:r>
            <a:r>
              <a:rPr sz="2700" spc="100" dirty="0">
                <a:latin typeface="Arial"/>
                <a:cs typeface="Arial"/>
              </a:rPr>
              <a:t>livres, </a:t>
            </a:r>
            <a:r>
              <a:rPr sz="2700" spc="180" dirty="0">
                <a:latin typeface="Arial"/>
                <a:cs typeface="Arial"/>
              </a:rPr>
              <a:t>por </a:t>
            </a:r>
            <a:r>
              <a:rPr sz="2700" spc="10" dirty="0">
                <a:latin typeface="Arial"/>
                <a:cs typeface="Arial"/>
              </a:rPr>
              <a:t>esse </a:t>
            </a:r>
            <a:r>
              <a:rPr sz="2700" spc="175" dirty="0">
                <a:latin typeface="Arial"/>
                <a:cs typeface="Arial"/>
              </a:rPr>
              <a:t>motivo 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possuem </a:t>
            </a:r>
            <a:r>
              <a:rPr sz="2700" spc="14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700" spc="125" dirty="0">
                <a:solidFill>
                  <a:srgbClr val="FF0000"/>
                </a:solidFill>
                <a:latin typeface="Arial"/>
                <a:cs typeface="Arial"/>
              </a:rPr>
              <a:t>baixa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resistência</a:t>
            </a:r>
            <a:r>
              <a:rPr sz="27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elétrica</a:t>
            </a:r>
            <a:r>
              <a:rPr sz="2700" spc="10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5715" indent="-256540" algn="just">
              <a:lnSpc>
                <a:spcPct val="90000"/>
              </a:lnSpc>
              <a:spcBef>
                <a:spcPts val="4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60" dirty="0">
                <a:latin typeface="Arial"/>
                <a:cs typeface="Arial"/>
              </a:rPr>
              <a:t>A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resistência </a:t>
            </a:r>
            <a:r>
              <a:rPr sz="2700" spc="95" dirty="0">
                <a:solidFill>
                  <a:srgbClr val="FF0000"/>
                </a:solidFill>
                <a:latin typeface="Arial"/>
                <a:cs typeface="Arial"/>
              </a:rPr>
              <a:t>elétrica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medida </a:t>
            </a:r>
            <a:r>
              <a:rPr sz="2700" spc="-135" dirty="0">
                <a:solidFill>
                  <a:srgbClr val="FF0000"/>
                </a:solidFill>
                <a:latin typeface="Arial"/>
                <a:cs typeface="Arial"/>
              </a:rPr>
              <a:t>em 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Ohms </a:t>
            </a:r>
            <a:r>
              <a:rPr sz="2700" dirty="0">
                <a:latin typeface="Arial"/>
                <a:cs typeface="Arial"/>
              </a:rPr>
              <a:t>e </a:t>
            </a:r>
            <a:r>
              <a:rPr sz="2700" spc="155" dirty="0">
                <a:latin typeface="Arial"/>
                <a:cs typeface="Arial"/>
              </a:rPr>
              <a:t>o </a:t>
            </a:r>
            <a:r>
              <a:rPr sz="2700" spc="145" dirty="0">
                <a:solidFill>
                  <a:srgbClr val="FF0000"/>
                </a:solidFill>
                <a:latin typeface="Arial"/>
                <a:cs typeface="Arial"/>
              </a:rPr>
              <a:t>símbolo </a:t>
            </a:r>
            <a:r>
              <a:rPr sz="2700" dirty="0">
                <a:latin typeface="Arial"/>
                <a:cs typeface="Arial"/>
              </a:rPr>
              <a:t>é </a:t>
            </a:r>
            <a:r>
              <a:rPr sz="2700" spc="-15" dirty="0">
                <a:latin typeface="Arial"/>
                <a:cs typeface="Arial"/>
              </a:rPr>
              <a:t>a  </a:t>
            </a:r>
            <a:r>
              <a:rPr sz="2700" spc="120" dirty="0">
                <a:latin typeface="Arial"/>
                <a:cs typeface="Arial"/>
              </a:rPr>
              <a:t>letra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grega 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ômega </a:t>
            </a:r>
            <a:r>
              <a:rPr sz="2700" spc="660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2700" spc="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95" dirty="0">
                <a:solidFill>
                  <a:srgbClr val="FF0000"/>
                </a:solidFill>
                <a:latin typeface="Arial"/>
                <a:cs typeface="Arial"/>
              </a:rPr>
              <a:t>Ω</a:t>
            </a:r>
            <a:r>
              <a:rPr sz="2700" spc="19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359" y="370331"/>
            <a:ext cx="565861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4310"/>
            <a:ext cx="2286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900" spc="-555" dirty="0">
                <a:solidFill>
                  <a:srgbClr val="2CA1BE"/>
                </a:solidFill>
              </a:rPr>
              <a:t>	</a:t>
            </a:r>
            <a:r>
              <a:rPr sz="2800" spc="125" dirty="0"/>
              <a:t>Condutores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29436" y="1935226"/>
            <a:ext cx="6732905" cy="3028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400" spc="-60" dirty="0">
                <a:latin typeface="Arial"/>
                <a:cs typeface="Arial"/>
              </a:rPr>
              <a:t>São </a:t>
            </a:r>
            <a:r>
              <a:rPr sz="2400" spc="105" dirty="0">
                <a:latin typeface="Arial"/>
                <a:cs typeface="Arial"/>
              </a:rPr>
              <a:t>materiais </a:t>
            </a:r>
            <a:r>
              <a:rPr sz="2400" spc="110" dirty="0">
                <a:latin typeface="Arial"/>
                <a:cs typeface="Arial"/>
              </a:rPr>
              <a:t>que</a:t>
            </a:r>
            <a:r>
              <a:rPr sz="2400" spc="885" dirty="0">
                <a:latin typeface="Arial"/>
                <a:cs typeface="Arial"/>
              </a:rPr>
              <a:t> </a:t>
            </a:r>
            <a:r>
              <a:rPr sz="2400" spc="120" dirty="0">
                <a:solidFill>
                  <a:srgbClr val="FF0000"/>
                </a:solidFill>
                <a:latin typeface="Arial"/>
                <a:cs typeface="Arial"/>
              </a:rPr>
              <a:t>pouco </a:t>
            </a:r>
            <a:r>
              <a:rPr sz="2400" spc="10" dirty="0">
                <a:solidFill>
                  <a:srgbClr val="FF0000"/>
                </a:solidFill>
                <a:latin typeface="Arial"/>
                <a:cs typeface="Arial"/>
              </a:rPr>
              <a:t>se  </a:t>
            </a:r>
            <a:r>
              <a:rPr sz="2400" spc="140" dirty="0">
                <a:solidFill>
                  <a:srgbClr val="FF0000"/>
                </a:solidFill>
                <a:latin typeface="Arial"/>
                <a:cs typeface="Arial"/>
              </a:rPr>
              <a:t>opõem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à  </a:t>
            </a:r>
            <a:r>
              <a:rPr sz="2400" spc="70" dirty="0">
                <a:solidFill>
                  <a:srgbClr val="FF0000"/>
                </a:solidFill>
                <a:latin typeface="Arial"/>
                <a:cs typeface="Arial"/>
              </a:rPr>
              <a:t>passagem </a:t>
            </a:r>
            <a:r>
              <a:rPr sz="24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400" spc="110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400" spc="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0000"/>
                </a:solidFill>
                <a:latin typeface="Arial"/>
                <a:cs typeface="Arial"/>
              </a:rPr>
              <a:t>elétrica</a:t>
            </a:r>
            <a:r>
              <a:rPr sz="2400" spc="8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400" spc="40" dirty="0">
                <a:latin typeface="Arial"/>
                <a:cs typeface="Arial"/>
              </a:rPr>
              <a:t>Possuem </a:t>
            </a:r>
            <a:r>
              <a:rPr sz="2400" spc="110" dirty="0">
                <a:solidFill>
                  <a:srgbClr val="FF0000"/>
                </a:solidFill>
                <a:latin typeface="Arial"/>
                <a:cs typeface="Arial"/>
              </a:rPr>
              <a:t>baixa</a:t>
            </a:r>
            <a:r>
              <a:rPr sz="2400" spc="1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0000"/>
                </a:solidFill>
                <a:latin typeface="Arial"/>
                <a:cs typeface="Arial"/>
              </a:rPr>
              <a:t>resistividade</a:t>
            </a:r>
            <a:r>
              <a:rPr sz="2400" spc="9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400" spc="5" dirty="0">
                <a:latin typeface="Arial"/>
                <a:cs typeface="Arial"/>
              </a:rPr>
              <a:t>Os </a:t>
            </a:r>
            <a:r>
              <a:rPr sz="2400" spc="110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4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400" spc="70" dirty="0">
                <a:solidFill>
                  <a:srgbClr val="FF0000"/>
                </a:solidFill>
                <a:latin typeface="Arial"/>
                <a:cs typeface="Arial"/>
              </a:rPr>
              <a:t>camada </a:t>
            </a:r>
            <a:r>
              <a:rPr sz="24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400" spc="60" dirty="0">
                <a:solidFill>
                  <a:srgbClr val="FF0000"/>
                </a:solidFill>
                <a:latin typeface="Arial"/>
                <a:cs typeface="Arial"/>
              </a:rPr>
              <a:t>valência </a:t>
            </a:r>
            <a:r>
              <a:rPr sz="2400" spc="75" dirty="0">
                <a:latin typeface="Arial"/>
                <a:cs typeface="Arial"/>
              </a:rPr>
              <a:t>estão </a:t>
            </a:r>
            <a:r>
              <a:rPr sz="24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FF0000"/>
                </a:solidFill>
                <a:latin typeface="Arial"/>
                <a:cs typeface="Arial"/>
              </a:rPr>
              <a:t>fracamente </a:t>
            </a:r>
            <a:r>
              <a:rPr sz="2400" spc="110" dirty="0">
                <a:solidFill>
                  <a:srgbClr val="FF0000"/>
                </a:solidFill>
                <a:latin typeface="Arial"/>
                <a:cs typeface="Arial"/>
              </a:rPr>
              <a:t>ligados </a:t>
            </a:r>
            <a:r>
              <a:rPr sz="2400" spc="60" dirty="0">
                <a:solidFill>
                  <a:srgbClr val="FF0000"/>
                </a:solidFill>
                <a:latin typeface="Arial"/>
                <a:cs typeface="Arial"/>
              </a:rPr>
              <a:t>ao</a:t>
            </a:r>
            <a:r>
              <a:rPr sz="2400" spc="7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0000"/>
                </a:solidFill>
                <a:latin typeface="Arial"/>
                <a:cs typeface="Arial"/>
              </a:rPr>
              <a:t>núcleo </a:t>
            </a:r>
            <a:r>
              <a:rPr sz="2400" spc="50" dirty="0">
                <a:latin typeface="Arial"/>
                <a:cs typeface="Arial"/>
              </a:rPr>
              <a:t>e, </a:t>
            </a:r>
            <a:r>
              <a:rPr sz="2400" spc="85" dirty="0">
                <a:latin typeface="Arial"/>
                <a:cs typeface="Arial"/>
              </a:rPr>
              <a:t>assim,  </a:t>
            </a:r>
            <a:r>
              <a:rPr sz="2400" spc="125" dirty="0">
                <a:latin typeface="Arial"/>
                <a:cs typeface="Arial"/>
              </a:rPr>
              <a:t>quebram </a:t>
            </a:r>
            <a:r>
              <a:rPr sz="2400" spc="114" dirty="0">
                <a:latin typeface="Arial"/>
                <a:cs typeface="Arial"/>
              </a:rPr>
              <a:t>facilmente </a:t>
            </a:r>
            <a:r>
              <a:rPr sz="2400" spc="45" dirty="0">
                <a:latin typeface="Arial"/>
                <a:cs typeface="Arial"/>
              </a:rPr>
              <a:t>suas </a:t>
            </a:r>
            <a:r>
              <a:rPr sz="2400" spc="80" dirty="0">
                <a:latin typeface="Arial"/>
                <a:cs typeface="Arial"/>
              </a:rPr>
              <a:t>ligações </a:t>
            </a:r>
            <a:r>
              <a:rPr sz="2400" spc="135" dirty="0">
                <a:latin typeface="Arial"/>
                <a:cs typeface="Arial"/>
              </a:rPr>
              <a:t>com o  </a:t>
            </a:r>
            <a:r>
              <a:rPr sz="2400" spc="130" dirty="0">
                <a:latin typeface="Arial"/>
                <a:cs typeface="Arial"/>
              </a:rPr>
              <a:t>átomo, </a:t>
            </a:r>
            <a:r>
              <a:rPr sz="2400" spc="160" dirty="0">
                <a:latin typeface="Arial"/>
                <a:cs typeface="Arial"/>
              </a:rPr>
              <a:t>tornando-se </a:t>
            </a:r>
            <a:r>
              <a:rPr sz="2400" spc="90" dirty="0">
                <a:latin typeface="Arial"/>
                <a:cs typeface="Arial"/>
              </a:rPr>
              <a:t>livres </a:t>
            </a:r>
            <a:r>
              <a:rPr sz="2400" spc="80" dirty="0">
                <a:latin typeface="Arial"/>
                <a:cs typeface="Arial"/>
              </a:rPr>
              <a:t>para  </a:t>
            </a:r>
            <a:r>
              <a:rPr sz="2400" spc="145" dirty="0">
                <a:latin typeface="Arial"/>
                <a:cs typeface="Arial"/>
              </a:rPr>
              <a:t>compor </a:t>
            </a:r>
            <a:r>
              <a:rPr sz="2400" spc="-10" dirty="0">
                <a:latin typeface="Arial"/>
                <a:cs typeface="Arial"/>
              </a:rPr>
              <a:t>a </a:t>
            </a:r>
            <a:r>
              <a:rPr sz="2400" spc="110" dirty="0">
                <a:latin typeface="Arial"/>
                <a:cs typeface="Arial"/>
              </a:rPr>
              <a:t>corrente</a:t>
            </a:r>
            <a:r>
              <a:rPr sz="2400" spc="160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elétrica.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6408" y="501395"/>
            <a:ext cx="6653783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36108" y="4725161"/>
            <a:ext cx="1944242" cy="1554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11884"/>
            <a:ext cx="2286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900" spc="-555" dirty="0">
                <a:solidFill>
                  <a:srgbClr val="2CA1BE"/>
                </a:solidFill>
              </a:rPr>
              <a:t>	</a:t>
            </a:r>
            <a:r>
              <a:rPr sz="2800" spc="125" dirty="0"/>
              <a:t>Condutores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216408" y="501395"/>
            <a:ext cx="6653783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7582" y="2626995"/>
            <a:ext cx="6821424" cy="2170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76148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5" dirty="0"/>
              <a:t>Isolantes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229679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472565" algn="l"/>
              </a:tabLst>
            </a:pPr>
            <a:r>
              <a:rPr sz="2300" spc="35" dirty="0">
                <a:latin typeface="Arial"/>
                <a:cs typeface="Arial"/>
              </a:rPr>
              <a:t>Faze</a:t>
            </a:r>
            <a:r>
              <a:rPr sz="2300" spc="60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muita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08375" y="1921510"/>
            <a:ext cx="415353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90040" algn="l"/>
                <a:tab pos="2059305" algn="l"/>
                <a:tab pos="3792220" algn="l"/>
              </a:tabLst>
            </a:pP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oposiçã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à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assage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9436" y="2234920"/>
            <a:ext cx="6733540" cy="29444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400"/>
              </a:spcBef>
            </a:pP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elétrica</a:t>
            </a:r>
            <a:r>
              <a:rPr sz="2300" spc="9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45" dirty="0">
                <a:latin typeface="Arial"/>
                <a:cs typeface="Arial"/>
              </a:rPr>
              <a:t>Possuem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alta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resistividade</a:t>
            </a:r>
            <a:r>
              <a:rPr sz="2300" spc="9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" dirty="0">
                <a:latin typeface="Arial"/>
                <a:cs typeface="Arial"/>
              </a:rPr>
              <a:t>Os</a:t>
            </a:r>
            <a:r>
              <a:rPr sz="2300" spc="655" dirty="0">
                <a:latin typeface="Arial"/>
                <a:cs typeface="Arial"/>
              </a:rPr>
              <a:t> </a:t>
            </a:r>
            <a:r>
              <a:rPr sz="2300" spc="100" dirty="0">
                <a:latin typeface="Arial"/>
                <a:cs typeface="Arial"/>
              </a:rPr>
              <a:t>elétrons </a:t>
            </a:r>
            <a:r>
              <a:rPr sz="2300" spc="80" dirty="0">
                <a:latin typeface="Arial"/>
                <a:cs typeface="Arial"/>
              </a:rPr>
              <a:t>da </a:t>
            </a:r>
            <a:r>
              <a:rPr sz="2300" spc="65" dirty="0">
                <a:latin typeface="Arial"/>
                <a:cs typeface="Arial"/>
              </a:rPr>
              <a:t>camada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65" dirty="0">
                <a:latin typeface="Arial"/>
                <a:cs typeface="Arial"/>
              </a:rPr>
              <a:t>valência </a:t>
            </a:r>
            <a:r>
              <a:rPr sz="2300" spc="70" dirty="0">
                <a:latin typeface="Arial"/>
                <a:cs typeface="Arial"/>
              </a:rPr>
              <a:t>estão  </a:t>
            </a:r>
            <a:r>
              <a:rPr sz="2300" spc="130" dirty="0">
                <a:latin typeface="Arial"/>
                <a:cs typeface="Arial"/>
              </a:rPr>
              <a:t>fortemente </a:t>
            </a:r>
            <a:r>
              <a:rPr sz="2300" spc="105" dirty="0">
                <a:latin typeface="Arial"/>
                <a:cs typeface="Arial"/>
              </a:rPr>
              <a:t>ligados </a:t>
            </a:r>
            <a:r>
              <a:rPr sz="2300" spc="60" dirty="0">
                <a:latin typeface="Arial"/>
                <a:cs typeface="Arial"/>
              </a:rPr>
              <a:t>ao </a:t>
            </a:r>
            <a:r>
              <a:rPr sz="2300" spc="95" dirty="0">
                <a:latin typeface="Arial"/>
                <a:cs typeface="Arial"/>
              </a:rPr>
              <a:t>núcleo </a:t>
            </a:r>
            <a:r>
              <a:rPr sz="2300" spc="45" dirty="0">
                <a:latin typeface="Arial"/>
                <a:cs typeface="Arial"/>
              </a:rPr>
              <a:t>e, </a:t>
            </a:r>
            <a:r>
              <a:rPr sz="2300" spc="155" dirty="0">
                <a:latin typeface="Arial"/>
                <a:cs typeface="Arial"/>
              </a:rPr>
              <a:t>por </a:t>
            </a:r>
            <a:r>
              <a:rPr sz="2300" spc="75" dirty="0">
                <a:latin typeface="Arial"/>
                <a:cs typeface="Arial"/>
              </a:rPr>
              <a:t>isso,  </a:t>
            </a:r>
            <a:r>
              <a:rPr sz="2300" spc="90" dirty="0">
                <a:latin typeface="Arial"/>
                <a:cs typeface="Arial"/>
              </a:rPr>
              <a:t>precisam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20" dirty="0">
                <a:latin typeface="Arial"/>
                <a:cs typeface="Arial"/>
              </a:rPr>
              <a:t>uma </a:t>
            </a:r>
            <a:r>
              <a:rPr sz="2300" spc="85" dirty="0">
                <a:latin typeface="Arial"/>
                <a:cs typeface="Arial"/>
              </a:rPr>
              <a:t>energia </a:t>
            </a:r>
            <a:r>
              <a:rPr sz="2300" spc="170" dirty="0">
                <a:latin typeface="Arial"/>
                <a:cs typeface="Arial"/>
              </a:rPr>
              <a:t>muito </a:t>
            </a:r>
            <a:r>
              <a:rPr sz="2300" spc="135" dirty="0">
                <a:latin typeface="Arial"/>
                <a:cs typeface="Arial"/>
              </a:rPr>
              <a:t>maior </a:t>
            </a:r>
            <a:r>
              <a:rPr sz="2300" spc="75" dirty="0">
                <a:latin typeface="Arial"/>
                <a:cs typeface="Arial"/>
              </a:rPr>
              <a:t>para  </a:t>
            </a:r>
            <a:r>
              <a:rPr sz="2300" spc="90" dirty="0">
                <a:latin typeface="Arial"/>
                <a:cs typeface="Arial"/>
              </a:rPr>
              <a:t>desfazer </a:t>
            </a:r>
            <a:r>
              <a:rPr sz="2300" spc="40" dirty="0">
                <a:latin typeface="Arial"/>
                <a:cs typeface="Arial"/>
              </a:rPr>
              <a:t>suas </a:t>
            </a:r>
            <a:r>
              <a:rPr sz="2300" spc="75" dirty="0">
                <a:latin typeface="Arial"/>
                <a:cs typeface="Arial"/>
              </a:rPr>
              <a:t>ligações </a:t>
            </a:r>
            <a:r>
              <a:rPr sz="2300" spc="130" dirty="0">
                <a:latin typeface="Arial"/>
                <a:cs typeface="Arial"/>
              </a:rPr>
              <a:t>com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30" dirty="0">
                <a:latin typeface="Arial"/>
                <a:cs typeface="Arial"/>
              </a:rPr>
              <a:t>átomo. </a:t>
            </a:r>
            <a:r>
              <a:rPr sz="2300" spc="45" dirty="0">
                <a:latin typeface="Arial"/>
                <a:cs typeface="Arial"/>
              </a:rPr>
              <a:t>Isso  </a:t>
            </a:r>
            <a:r>
              <a:rPr sz="2300" spc="100" dirty="0">
                <a:latin typeface="Arial"/>
                <a:cs typeface="Arial"/>
              </a:rPr>
              <a:t>resulta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00" dirty="0">
                <a:latin typeface="Arial"/>
                <a:cs typeface="Arial"/>
              </a:rPr>
              <a:t>poucos elétrons </a:t>
            </a:r>
            <a:r>
              <a:rPr sz="2300" spc="85" dirty="0">
                <a:latin typeface="Arial"/>
                <a:cs typeface="Arial"/>
              </a:rPr>
              <a:t>livres </a:t>
            </a:r>
            <a:r>
              <a:rPr sz="2300" spc="80" dirty="0">
                <a:latin typeface="Arial"/>
                <a:cs typeface="Arial"/>
              </a:rPr>
              <a:t>para  </a:t>
            </a:r>
            <a:r>
              <a:rPr sz="2300" spc="140" dirty="0">
                <a:latin typeface="Arial"/>
                <a:cs typeface="Arial"/>
              </a:rPr>
              <a:t>compor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05" dirty="0">
                <a:latin typeface="Arial"/>
                <a:cs typeface="Arial"/>
              </a:rPr>
              <a:t>corrente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spc="90" dirty="0">
                <a:latin typeface="Arial"/>
                <a:cs typeface="Arial"/>
              </a:rPr>
              <a:t>elétrica.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20080" y="5085219"/>
            <a:ext cx="2440178" cy="1398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6408" y="501395"/>
            <a:ext cx="6653783" cy="1138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51813"/>
            <a:ext cx="176148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5" dirty="0"/>
              <a:t>Isolantes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6408" y="501395"/>
            <a:ext cx="6653783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7582" y="2766060"/>
            <a:ext cx="6821424" cy="1743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655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-5" dirty="0">
                <a:solidFill>
                  <a:srgbClr val="000000"/>
                </a:solidFill>
              </a:rPr>
              <a:t>O </a:t>
            </a:r>
            <a:r>
              <a:rPr sz="2700" spc="125" dirty="0">
                <a:solidFill>
                  <a:srgbClr val="000000"/>
                </a:solidFill>
              </a:rPr>
              <a:t>resistor </a:t>
            </a:r>
            <a:r>
              <a:rPr sz="2700" dirty="0">
                <a:solidFill>
                  <a:srgbClr val="000000"/>
                </a:solidFill>
              </a:rPr>
              <a:t>é </a:t>
            </a:r>
            <a:r>
              <a:rPr sz="2700" spc="220" dirty="0">
                <a:solidFill>
                  <a:srgbClr val="000000"/>
                </a:solidFill>
              </a:rPr>
              <a:t>um </a:t>
            </a:r>
            <a:r>
              <a:rPr sz="2700" spc="135" dirty="0">
                <a:solidFill>
                  <a:srgbClr val="000000"/>
                </a:solidFill>
              </a:rPr>
              <a:t>componente  </a:t>
            </a:r>
            <a:r>
              <a:rPr sz="2700" spc="110" dirty="0">
                <a:solidFill>
                  <a:srgbClr val="000000"/>
                </a:solidFill>
              </a:rPr>
              <a:t>eletrônico </a:t>
            </a:r>
            <a:r>
              <a:rPr sz="2700" spc="165" dirty="0">
                <a:solidFill>
                  <a:srgbClr val="000000"/>
                </a:solidFill>
              </a:rPr>
              <a:t>utilizado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175" dirty="0">
                <a:solidFill>
                  <a:srgbClr val="000000"/>
                </a:solidFill>
              </a:rPr>
              <a:t>limitar </a:t>
            </a:r>
            <a:r>
              <a:rPr sz="2700" spc="155" dirty="0">
                <a:solidFill>
                  <a:srgbClr val="000000"/>
                </a:solidFill>
              </a:rPr>
              <a:t>o  </a:t>
            </a:r>
            <a:r>
              <a:rPr sz="2700" spc="210" dirty="0">
                <a:solidFill>
                  <a:srgbClr val="000000"/>
                </a:solidFill>
              </a:rPr>
              <a:t>fluxo 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spc="305" dirty="0">
                <a:solidFill>
                  <a:srgbClr val="000000"/>
                </a:solidFill>
              </a:rPr>
              <a:t> </a:t>
            </a:r>
            <a:r>
              <a:rPr sz="2700" spc="120" dirty="0">
                <a:solidFill>
                  <a:srgbClr val="000000"/>
                </a:solidFill>
              </a:rPr>
              <a:t>corrente.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2750946"/>
            <a:ext cx="7018655" cy="172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8255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10" dirty="0">
                <a:latin typeface="Arial"/>
                <a:cs typeface="Arial"/>
              </a:rPr>
              <a:t>Os </a:t>
            </a:r>
            <a:r>
              <a:rPr sz="2700" spc="100" dirty="0">
                <a:latin typeface="Arial"/>
                <a:cs typeface="Arial"/>
              </a:rPr>
              <a:t>resistores </a:t>
            </a:r>
            <a:r>
              <a:rPr sz="2700" spc="160" dirty="0">
                <a:latin typeface="Arial"/>
                <a:cs typeface="Arial"/>
              </a:rPr>
              <a:t>podem </a:t>
            </a:r>
            <a:r>
              <a:rPr sz="2700" spc="75" dirty="0">
                <a:latin typeface="Arial"/>
                <a:cs typeface="Arial"/>
              </a:rPr>
              <a:t>ser </a:t>
            </a:r>
            <a:r>
              <a:rPr sz="2700" spc="170" dirty="0">
                <a:latin typeface="Arial"/>
                <a:cs typeface="Arial"/>
              </a:rPr>
              <a:t>do </a:t>
            </a:r>
            <a:r>
              <a:rPr sz="2700" spc="195" dirty="0">
                <a:latin typeface="Arial"/>
                <a:cs typeface="Arial"/>
              </a:rPr>
              <a:t>tipo </a:t>
            </a:r>
            <a:r>
              <a:rPr sz="2700" spc="215" dirty="0">
                <a:latin typeface="Arial"/>
                <a:cs typeface="Arial"/>
              </a:rPr>
              <a:t>fixo </a:t>
            </a:r>
            <a:r>
              <a:rPr sz="2700" spc="160" dirty="0">
                <a:latin typeface="Arial"/>
                <a:cs typeface="Arial"/>
              </a:rPr>
              <a:t>ou  </a:t>
            </a:r>
            <a:r>
              <a:rPr sz="2700" spc="175" dirty="0">
                <a:latin typeface="Arial"/>
                <a:cs typeface="Arial"/>
              </a:rPr>
              <a:t>do </a:t>
            </a:r>
            <a:r>
              <a:rPr sz="2700" spc="195" dirty="0">
                <a:latin typeface="Arial"/>
                <a:cs typeface="Arial"/>
              </a:rPr>
              <a:t>tipo</a:t>
            </a:r>
            <a:r>
              <a:rPr sz="2700" spc="15" dirty="0">
                <a:latin typeface="Arial"/>
                <a:cs typeface="Arial"/>
              </a:rPr>
              <a:t> </a:t>
            </a:r>
            <a:r>
              <a:rPr sz="2700" spc="75" dirty="0">
                <a:latin typeface="Arial"/>
                <a:cs typeface="Arial"/>
              </a:rPr>
              <a:t>variável.</a:t>
            </a:r>
            <a:endParaRPr sz="27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95"/>
              </a:spcBef>
              <a:tabLst>
                <a:tab pos="268605" algn="l"/>
                <a:tab pos="913130" algn="l"/>
                <a:tab pos="2738120" algn="l"/>
                <a:tab pos="3722370" algn="l"/>
                <a:tab pos="5233035" algn="l"/>
                <a:tab pos="6010275" algn="l"/>
                <a:tab pos="659701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10" dirty="0">
                <a:latin typeface="Arial"/>
                <a:cs typeface="Arial"/>
              </a:rPr>
              <a:t>Os	</a:t>
            </a:r>
            <a:r>
              <a:rPr sz="2700" spc="70" dirty="0">
                <a:latin typeface="Arial"/>
                <a:cs typeface="Arial"/>
              </a:rPr>
              <a:t>r</a:t>
            </a:r>
            <a:r>
              <a:rPr sz="2700" spc="110" dirty="0">
                <a:latin typeface="Arial"/>
                <a:cs typeface="Arial"/>
              </a:rPr>
              <a:t>e</a:t>
            </a:r>
            <a:r>
              <a:rPr sz="2700" spc="135" dirty="0">
                <a:latin typeface="Arial"/>
                <a:cs typeface="Arial"/>
              </a:rPr>
              <a:t>sis</a:t>
            </a:r>
            <a:r>
              <a:rPr sz="2700" spc="75" dirty="0">
                <a:latin typeface="Arial"/>
                <a:cs typeface="Arial"/>
              </a:rPr>
              <a:t>t</a:t>
            </a:r>
            <a:r>
              <a:rPr sz="2700" spc="105" dirty="0">
                <a:latin typeface="Arial"/>
                <a:cs typeface="Arial"/>
              </a:rPr>
              <a:t>or</a:t>
            </a:r>
            <a:r>
              <a:rPr sz="2700" spc="125" dirty="0">
                <a:latin typeface="Arial"/>
                <a:cs typeface="Arial"/>
              </a:rPr>
              <a:t>e</a:t>
            </a:r>
            <a:r>
              <a:rPr sz="2700" spc="25" dirty="0">
                <a:latin typeface="Arial"/>
                <a:cs typeface="Arial"/>
              </a:rPr>
              <a:t>s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90" dirty="0">
                <a:latin typeface="Arial"/>
                <a:cs typeface="Arial"/>
              </a:rPr>
              <a:t>ma</a:t>
            </a:r>
            <a:r>
              <a:rPr sz="2700" spc="35" dirty="0">
                <a:latin typeface="Arial"/>
                <a:cs typeface="Arial"/>
              </a:rPr>
              <a:t>i</a:t>
            </a:r>
            <a:r>
              <a:rPr sz="2700" spc="25" dirty="0">
                <a:latin typeface="Arial"/>
                <a:cs typeface="Arial"/>
              </a:rPr>
              <a:t>s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25" dirty="0">
                <a:latin typeface="Arial"/>
                <a:cs typeface="Arial"/>
              </a:rPr>
              <a:t>co</a:t>
            </a:r>
            <a:r>
              <a:rPr sz="2700" spc="190" dirty="0">
                <a:latin typeface="Arial"/>
                <a:cs typeface="Arial"/>
              </a:rPr>
              <a:t>m</a:t>
            </a:r>
            <a:r>
              <a:rPr sz="2700" spc="125" dirty="0">
                <a:latin typeface="Arial"/>
                <a:cs typeface="Arial"/>
              </a:rPr>
              <a:t>uns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55" dirty="0">
                <a:latin typeface="Arial"/>
                <a:cs typeface="Arial"/>
              </a:rPr>
              <a:t>são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90" dirty="0">
                <a:latin typeface="Arial"/>
                <a:cs typeface="Arial"/>
              </a:rPr>
              <a:t>o</a:t>
            </a:r>
            <a:r>
              <a:rPr sz="2700" spc="85" dirty="0">
                <a:latin typeface="Arial"/>
                <a:cs typeface="Arial"/>
              </a:rPr>
              <a:t>s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75" dirty="0">
                <a:latin typeface="Arial"/>
                <a:cs typeface="Arial"/>
              </a:rPr>
              <a:t>de  </a:t>
            </a:r>
            <a:r>
              <a:rPr sz="2700" spc="175" dirty="0">
                <a:latin typeface="Arial"/>
                <a:cs typeface="Arial"/>
              </a:rPr>
              <a:t>filme </a:t>
            </a:r>
            <a:r>
              <a:rPr sz="2700" spc="100" dirty="0">
                <a:latin typeface="Arial"/>
                <a:cs typeface="Arial"/>
              </a:rPr>
              <a:t>de</a:t>
            </a:r>
            <a:r>
              <a:rPr sz="2700" spc="-15" dirty="0">
                <a:latin typeface="Arial"/>
                <a:cs typeface="Arial"/>
              </a:rPr>
              <a:t> </a:t>
            </a:r>
            <a:r>
              <a:rPr sz="2700" spc="120" dirty="0">
                <a:latin typeface="Arial"/>
                <a:cs typeface="Arial"/>
              </a:rPr>
              <a:t>carbono.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427476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36108" y="4898674"/>
            <a:ext cx="1872234" cy="572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09867" y="5067177"/>
            <a:ext cx="1494186" cy="32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1594" y="4581067"/>
            <a:ext cx="1296162" cy="13064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75613" y="2700527"/>
            <a:ext cx="5295900" cy="781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0661" y="1221181"/>
            <a:ext cx="7016750" cy="117792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68605" marR="5080" indent="-256540" algn="just">
              <a:lnSpc>
                <a:spcPts val="2920"/>
              </a:lnSpc>
              <a:spcBef>
                <a:spcPts val="465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35" dirty="0">
                <a:solidFill>
                  <a:srgbClr val="2CA1BE"/>
                </a:solidFill>
              </a:rPr>
              <a:t> </a:t>
            </a:r>
            <a:r>
              <a:rPr sz="2700" spc="95" dirty="0">
                <a:solidFill>
                  <a:srgbClr val="000000"/>
                </a:solidFill>
              </a:rPr>
              <a:t>Um </a:t>
            </a:r>
            <a:r>
              <a:rPr sz="2700" spc="125" dirty="0">
                <a:solidFill>
                  <a:srgbClr val="000000"/>
                </a:solidFill>
              </a:rPr>
              <a:t>resistor </a:t>
            </a:r>
            <a:r>
              <a:rPr sz="2700" spc="220" dirty="0">
                <a:solidFill>
                  <a:srgbClr val="000000"/>
                </a:solidFill>
              </a:rPr>
              <a:t>fixo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170" dirty="0">
                <a:solidFill>
                  <a:srgbClr val="000000"/>
                </a:solidFill>
              </a:rPr>
              <a:t>filme </a:t>
            </a:r>
            <a:r>
              <a:rPr sz="2700" spc="100" dirty="0">
                <a:solidFill>
                  <a:srgbClr val="000000"/>
                </a:solidFill>
              </a:rPr>
              <a:t>de  carbono </a:t>
            </a:r>
            <a:r>
              <a:rPr sz="2700" spc="125" dirty="0">
                <a:solidFill>
                  <a:srgbClr val="000000"/>
                </a:solidFill>
              </a:rPr>
              <a:t>possui em </a:t>
            </a:r>
            <a:r>
              <a:rPr sz="2700" spc="65" dirty="0">
                <a:solidFill>
                  <a:srgbClr val="000000"/>
                </a:solidFill>
              </a:rPr>
              <a:t>seu </a:t>
            </a:r>
            <a:r>
              <a:rPr sz="2700" spc="145" dirty="0">
                <a:solidFill>
                  <a:srgbClr val="000000"/>
                </a:solidFill>
              </a:rPr>
              <a:t>corpo </a:t>
            </a:r>
            <a:r>
              <a:rPr sz="2700" spc="114" dirty="0">
                <a:solidFill>
                  <a:srgbClr val="000000"/>
                </a:solidFill>
              </a:rPr>
              <a:t>faixas  coloridas </a:t>
            </a:r>
            <a:r>
              <a:rPr sz="2700" spc="120" dirty="0">
                <a:solidFill>
                  <a:srgbClr val="000000"/>
                </a:solidFill>
              </a:rPr>
              <a:t>que </a:t>
            </a:r>
            <a:r>
              <a:rPr sz="2700" spc="140" dirty="0">
                <a:solidFill>
                  <a:srgbClr val="000000"/>
                </a:solidFill>
              </a:rPr>
              <a:t>indicam </a:t>
            </a:r>
            <a:r>
              <a:rPr sz="2700" spc="155" dirty="0">
                <a:solidFill>
                  <a:srgbClr val="000000"/>
                </a:solidFill>
              </a:rPr>
              <a:t>o </a:t>
            </a:r>
            <a:r>
              <a:rPr sz="2700" spc="65" dirty="0">
                <a:solidFill>
                  <a:srgbClr val="000000"/>
                </a:solidFill>
              </a:rPr>
              <a:t>seu </a:t>
            </a:r>
            <a:r>
              <a:rPr sz="2700" spc="110" dirty="0">
                <a:solidFill>
                  <a:srgbClr val="000000"/>
                </a:solidFill>
              </a:rPr>
              <a:t>valor </a:t>
            </a:r>
            <a:r>
              <a:rPr sz="2700" spc="100" dirty="0">
                <a:solidFill>
                  <a:srgbClr val="000000"/>
                </a:solidFill>
              </a:rPr>
              <a:t>de  </a:t>
            </a:r>
            <a:r>
              <a:rPr sz="2700" spc="90" dirty="0">
                <a:solidFill>
                  <a:srgbClr val="000000"/>
                </a:solidFill>
              </a:rPr>
              <a:t>resistência.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670661" y="3647947"/>
            <a:ext cx="6628130" cy="1856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95" dirty="0">
                <a:latin typeface="Arial"/>
                <a:cs typeface="Arial"/>
              </a:rPr>
              <a:t>Onde:</a:t>
            </a:r>
            <a:endParaRPr sz="27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6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primeira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300" spc="105" dirty="0">
                <a:latin typeface="Arial"/>
                <a:cs typeface="Arial"/>
              </a:rPr>
              <a:t>indica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primeiro</a:t>
            </a:r>
            <a:r>
              <a:rPr sz="2300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número</a:t>
            </a:r>
            <a:r>
              <a:rPr sz="2300" spc="13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segunda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300" spc="105" dirty="0">
                <a:latin typeface="Arial"/>
                <a:cs typeface="Arial"/>
              </a:rPr>
              <a:t>indica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segundo</a:t>
            </a:r>
            <a:r>
              <a:rPr sz="23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número</a:t>
            </a:r>
            <a:r>
              <a:rPr sz="2300" spc="13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terceira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300" spc="105" dirty="0">
                <a:latin typeface="Arial"/>
                <a:cs typeface="Arial"/>
              </a:rPr>
              <a:t>indica 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multiplicador</a:t>
            </a:r>
            <a:r>
              <a:rPr sz="2300" spc="14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quarta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300" spc="105" dirty="0">
                <a:latin typeface="Arial"/>
                <a:cs typeface="Arial"/>
              </a:rPr>
              <a:t>indica </a:t>
            </a:r>
            <a:r>
              <a:rPr sz="2300" spc="-10" dirty="0">
                <a:latin typeface="Arial"/>
                <a:cs typeface="Arial"/>
              </a:rPr>
              <a:t>a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tolerância</a:t>
            </a:r>
            <a:r>
              <a:rPr sz="2300" spc="9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3427476" cy="113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37259" y="2231263"/>
          <a:ext cx="6096000" cy="4213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Cores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b="1" spc="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Faixa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Faixa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Preto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20" dirty="0">
                          <a:solidFill>
                            <a:srgbClr val="B5490F"/>
                          </a:solidFill>
                          <a:latin typeface="Arial"/>
                          <a:cs typeface="Arial"/>
                        </a:rPr>
                        <a:t>Marrom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B5490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95" dirty="0">
                          <a:solidFill>
                            <a:srgbClr val="B5490F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-85" dirty="0">
                          <a:solidFill>
                            <a:srgbClr val="B5490F"/>
                          </a:solidFill>
                          <a:latin typeface="Arial"/>
                          <a:cs typeface="Arial"/>
                        </a:rPr>
                        <a:t>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Vermelho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9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-8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-5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Laranja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95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1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Amarelo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8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10.000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Verde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8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100.000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2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Azul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8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1.000.000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10" dirty="0">
                          <a:solidFill>
                            <a:srgbClr val="C07A89"/>
                          </a:solidFill>
                          <a:latin typeface="Arial"/>
                          <a:cs typeface="Arial"/>
                        </a:rPr>
                        <a:t>Violeta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C07A89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80" dirty="0">
                          <a:solidFill>
                            <a:srgbClr val="C07A89"/>
                          </a:solidFill>
                          <a:latin typeface="Arial"/>
                          <a:cs typeface="Arial"/>
                        </a:rPr>
                        <a:t>10.000.000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C07A89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20" dirty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Cinza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Branco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15" dirty="0">
                          <a:solidFill>
                            <a:srgbClr val="EAFF20"/>
                          </a:solidFill>
                          <a:latin typeface="Arial"/>
                          <a:cs typeface="Arial"/>
                        </a:rPr>
                        <a:t>Ouro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EAFF2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EAFF2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85" dirty="0">
                          <a:solidFill>
                            <a:srgbClr val="EAFF20"/>
                          </a:solidFill>
                          <a:latin typeface="Arial"/>
                          <a:cs typeface="Arial"/>
                        </a:rPr>
                        <a:t>5%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10" dirty="0">
                          <a:solidFill>
                            <a:srgbClr val="BBBBBB"/>
                          </a:solidFill>
                          <a:latin typeface="Arial"/>
                          <a:cs typeface="Arial"/>
                        </a:rPr>
                        <a:t>Prata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BBBBBB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BBBBBB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25" dirty="0">
                          <a:solidFill>
                            <a:srgbClr val="BBBBBB"/>
                          </a:solidFill>
                          <a:latin typeface="Arial"/>
                          <a:cs typeface="Arial"/>
                        </a:rPr>
                        <a:t>10%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25" dirty="0">
                          <a:latin typeface="Arial"/>
                          <a:cs typeface="Arial"/>
                        </a:rPr>
                        <a:t>Sem</a:t>
                      </a:r>
                      <a:r>
                        <a:rPr sz="1200" b="1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cor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25" dirty="0">
                          <a:latin typeface="Arial"/>
                          <a:cs typeface="Arial"/>
                        </a:rPr>
                        <a:t>20%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6031" y="1253185"/>
            <a:ext cx="70186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518285" algn="l"/>
                <a:tab pos="2074545" algn="l"/>
                <a:tab pos="3115945" algn="l"/>
                <a:tab pos="3999865" algn="l"/>
                <a:tab pos="4338320" algn="l"/>
                <a:tab pos="659701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55" dirty="0">
                <a:solidFill>
                  <a:srgbClr val="000000"/>
                </a:solidFill>
              </a:rPr>
              <a:t>Tab</a:t>
            </a:r>
            <a:r>
              <a:rPr sz="2700" spc="50" dirty="0">
                <a:solidFill>
                  <a:srgbClr val="000000"/>
                </a:solidFill>
              </a:rPr>
              <a:t>e</a:t>
            </a:r>
            <a:r>
              <a:rPr sz="2700" spc="40" dirty="0">
                <a:solidFill>
                  <a:srgbClr val="000000"/>
                </a:solidFill>
              </a:rPr>
              <a:t>l</a:t>
            </a:r>
            <a:r>
              <a:rPr sz="2700" spc="120" dirty="0">
                <a:solidFill>
                  <a:srgbClr val="000000"/>
                </a:solidFill>
              </a:rPr>
              <a:t>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45" dirty="0">
                <a:solidFill>
                  <a:srgbClr val="000000"/>
                </a:solidFill>
              </a:rPr>
              <a:t>co</a:t>
            </a:r>
            <a:r>
              <a:rPr sz="2700" spc="85" dirty="0">
                <a:solidFill>
                  <a:srgbClr val="000000"/>
                </a:solidFill>
              </a:rPr>
              <a:t>r</a:t>
            </a:r>
            <a:r>
              <a:rPr sz="2700" spc="10" dirty="0">
                <a:solidFill>
                  <a:srgbClr val="000000"/>
                </a:solidFill>
              </a:rPr>
              <a:t>es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85" dirty="0">
                <a:solidFill>
                  <a:srgbClr val="000000"/>
                </a:solidFill>
              </a:rPr>
              <a:t>par</a:t>
            </a:r>
            <a:r>
              <a:rPr sz="2700" spc="105" dirty="0">
                <a:solidFill>
                  <a:srgbClr val="000000"/>
                </a:solidFill>
              </a:rPr>
              <a:t>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-10" dirty="0">
                <a:solidFill>
                  <a:srgbClr val="000000"/>
                </a:solidFill>
              </a:rPr>
              <a:t>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00" dirty="0">
                <a:solidFill>
                  <a:srgbClr val="000000"/>
                </a:solidFill>
              </a:rPr>
              <a:t>i</a:t>
            </a:r>
            <a:r>
              <a:rPr sz="2700" spc="260" dirty="0">
                <a:solidFill>
                  <a:srgbClr val="000000"/>
                </a:solidFill>
              </a:rPr>
              <a:t>d</a:t>
            </a:r>
            <a:r>
              <a:rPr sz="2700" spc="175" dirty="0">
                <a:solidFill>
                  <a:srgbClr val="000000"/>
                </a:solidFill>
              </a:rPr>
              <a:t>enti</a:t>
            </a:r>
            <a:r>
              <a:rPr sz="2700" spc="105" dirty="0">
                <a:solidFill>
                  <a:srgbClr val="000000"/>
                </a:solidFill>
              </a:rPr>
              <a:t>f</a:t>
            </a:r>
            <a:r>
              <a:rPr sz="2700" spc="50" dirty="0">
                <a:solidFill>
                  <a:srgbClr val="000000"/>
                </a:solidFill>
              </a:rPr>
              <a:t>ic</a:t>
            </a:r>
            <a:r>
              <a:rPr sz="2700" spc="75" dirty="0">
                <a:solidFill>
                  <a:srgbClr val="000000"/>
                </a:solidFill>
              </a:rPr>
              <a:t>a</a:t>
            </a:r>
            <a:r>
              <a:rPr sz="2700" spc="30" dirty="0">
                <a:solidFill>
                  <a:srgbClr val="000000"/>
                </a:solidFill>
              </a:rPr>
              <a:t>ç</a:t>
            </a:r>
            <a:r>
              <a:rPr sz="2700" spc="65" dirty="0">
                <a:solidFill>
                  <a:srgbClr val="000000"/>
                </a:solidFill>
              </a:rPr>
              <a:t>ã</a:t>
            </a:r>
            <a:r>
              <a:rPr sz="2700" spc="70" dirty="0">
                <a:solidFill>
                  <a:srgbClr val="000000"/>
                </a:solidFill>
              </a:rPr>
              <a:t>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75" dirty="0">
                <a:solidFill>
                  <a:srgbClr val="000000"/>
                </a:solidFill>
              </a:rPr>
              <a:t>de  </a:t>
            </a:r>
            <a:r>
              <a:rPr sz="2700" spc="100" dirty="0">
                <a:solidFill>
                  <a:srgbClr val="000000"/>
                </a:solidFill>
              </a:rPr>
              <a:t>resistores</a:t>
            </a:r>
            <a:endParaRPr sz="2700"/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427476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8230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05" dirty="0">
                <a:solidFill>
                  <a:srgbClr val="000000"/>
                </a:solidFill>
              </a:rPr>
              <a:t>Exemplo: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427476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11729" y="1844801"/>
            <a:ext cx="3305175" cy="137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3212" y="3264408"/>
            <a:ext cx="7316724" cy="27096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2063" y="3246120"/>
            <a:ext cx="4930140" cy="2781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1555" y="3284944"/>
            <a:ext cx="7200773" cy="2592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1555" y="3284944"/>
            <a:ext cx="7200900" cy="2592705"/>
          </a:xfrm>
          <a:prstGeom prst="rect">
            <a:avLst/>
          </a:prstGeom>
          <a:ln w="9525">
            <a:solidFill>
              <a:srgbClr val="39629D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91440" marR="3632835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Primeira </a:t>
            </a:r>
            <a:r>
              <a:rPr sz="1800" spc="90" dirty="0">
                <a:solidFill>
                  <a:srgbClr val="FFFFFF"/>
                </a:solidFill>
                <a:latin typeface="Arial"/>
                <a:cs typeface="Arial"/>
              </a:rPr>
              <a:t>faixa </a:t>
            </a:r>
            <a:r>
              <a:rPr sz="1800" spc="375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1800" spc="65" dirty="0">
                <a:solidFill>
                  <a:srgbClr val="FFFFFF"/>
                </a:solidFill>
                <a:latin typeface="Arial"/>
                <a:cs typeface="Arial"/>
              </a:rPr>
              <a:t>laranja </a:t>
            </a:r>
            <a:r>
              <a:rPr sz="1800" spc="409" dirty="0">
                <a:solidFill>
                  <a:srgbClr val="FFFFFF"/>
                </a:solidFill>
                <a:latin typeface="Arial"/>
                <a:cs typeface="Arial"/>
              </a:rPr>
              <a:t>-&gt; 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3  </a:t>
            </a:r>
            <a:r>
              <a:rPr sz="1800" spc="35" dirty="0">
                <a:solidFill>
                  <a:srgbClr val="FFFFFF"/>
                </a:solidFill>
                <a:latin typeface="Arial"/>
                <a:cs typeface="Arial"/>
              </a:rPr>
              <a:t>Segunda </a:t>
            </a:r>
            <a:r>
              <a:rPr sz="1800" spc="90" dirty="0">
                <a:solidFill>
                  <a:srgbClr val="FFFFFF"/>
                </a:solidFill>
                <a:latin typeface="Arial"/>
                <a:cs typeface="Arial"/>
              </a:rPr>
              <a:t>faixa </a:t>
            </a:r>
            <a:r>
              <a:rPr sz="1800" spc="375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1800" spc="65" dirty="0">
                <a:solidFill>
                  <a:srgbClr val="FFFFFF"/>
                </a:solidFill>
                <a:latin typeface="Arial"/>
                <a:cs typeface="Arial"/>
              </a:rPr>
              <a:t>laranja </a:t>
            </a:r>
            <a:r>
              <a:rPr sz="1800" spc="409" dirty="0">
                <a:solidFill>
                  <a:srgbClr val="FFFFFF"/>
                </a:solidFill>
                <a:latin typeface="Arial"/>
                <a:cs typeface="Arial"/>
              </a:rPr>
              <a:t>-&gt; 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3  </a:t>
            </a:r>
            <a:r>
              <a:rPr sz="1800" spc="50" dirty="0">
                <a:solidFill>
                  <a:srgbClr val="FFFFFF"/>
                </a:solidFill>
                <a:latin typeface="Arial"/>
                <a:cs typeface="Arial"/>
              </a:rPr>
              <a:t>Terceira </a:t>
            </a:r>
            <a:r>
              <a:rPr sz="1800" spc="90" dirty="0">
                <a:solidFill>
                  <a:srgbClr val="FFFFFF"/>
                </a:solidFill>
                <a:latin typeface="Arial"/>
                <a:cs typeface="Arial"/>
              </a:rPr>
              <a:t>faixa </a:t>
            </a:r>
            <a:r>
              <a:rPr sz="1800" spc="375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1800" spc="114" dirty="0">
                <a:solidFill>
                  <a:srgbClr val="FFFFFF"/>
                </a:solidFill>
                <a:latin typeface="Arial"/>
                <a:cs typeface="Arial"/>
              </a:rPr>
              <a:t>marrom </a:t>
            </a:r>
            <a:r>
              <a:rPr sz="1800" spc="409" dirty="0">
                <a:solidFill>
                  <a:srgbClr val="FFFFFF"/>
                </a:solidFill>
                <a:latin typeface="Arial"/>
                <a:cs typeface="Arial"/>
              </a:rPr>
              <a:t>-&gt;</a:t>
            </a:r>
            <a:r>
              <a:rPr sz="1800" spc="-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13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2165"/>
              </a:spcBef>
            </a:pPr>
            <a:r>
              <a:rPr sz="1800" spc="45" dirty="0">
                <a:solidFill>
                  <a:srgbClr val="FFFFFF"/>
                </a:solidFill>
                <a:latin typeface="Arial"/>
                <a:cs typeface="Arial"/>
              </a:rPr>
              <a:t>Resistor </a:t>
            </a:r>
            <a:r>
              <a:rPr sz="1800" spc="60" dirty="0">
                <a:solidFill>
                  <a:srgbClr val="FFFFFF"/>
                </a:solidFill>
                <a:latin typeface="Arial"/>
                <a:cs typeface="Arial"/>
              </a:rPr>
              <a:t>de: 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33 </a:t>
            </a:r>
            <a:r>
              <a:rPr sz="1800" spc="165" dirty="0">
                <a:solidFill>
                  <a:srgbClr val="FFFFFF"/>
                </a:solidFill>
                <a:latin typeface="Arial"/>
                <a:cs typeface="Arial"/>
              </a:rPr>
              <a:t>* 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10 </a:t>
            </a:r>
            <a:r>
              <a:rPr sz="1800" spc="3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800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330 </a:t>
            </a:r>
            <a:r>
              <a:rPr sz="1800" spc="8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endParaRPr sz="1800">
              <a:latin typeface="Arial"/>
              <a:cs typeface="Arial"/>
            </a:endParaRPr>
          </a:p>
          <a:p>
            <a:pPr marL="91440" marR="2624455">
              <a:lnSpc>
                <a:spcPct val="200000"/>
              </a:lnSpc>
            </a:pPr>
            <a:r>
              <a:rPr sz="1800" spc="65" dirty="0">
                <a:solidFill>
                  <a:srgbClr val="FFFFFF"/>
                </a:solidFill>
                <a:latin typeface="Arial"/>
                <a:cs typeface="Arial"/>
              </a:rPr>
              <a:t>Quarta </a:t>
            </a:r>
            <a:r>
              <a:rPr sz="1800" spc="90" dirty="0">
                <a:solidFill>
                  <a:srgbClr val="FFFFFF"/>
                </a:solidFill>
                <a:latin typeface="Arial"/>
                <a:cs typeface="Arial"/>
              </a:rPr>
              <a:t>faixa </a:t>
            </a:r>
            <a:r>
              <a:rPr sz="1800" spc="375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1800" spc="110" dirty="0">
                <a:solidFill>
                  <a:srgbClr val="FFFFFF"/>
                </a:solidFill>
                <a:latin typeface="Arial"/>
                <a:cs typeface="Arial"/>
              </a:rPr>
              <a:t>ouro </a:t>
            </a:r>
            <a:r>
              <a:rPr sz="1800" spc="409" dirty="0">
                <a:solidFill>
                  <a:srgbClr val="FFFFFF"/>
                </a:solidFill>
                <a:latin typeface="Arial"/>
                <a:cs typeface="Arial"/>
              </a:rPr>
              <a:t>-&gt;</a:t>
            </a:r>
            <a:r>
              <a:rPr sz="180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Arial"/>
                <a:cs typeface="Arial"/>
              </a:rPr>
              <a:t>tolerância </a:t>
            </a:r>
            <a:r>
              <a:rPr sz="1800" spc="60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1800" spc="-140" dirty="0">
                <a:solidFill>
                  <a:srgbClr val="FFFFFF"/>
                </a:solidFill>
                <a:latin typeface="Arial"/>
                <a:cs typeface="Arial"/>
              </a:rPr>
              <a:t>5%  </a:t>
            </a:r>
            <a:r>
              <a:rPr sz="1800" spc="45" dirty="0">
                <a:solidFill>
                  <a:srgbClr val="FFFFFF"/>
                </a:solidFill>
                <a:latin typeface="Arial"/>
                <a:cs typeface="Arial"/>
              </a:rPr>
              <a:t>Resistor </a:t>
            </a:r>
            <a:r>
              <a:rPr sz="1800" spc="60" dirty="0">
                <a:solidFill>
                  <a:srgbClr val="FFFFFF"/>
                </a:solidFill>
                <a:latin typeface="Arial"/>
                <a:cs typeface="Arial"/>
              </a:rPr>
              <a:t>de: </a:t>
            </a:r>
            <a:r>
              <a:rPr sz="1800" spc="120" dirty="0">
                <a:solidFill>
                  <a:srgbClr val="FFFFFF"/>
                </a:solidFill>
                <a:latin typeface="Arial"/>
                <a:cs typeface="Arial"/>
              </a:rPr>
              <a:t>313.5 </a:t>
            </a:r>
            <a:r>
              <a:rPr sz="1800" spc="85" dirty="0">
                <a:solidFill>
                  <a:srgbClr val="FFFFFF"/>
                </a:solidFill>
                <a:latin typeface="Arial"/>
                <a:cs typeface="Arial"/>
              </a:rPr>
              <a:t>Ω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800" spc="120" dirty="0">
                <a:solidFill>
                  <a:srgbClr val="FFFFFF"/>
                </a:solidFill>
                <a:latin typeface="Arial"/>
                <a:cs typeface="Arial"/>
              </a:rPr>
              <a:t>346.5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6873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0" dirty="0">
                <a:solidFill>
                  <a:srgbClr val="000000"/>
                </a:solidFill>
              </a:rPr>
              <a:t>Potenciômetro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4175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90" dirty="0">
                <a:latin typeface="Arial"/>
                <a:cs typeface="Arial"/>
              </a:rPr>
              <a:t>É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resistor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variável</a:t>
            </a:r>
            <a:r>
              <a:rPr sz="2300" spc="65" dirty="0">
                <a:latin typeface="Arial"/>
                <a:cs typeface="Arial"/>
              </a:rPr>
              <a:t>, </a:t>
            </a:r>
            <a:r>
              <a:rPr sz="2300" spc="135" dirty="0">
                <a:latin typeface="Arial"/>
                <a:cs typeface="Arial"/>
              </a:rPr>
              <a:t>ou  </a:t>
            </a:r>
            <a:r>
              <a:rPr sz="2300" spc="60" dirty="0">
                <a:latin typeface="Arial"/>
                <a:cs typeface="Arial"/>
              </a:rPr>
              <a:t>seja, </a:t>
            </a:r>
            <a:r>
              <a:rPr sz="2300" spc="55" dirty="0">
                <a:latin typeface="Arial"/>
                <a:cs typeface="Arial"/>
              </a:rPr>
              <a:t>sua 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resistência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pode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ser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ajustada </a:t>
            </a:r>
            <a:r>
              <a:rPr sz="2300" spc="125" dirty="0">
                <a:latin typeface="Arial"/>
                <a:cs typeface="Arial"/>
              </a:rPr>
              <a:t>conforme </a:t>
            </a:r>
            <a:r>
              <a:rPr sz="2300" spc="-10" dirty="0">
                <a:latin typeface="Arial"/>
                <a:cs typeface="Arial"/>
              </a:rPr>
              <a:t>a  </a:t>
            </a:r>
            <a:r>
              <a:rPr sz="2300" spc="65" dirty="0">
                <a:latin typeface="Arial"/>
                <a:cs typeface="Arial"/>
              </a:rPr>
              <a:t>necessidade </a:t>
            </a:r>
            <a:r>
              <a:rPr sz="2300" spc="80" dirty="0">
                <a:latin typeface="Arial"/>
                <a:cs typeface="Arial"/>
              </a:rPr>
              <a:t>da </a:t>
            </a:r>
            <a:r>
              <a:rPr sz="2300" spc="65" dirty="0">
                <a:latin typeface="Arial"/>
                <a:cs typeface="Arial"/>
              </a:rPr>
              <a:t>aplicação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(circuito).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3011551"/>
            <a:ext cx="416814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042669" algn="l"/>
                <a:tab pos="3444875" algn="l"/>
              </a:tabLst>
            </a:pPr>
            <a:r>
              <a:rPr sz="2300" spc="70" dirty="0">
                <a:latin typeface="Arial"/>
                <a:cs typeface="Arial"/>
              </a:rPr>
              <a:t>U</a:t>
            </a:r>
            <a:r>
              <a:rPr sz="2300" spc="90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25" dirty="0">
                <a:latin typeface="Arial"/>
                <a:cs typeface="Arial"/>
              </a:rPr>
              <a:t>pote</a:t>
            </a:r>
            <a:r>
              <a:rPr sz="2300" spc="140" dirty="0">
                <a:latin typeface="Arial"/>
                <a:cs typeface="Arial"/>
              </a:rPr>
              <a:t>n</a:t>
            </a:r>
            <a:r>
              <a:rPr sz="2300" spc="135" dirty="0">
                <a:latin typeface="Arial"/>
                <a:cs typeface="Arial"/>
              </a:rPr>
              <a:t>ciôme</a:t>
            </a:r>
            <a:r>
              <a:rPr sz="2300" spc="60" dirty="0">
                <a:latin typeface="Arial"/>
                <a:cs typeface="Arial"/>
              </a:rPr>
              <a:t>t</a:t>
            </a:r>
            <a:r>
              <a:rPr sz="2300" spc="110" dirty="0">
                <a:latin typeface="Arial"/>
                <a:cs typeface="Arial"/>
              </a:rPr>
              <a:t>r</a:t>
            </a:r>
            <a:r>
              <a:rPr sz="2300" spc="19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45" dirty="0">
                <a:latin typeface="Arial"/>
                <a:cs typeface="Arial"/>
              </a:rPr>
              <a:t>p</a:t>
            </a:r>
            <a:r>
              <a:rPr sz="2300" spc="140" dirty="0">
                <a:latin typeface="Arial"/>
                <a:cs typeface="Arial"/>
              </a:rPr>
              <a:t>o</a:t>
            </a:r>
            <a:r>
              <a:rPr sz="2300" spc="80" dirty="0">
                <a:latin typeface="Arial"/>
                <a:cs typeface="Arial"/>
              </a:rPr>
              <a:t>de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8036" y="3362071"/>
            <a:ext cx="382714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47239" algn="l"/>
              </a:tabLst>
            </a:pP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logarítmico</a:t>
            </a:r>
            <a:r>
              <a:rPr sz="2300" spc="120" dirty="0">
                <a:latin typeface="Arial"/>
                <a:cs typeface="Arial"/>
              </a:rPr>
              <a:t>,	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dependendo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6280" y="3011551"/>
            <a:ext cx="1668145" cy="727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05"/>
              </a:spcBef>
            </a:pPr>
            <a:r>
              <a:rPr sz="2300" spc="60" dirty="0">
                <a:latin typeface="Arial"/>
                <a:cs typeface="Arial"/>
              </a:rPr>
              <a:t>ser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92150" algn="l"/>
              </a:tabLst>
            </a:pP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função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7340" y="3011551"/>
            <a:ext cx="1504950" cy="727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27125" marR="5080" indent="-1114425" algn="r">
              <a:lnSpc>
                <a:spcPct val="100000"/>
              </a:lnSpc>
              <a:spcBef>
                <a:spcPts val="105"/>
              </a:spcBef>
              <a:tabLst>
                <a:tab pos="1132840" algn="l"/>
              </a:tabLst>
            </a:pP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line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spc="17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	</a:t>
            </a:r>
            <a:r>
              <a:rPr sz="2300" spc="90" dirty="0">
                <a:latin typeface="Arial"/>
                <a:cs typeface="Arial"/>
              </a:rPr>
              <a:t>ou 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8036" y="3712540"/>
            <a:ext cx="391223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ângulo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60" dirty="0">
                <a:solidFill>
                  <a:srgbClr val="FF0000"/>
                </a:solidFill>
                <a:latin typeface="Arial"/>
                <a:cs typeface="Arial"/>
              </a:rPr>
              <a:t>giro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seu</a:t>
            </a:r>
            <a:r>
              <a:rPr sz="23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eixo</a:t>
            </a:r>
            <a:r>
              <a:rPr sz="2300" spc="12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3359" y="370331"/>
            <a:ext cx="584758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11211" y="4365104"/>
            <a:ext cx="2352675" cy="1809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44269" y="4693840"/>
            <a:ext cx="1689104" cy="875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48502" y="4835444"/>
            <a:ext cx="1362221" cy="7129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221181"/>
            <a:ext cx="236347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-90" dirty="0">
                <a:solidFill>
                  <a:srgbClr val="000000"/>
                </a:solidFill>
              </a:rPr>
              <a:t>ELETRÔNICA</a:t>
            </a:r>
            <a:endParaRPr sz="2700"/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105" dirty="0"/>
              <a:t>Introdução</a:t>
            </a:r>
          </a:p>
          <a:p>
            <a:pPr marL="241300" marR="733425" indent="-228600">
              <a:lnSpc>
                <a:spcPts val="2380"/>
              </a:lnSpc>
              <a:spcBef>
                <a:spcPts val="33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75" dirty="0"/>
              <a:t>Diagramas  </a:t>
            </a:r>
            <a:r>
              <a:rPr spc="-35" dirty="0"/>
              <a:t>Es</a:t>
            </a:r>
            <a:r>
              <a:rPr spc="-45" dirty="0"/>
              <a:t>q</a:t>
            </a:r>
            <a:r>
              <a:rPr spc="95" dirty="0"/>
              <a:t>uemáticos</a:t>
            </a:r>
          </a:p>
          <a:p>
            <a:pPr marL="241300" indent="-228600">
              <a:lnSpc>
                <a:spcPts val="2635"/>
              </a:lnSpc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90" dirty="0"/>
              <a:t>Corrente </a:t>
            </a:r>
            <a:r>
              <a:rPr dirty="0"/>
              <a:t>e</a:t>
            </a:r>
            <a:r>
              <a:rPr spc="25" dirty="0"/>
              <a:t> </a:t>
            </a:r>
            <a:r>
              <a:rPr spc="50" dirty="0"/>
              <a:t>Tensão</a:t>
            </a:r>
          </a:p>
          <a:p>
            <a:pPr marL="241300" indent="-228600">
              <a:lnSpc>
                <a:spcPct val="100000"/>
              </a:lnSpc>
              <a:spcBef>
                <a:spcPts val="4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40" dirty="0"/>
              <a:t>Resistência</a:t>
            </a:r>
            <a:r>
              <a:rPr spc="25" dirty="0"/>
              <a:t> </a:t>
            </a:r>
            <a:r>
              <a:rPr spc="50" dirty="0"/>
              <a:t>Elétrica</a:t>
            </a:r>
          </a:p>
          <a:p>
            <a:pPr marL="241300" marR="765810" indent="-228600">
              <a:lnSpc>
                <a:spcPts val="2380"/>
              </a:lnSpc>
              <a:spcBef>
                <a:spcPts val="33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95" dirty="0"/>
              <a:t>Condutores</a:t>
            </a:r>
            <a:r>
              <a:rPr spc="55" dirty="0"/>
              <a:t> </a:t>
            </a:r>
            <a:r>
              <a:rPr dirty="0"/>
              <a:t>e  </a:t>
            </a:r>
            <a:r>
              <a:rPr spc="65" dirty="0"/>
              <a:t>Isolantes</a:t>
            </a:r>
          </a:p>
          <a:p>
            <a:pPr marL="241300" indent="-228600">
              <a:lnSpc>
                <a:spcPts val="2635"/>
              </a:lnSpc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45" dirty="0"/>
              <a:t>Resistores</a:t>
            </a:r>
          </a:p>
          <a:p>
            <a:pPr marL="241300" indent="-228600">
              <a:lnSpc>
                <a:spcPct val="100000"/>
              </a:lnSpc>
              <a:spcBef>
                <a:spcPts val="4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-95" dirty="0"/>
              <a:t>LED</a:t>
            </a:r>
          </a:p>
          <a:p>
            <a:pPr marL="241300" indent="-228600">
              <a:lnSpc>
                <a:spcPct val="100000"/>
              </a:lnSpc>
              <a:spcBef>
                <a:spcPts val="3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90" dirty="0"/>
              <a:t>Protoboard</a:t>
            </a:r>
          </a:p>
          <a:p>
            <a:pPr marL="241300" indent="-228600">
              <a:lnSpc>
                <a:spcPct val="100000"/>
              </a:lnSpc>
              <a:spcBef>
                <a:spcPts val="3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130" dirty="0"/>
              <a:t>Motor</a:t>
            </a:r>
            <a:r>
              <a:rPr spc="100" dirty="0"/>
              <a:t> </a:t>
            </a:r>
            <a:r>
              <a:rPr spc="-15" dirty="0"/>
              <a:t>DC</a:t>
            </a:r>
          </a:p>
          <a:p>
            <a:pPr marL="241300" indent="-228600">
              <a:lnSpc>
                <a:spcPct val="100000"/>
              </a:lnSpc>
              <a:spcBef>
                <a:spcPts val="4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40" dirty="0"/>
              <a:t>Ponte</a:t>
            </a:r>
            <a:r>
              <a:rPr spc="85" dirty="0"/>
              <a:t> </a:t>
            </a:r>
            <a:r>
              <a:rPr spc="25" dirty="0"/>
              <a:t>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97222" y="1588770"/>
            <a:ext cx="3447415" cy="43216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591310" algn="ctr">
              <a:lnSpc>
                <a:spcPct val="100000"/>
              </a:lnSpc>
              <a:spcBef>
                <a:spcPts val="100"/>
              </a:spcBef>
              <a:tabLst>
                <a:tab pos="255904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-20" dirty="0">
                <a:latin typeface="Arial"/>
                <a:cs typeface="Arial"/>
              </a:rPr>
              <a:t>ARDUINO</a:t>
            </a:r>
            <a:endParaRPr sz="2700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00" dirty="0">
                <a:latin typeface="Arial"/>
                <a:cs typeface="Arial"/>
              </a:rPr>
              <a:t>Introdução </a:t>
            </a:r>
            <a:r>
              <a:rPr sz="2100" spc="55" dirty="0">
                <a:latin typeface="Arial"/>
                <a:cs typeface="Arial"/>
              </a:rPr>
              <a:t>ao</a:t>
            </a:r>
            <a:r>
              <a:rPr sz="2100" dirty="0">
                <a:latin typeface="Arial"/>
                <a:cs typeface="Arial"/>
              </a:rPr>
              <a:t> </a:t>
            </a:r>
            <a:r>
              <a:rPr sz="2100" spc="125" dirty="0">
                <a:latin typeface="Arial"/>
                <a:cs typeface="Arial"/>
              </a:rPr>
              <a:t>Arduino</a:t>
            </a:r>
            <a:endParaRPr sz="2100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5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25" dirty="0">
                <a:latin typeface="Arial"/>
                <a:cs typeface="Arial"/>
              </a:rPr>
              <a:t>Arduino</a:t>
            </a:r>
            <a:r>
              <a:rPr sz="2100" spc="-15" dirty="0">
                <a:latin typeface="Arial"/>
                <a:cs typeface="Arial"/>
              </a:rPr>
              <a:t> UNO</a:t>
            </a:r>
            <a:endParaRPr sz="2100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4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60" dirty="0">
                <a:latin typeface="Arial"/>
                <a:cs typeface="Arial"/>
              </a:rPr>
              <a:t>Programação</a:t>
            </a:r>
            <a:endParaRPr sz="2100" dirty="0">
              <a:latin typeface="Arial"/>
              <a:cs typeface="Arial"/>
            </a:endParaRPr>
          </a:p>
          <a:p>
            <a:pPr marL="524510" marR="695960" indent="-228600">
              <a:lnSpc>
                <a:spcPts val="2270"/>
              </a:lnSpc>
              <a:spcBef>
                <a:spcPts val="33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10" dirty="0">
                <a:latin typeface="Arial"/>
                <a:cs typeface="Arial"/>
              </a:rPr>
              <a:t>Ambiente </a:t>
            </a:r>
            <a:r>
              <a:rPr sz="2100" spc="70" dirty="0">
                <a:latin typeface="Arial"/>
                <a:cs typeface="Arial"/>
              </a:rPr>
              <a:t>de  </a:t>
            </a:r>
            <a:r>
              <a:rPr sz="2100" spc="30" dirty="0">
                <a:latin typeface="Arial"/>
                <a:cs typeface="Arial"/>
              </a:rPr>
              <a:t>D</a:t>
            </a:r>
            <a:r>
              <a:rPr sz="2100" spc="15" dirty="0">
                <a:latin typeface="Arial"/>
                <a:cs typeface="Arial"/>
              </a:rPr>
              <a:t>e</a:t>
            </a:r>
            <a:r>
              <a:rPr sz="2100" spc="10" dirty="0">
                <a:latin typeface="Arial"/>
                <a:cs typeface="Arial"/>
              </a:rPr>
              <a:t>s</a:t>
            </a:r>
            <a:r>
              <a:rPr sz="2100" dirty="0">
                <a:latin typeface="Arial"/>
                <a:cs typeface="Arial"/>
              </a:rPr>
              <a:t>e</a:t>
            </a:r>
            <a:r>
              <a:rPr sz="2100" spc="90" dirty="0">
                <a:latin typeface="Arial"/>
                <a:cs typeface="Arial"/>
              </a:rPr>
              <a:t>n</a:t>
            </a:r>
            <a:r>
              <a:rPr sz="2100" spc="85" dirty="0">
                <a:latin typeface="Arial"/>
                <a:cs typeface="Arial"/>
              </a:rPr>
              <a:t>v</a:t>
            </a:r>
            <a:r>
              <a:rPr sz="2100" spc="114" dirty="0">
                <a:latin typeface="Arial"/>
                <a:cs typeface="Arial"/>
              </a:rPr>
              <a:t>olv</a:t>
            </a:r>
            <a:r>
              <a:rPr sz="2100" spc="70" dirty="0">
                <a:latin typeface="Arial"/>
                <a:cs typeface="Arial"/>
              </a:rPr>
              <a:t>i</a:t>
            </a:r>
            <a:r>
              <a:rPr sz="2100" spc="125" dirty="0">
                <a:latin typeface="Arial"/>
                <a:cs typeface="Arial"/>
              </a:rPr>
              <a:t>m</a:t>
            </a:r>
            <a:r>
              <a:rPr sz="2100" spc="75" dirty="0">
                <a:latin typeface="Arial"/>
                <a:cs typeface="Arial"/>
              </a:rPr>
              <a:t>e</a:t>
            </a:r>
            <a:r>
              <a:rPr sz="2100" spc="150" dirty="0">
                <a:latin typeface="Arial"/>
                <a:cs typeface="Arial"/>
              </a:rPr>
              <a:t>nto</a:t>
            </a:r>
            <a:endParaRPr sz="2100" dirty="0">
              <a:latin typeface="Arial"/>
              <a:cs typeface="Arial"/>
            </a:endParaRPr>
          </a:p>
          <a:p>
            <a:pPr marL="524510" indent="-228600">
              <a:lnSpc>
                <a:spcPts val="2365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35" dirty="0">
                <a:latin typeface="Arial"/>
                <a:cs typeface="Arial"/>
              </a:rPr>
              <a:t>Funções </a:t>
            </a:r>
            <a:r>
              <a:rPr sz="2200" i="1" spc="20" dirty="0">
                <a:latin typeface="Arial"/>
                <a:cs typeface="Arial"/>
              </a:rPr>
              <a:t>setup()</a:t>
            </a:r>
            <a:r>
              <a:rPr sz="2200" i="1" spc="1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e</a:t>
            </a:r>
          </a:p>
          <a:p>
            <a:pPr marR="1644014" algn="ctr">
              <a:lnSpc>
                <a:spcPts val="2455"/>
              </a:lnSpc>
            </a:pPr>
            <a:r>
              <a:rPr sz="2200" i="1" spc="35" dirty="0">
                <a:latin typeface="Arial"/>
                <a:cs typeface="Arial"/>
              </a:rPr>
              <a:t>loop()</a:t>
            </a:r>
            <a:endParaRPr sz="2200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30" dirty="0">
                <a:latin typeface="Arial"/>
                <a:cs typeface="Arial"/>
              </a:rPr>
              <a:t>Monitor</a:t>
            </a:r>
            <a:r>
              <a:rPr sz="2100" spc="90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Serial</a:t>
            </a:r>
            <a:endParaRPr sz="2100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5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5" dirty="0">
                <a:latin typeface="Arial"/>
                <a:cs typeface="Arial"/>
              </a:rPr>
              <a:t>E/S</a:t>
            </a:r>
            <a:r>
              <a:rPr sz="2100" spc="60" dirty="0">
                <a:latin typeface="Arial"/>
                <a:cs typeface="Arial"/>
              </a:rPr>
              <a:t> </a:t>
            </a:r>
            <a:r>
              <a:rPr sz="2100" spc="114" dirty="0">
                <a:latin typeface="Arial"/>
                <a:cs typeface="Arial"/>
              </a:rPr>
              <a:t>Digital</a:t>
            </a:r>
            <a:endParaRPr sz="2100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5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50" dirty="0">
                <a:latin typeface="Arial"/>
                <a:cs typeface="Arial"/>
              </a:rPr>
              <a:t>Entrada</a:t>
            </a:r>
            <a:r>
              <a:rPr sz="2100" spc="70" dirty="0">
                <a:latin typeface="Arial"/>
                <a:cs typeface="Arial"/>
              </a:rPr>
              <a:t> </a:t>
            </a:r>
            <a:r>
              <a:rPr sz="2100" spc="80" dirty="0">
                <a:latin typeface="Arial"/>
                <a:cs typeface="Arial"/>
              </a:rPr>
              <a:t>Analógica</a:t>
            </a:r>
            <a:endParaRPr sz="2100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4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125" dirty="0">
                <a:latin typeface="Arial"/>
                <a:cs typeface="Arial"/>
              </a:rPr>
              <a:t>PWM</a:t>
            </a:r>
            <a:endParaRPr lang="pt-BR" sz="2100" spc="-125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4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lang="pt-BR" sz="2100" spc="-125" dirty="0" err="1">
                <a:latin typeface="Arial"/>
                <a:cs typeface="Arial"/>
              </a:rPr>
              <a:t>ElectroDroid</a:t>
            </a:r>
            <a:r>
              <a:rPr lang="pt-BR" sz="2100" spc="-125" dirty="0">
                <a:latin typeface="Arial"/>
                <a:cs typeface="Arial"/>
              </a:rPr>
              <a:t> Pro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29032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7289"/>
            <a:ext cx="7015480" cy="86741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68605" marR="5080" indent="-256540">
              <a:lnSpc>
                <a:spcPts val="3240"/>
              </a:lnSpc>
              <a:spcBef>
                <a:spcPts val="355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-85" dirty="0">
                <a:solidFill>
                  <a:srgbClr val="000000"/>
                </a:solidFill>
              </a:rPr>
              <a:t>LDR </a:t>
            </a:r>
            <a:r>
              <a:rPr sz="2700" spc="60" dirty="0">
                <a:solidFill>
                  <a:srgbClr val="000000"/>
                </a:solidFill>
              </a:rPr>
              <a:t>(</a:t>
            </a:r>
            <a:r>
              <a:rPr sz="2850" i="1" spc="60" dirty="0">
                <a:solidFill>
                  <a:srgbClr val="000000"/>
                </a:solidFill>
                <a:latin typeface="Arial"/>
                <a:cs typeface="Arial"/>
              </a:rPr>
              <a:t>Light </a:t>
            </a:r>
            <a:r>
              <a:rPr sz="2850" i="1" spc="30" dirty="0">
                <a:solidFill>
                  <a:srgbClr val="000000"/>
                </a:solidFill>
                <a:latin typeface="Arial"/>
                <a:cs typeface="Arial"/>
              </a:rPr>
              <a:t>Dependent </a:t>
            </a:r>
            <a:r>
              <a:rPr sz="2850" i="1" dirty="0">
                <a:solidFill>
                  <a:srgbClr val="000000"/>
                </a:solidFill>
                <a:latin typeface="Arial"/>
                <a:cs typeface="Arial"/>
              </a:rPr>
              <a:t>Resistor </a:t>
            </a:r>
            <a:r>
              <a:rPr sz="2850" i="1" spc="-235" dirty="0">
                <a:solidFill>
                  <a:srgbClr val="000000"/>
                </a:solidFill>
                <a:latin typeface="Arial"/>
                <a:cs typeface="Arial"/>
              </a:rPr>
              <a:t>– </a:t>
            </a:r>
            <a:r>
              <a:rPr sz="2700" spc="125" dirty="0">
                <a:solidFill>
                  <a:srgbClr val="000000"/>
                </a:solidFill>
              </a:rPr>
              <a:t>resistor  </a:t>
            </a:r>
            <a:r>
              <a:rPr sz="2700" spc="114" dirty="0">
                <a:solidFill>
                  <a:srgbClr val="000000"/>
                </a:solidFill>
              </a:rPr>
              <a:t>dependente 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spc="55" dirty="0">
                <a:solidFill>
                  <a:srgbClr val="000000"/>
                </a:solidFill>
              </a:rPr>
              <a:t> </a:t>
            </a:r>
            <a:r>
              <a:rPr sz="2700" spc="125" dirty="0">
                <a:solidFill>
                  <a:srgbClr val="000000"/>
                </a:solidFill>
              </a:rPr>
              <a:t>luz)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2333370"/>
            <a:ext cx="6734175" cy="2907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635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-70" dirty="0">
                <a:latin typeface="Arial"/>
                <a:cs typeface="Arial"/>
              </a:rPr>
              <a:t>LDR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u="heavy" spc="1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foto </a:t>
            </a:r>
            <a:r>
              <a:rPr sz="2300" u="heavy" spc="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resistor</a:t>
            </a:r>
            <a:r>
              <a:rPr sz="2300" spc="11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resistor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variável 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aumenta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diminui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resistência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100" dirty="0">
                <a:latin typeface="Arial"/>
                <a:cs typeface="Arial"/>
              </a:rPr>
              <a:t>acordo </a:t>
            </a:r>
            <a:r>
              <a:rPr sz="2300" spc="125" dirty="0">
                <a:latin typeface="Arial"/>
                <a:cs typeface="Arial"/>
              </a:rPr>
              <a:t>com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intensidade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luz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55" dirty="0">
                <a:latin typeface="Arial"/>
                <a:cs typeface="Arial"/>
              </a:rPr>
              <a:t>está  </a:t>
            </a:r>
            <a:r>
              <a:rPr sz="2300" spc="95" dirty="0">
                <a:latin typeface="Arial"/>
                <a:cs typeface="Arial"/>
              </a:rPr>
              <a:t>sendo </a:t>
            </a:r>
            <a:r>
              <a:rPr sz="2300" spc="120" dirty="0">
                <a:latin typeface="Arial"/>
                <a:cs typeface="Arial"/>
              </a:rPr>
              <a:t>incidida </a:t>
            </a:r>
            <a:r>
              <a:rPr sz="2300" spc="100" dirty="0">
                <a:latin typeface="Arial"/>
                <a:cs typeface="Arial"/>
              </a:rPr>
              <a:t>sobre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ele.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617220" algn="l"/>
                <a:tab pos="1289685" algn="l"/>
                <a:tab pos="2063750" algn="l"/>
                <a:tab pos="2629535" algn="l"/>
                <a:tab pos="3787775" algn="l"/>
                <a:tab pos="4831715" algn="l"/>
                <a:tab pos="6284595" algn="l"/>
              </a:tabLst>
            </a:pPr>
            <a:r>
              <a:rPr sz="2300" spc="-285" dirty="0">
                <a:latin typeface="Arial"/>
                <a:cs typeface="Arial"/>
              </a:rPr>
              <a:t>É	</a:t>
            </a:r>
            <a:r>
              <a:rPr sz="2300" spc="150" dirty="0">
                <a:latin typeface="Arial"/>
                <a:cs typeface="Arial"/>
              </a:rPr>
              <a:t>u</a:t>
            </a:r>
            <a:r>
              <a:rPr sz="2300" spc="229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204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ip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se</a:t>
            </a:r>
            <a:r>
              <a:rPr sz="2300" spc="4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sor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229" dirty="0">
                <a:latin typeface="Arial"/>
                <a:cs typeface="Arial"/>
              </a:rPr>
              <a:t>m</a:t>
            </a:r>
            <a:r>
              <a:rPr sz="2300" spc="130" dirty="0">
                <a:latin typeface="Arial"/>
                <a:cs typeface="Arial"/>
              </a:rPr>
              <a:t>u</a:t>
            </a:r>
            <a:r>
              <a:rPr sz="2300" spc="114" dirty="0">
                <a:latin typeface="Arial"/>
                <a:cs typeface="Arial"/>
              </a:rPr>
              <a:t>it</a:t>
            </a:r>
            <a:r>
              <a:rPr sz="2300" spc="27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250" dirty="0">
                <a:latin typeface="Arial"/>
                <a:cs typeface="Arial"/>
              </a:rPr>
              <a:t>u</a:t>
            </a:r>
            <a:r>
              <a:rPr sz="2300" spc="110" dirty="0">
                <a:latin typeface="Arial"/>
                <a:cs typeface="Arial"/>
              </a:rPr>
              <a:t>t</a:t>
            </a:r>
            <a:r>
              <a:rPr sz="2300" spc="150" dirty="0">
                <a:latin typeface="Arial"/>
                <a:cs typeface="Arial"/>
              </a:rPr>
              <a:t>il</a:t>
            </a:r>
            <a:r>
              <a:rPr sz="2300" spc="145" dirty="0">
                <a:latin typeface="Arial"/>
                <a:cs typeface="Arial"/>
              </a:rPr>
              <a:t>i</a:t>
            </a:r>
            <a:r>
              <a:rPr sz="2300" spc="110" dirty="0">
                <a:latin typeface="Arial"/>
                <a:cs typeface="Arial"/>
              </a:rPr>
              <a:t>zad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14" dirty="0">
                <a:latin typeface="Arial"/>
                <a:cs typeface="Arial"/>
              </a:rPr>
              <a:t>em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300" spc="120" dirty="0">
                <a:latin typeface="Arial"/>
                <a:cs typeface="Arial"/>
              </a:rPr>
              <a:t>robótica.</a:t>
            </a:r>
            <a:endParaRPr sz="2300">
              <a:latin typeface="Arial"/>
              <a:cs typeface="Arial"/>
            </a:endParaRPr>
          </a:p>
          <a:p>
            <a:pPr marL="241300" marR="5715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Quanto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maior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luminosidade </a:t>
            </a:r>
            <a:r>
              <a:rPr sz="2300" spc="114" dirty="0">
                <a:latin typeface="Arial"/>
                <a:cs typeface="Arial"/>
              </a:rPr>
              <a:t>incidida </a:t>
            </a:r>
            <a:r>
              <a:rPr sz="2300" spc="95" dirty="0">
                <a:latin typeface="Arial"/>
                <a:cs typeface="Arial"/>
              </a:rPr>
              <a:t>sobre  </a:t>
            </a:r>
            <a:r>
              <a:rPr sz="2300" spc="50" dirty="0">
                <a:latin typeface="Arial"/>
                <a:cs typeface="Arial"/>
              </a:rPr>
              <a:t>ele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menor 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será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resistência</a:t>
            </a:r>
            <a:r>
              <a:rPr sz="2300" spc="8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584758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63873" y="5589231"/>
            <a:ext cx="1858772" cy="10081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2134" y="5157190"/>
            <a:ext cx="1666874" cy="133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91865" y="5013197"/>
            <a:ext cx="1985772" cy="1489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1503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35" dirty="0">
                <a:solidFill>
                  <a:srgbClr val="000000"/>
                </a:solidFill>
              </a:rPr>
              <a:t>Sensor 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spc="114" dirty="0">
                <a:solidFill>
                  <a:srgbClr val="000000"/>
                </a:solidFill>
              </a:rPr>
              <a:t>Temperatura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929436" y="1921510"/>
            <a:ext cx="673354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855344" algn="l"/>
                <a:tab pos="2345690" algn="l"/>
                <a:tab pos="2931160" algn="l"/>
                <a:tab pos="5008880" algn="l"/>
              </a:tabLst>
            </a:pPr>
            <a:r>
              <a:rPr sz="2300" spc="10" dirty="0">
                <a:latin typeface="Arial"/>
                <a:cs typeface="Arial"/>
              </a:rPr>
              <a:t>Os	</a:t>
            </a:r>
            <a:r>
              <a:rPr sz="2300" spc="65" dirty="0">
                <a:latin typeface="Arial"/>
                <a:cs typeface="Arial"/>
              </a:rPr>
              <a:t>sensores	</a:t>
            </a:r>
            <a:r>
              <a:rPr sz="2300" spc="85" dirty="0">
                <a:latin typeface="Arial"/>
                <a:cs typeface="Arial"/>
              </a:rPr>
              <a:t>de	</a:t>
            </a:r>
            <a:r>
              <a:rPr sz="2300" spc="114" dirty="0">
                <a:latin typeface="Arial"/>
                <a:cs typeface="Arial"/>
              </a:rPr>
              <a:t>temperatura,	termistores,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8036" y="2272411"/>
            <a:ext cx="491363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58265" algn="l"/>
                <a:tab pos="2150745" algn="l"/>
                <a:tab pos="2874645" algn="l"/>
                <a:tab pos="3792220" algn="l"/>
                <a:tab pos="4754245" algn="l"/>
              </a:tabLst>
            </a:pPr>
            <a:r>
              <a:rPr sz="2300" spc="150" dirty="0">
                <a:latin typeface="Arial"/>
                <a:cs typeface="Arial"/>
              </a:rPr>
              <a:t>po</a:t>
            </a:r>
            <a:r>
              <a:rPr sz="2300" spc="155" dirty="0">
                <a:latin typeface="Arial"/>
                <a:cs typeface="Arial"/>
              </a:rPr>
              <a:t>d</a:t>
            </a:r>
            <a:r>
              <a:rPr sz="2300" spc="90" dirty="0">
                <a:latin typeface="Arial"/>
                <a:cs typeface="Arial"/>
              </a:rPr>
              <a:t>e</a:t>
            </a:r>
            <a:r>
              <a:rPr sz="2300" spc="140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5" dirty="0">
                <a:latin typeface="Arial"/>
                <a:cs typeface="Arial"/>
              </a:rPr>
              <a:t>s</a:t>
            </a:r>
            <a:r>
              <a:rPr sz="2300" spc="105" dirty="0">
                <a:latin typeface="Arial"/>
                <a:cs typeface="Arial"/>
              </a:rPr>
              <a:t>e</a:t>
            </a:r>
            <a:r>
              <a:rPr sz="2300" spc="65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d</a:t>
            </a:r>
            <a:r>
              <a:rPr sz="2300" spc="15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210" dirty="0">
                <a:latin typeface="Arial"/>
                <a:cs typeface="Arial"/>
              </a:rPr>
              <a:t>t</a:t>
            </a:r>
            <a:r>
              <a:rPr sz="2300" spc="85" dirty="0">
                <a:latin typeface="Arial"/>
                <a:cs typeface="Arial"/>
              </a:rPr>
              <a:t>i</a:t>
            </a:r>
            <a:r>
              <a:rPr sz="2300" spc="235" dirty="0">
                <a:latin typeface="Arial"/>
                <a:cs typeface="Arial"/>
              </a:rPr>
              <a:t>p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50" dirty="0">
                <a:latin typeface="Arial"/>
                <a:cs typeface="Arial"/>
              </a:rPr>
              <a:t>N</a:t>
            </a:r>
            <a:r>
              <a:rPr sz="2300" spc="25" dirty="0">
                <a:latin typeface="Arial"/>
                <a:cs typeface="Arial"/>
              </a:rPr>
              <a:t>T</a:t>
            </a:r>
            <a:r>
              <a:rPr sz="2300" spc="-70" dirty="0">
                <a:latin typeface="Arial"/>
                <a:cs typeface="Arial"/>
              </a:rPr>
              <a:t>C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130" dirty="0">
                <a:latin typeface="Arial"/>
                <a:cs typeface="Arial"/>
              </a:rPr>
              <a:t>–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05753" y="2256586"/>
            <a:ext cx="1257935" cy="395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i="1" spc="5" dirty="0">
                <a:latin typeface="Arial"/>
                <a:cs typeface="Arial"/>
              </a:rPr>
              <a:t>Ne</a:t>
            </a:r>
            <a:r>
              <a:rPr sz="2400" i="1" spc="-5" dirty="0">
                <a:latin typeface="Arial"/>
                <a:cs typeface="Arial"/>
              </a:rPr>
              <a:t>g</a:t>
            </a:r>
            <a:r>
              <a:rPr sz="2400" i="1" spc="95" dirty="0">
                <a:latin typeface="Arial"/>
                <a:cs typeface="Arial"/>
              </a:rPr>
              <a:t>at</a:t>
            </a:r>
            <a:r>
              <a:rPr sz="2400" i="1" spc="60" dirty="0">
                <a:latin typeface="Arial"/>
                <a:cs typeface="Arial"/>
              </a:rPr>
              <a:t>i</a:t>
            </a:r>
            <a:r>
              <a:rPr sz="2400" i="1" spc="-30" dirty="0">
                <a:latin typeface="Arial"/>
                <a:cs typeface="Arial"/>
              </a:rPr>
              <a:t>ve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9436" y="2607106"/>
            <a:ext cx="6732905" cy="222186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40665" marR="5715">
              <a:lnSpc>
                <a:spcPts val="2760"/>
              </a:lnSpc>
              <a:spcBef>
                <a:spcPts val="320"/>
              </a:spcBef>
              <a:tabLst>
                <a:tab pos="2260600" algn="l"/>
                <a:tab pos="3990340" algn="l"/>
                <a:tab pos="4548505" algn="l"/>
                <a:tab pos="5293360" algn="l"/>
                <a:tab pos="5636895" algn="l"/>
              </a:tabLst>
            </a:pPr>
            <a:r>
              <a:rPr sz="2400" i="1" spc="20" dirty="0">
                <a:latin typeface="Arial"/>
                <a:cs typeface="Arial"/>
              </a:rPr>
              <a:t>Te</a:t>
            </a:r>
            <a:r>
              <a:rPr sz="2400" i="1" spc="25" dirty="0">
                <a:latin typeface="Arial"/>
                <a:cs typeface="Arial"/>
              </a:rPr>
              <a:t>m</a:t>
            </a:r>
            <a:r>
              <a:rPr sz="2400" i="1" spc="70" dirty="0">
                <a:latin typeface="Arial"/>
                <a:cs typeface="Arial"/>
              </a:rPr>
              <a:t>pe</a:t>
            </a:r>
            <a:r>
              <a:rPr sz="2400" i="1" spc="50" dirty="0">
                <a:latin typeface="Arial"/>
                <a:cs typeface="Arial"/>
              </a:rPr>
              <a:t>r</a:t>
            </a:r>
            <a:r>
              <a:rPr sz="2400" i="1" spc="60" dirty="0">
                <a:latin typeface="Arial"/>
                <a:cs typeface="Arial"/>
              </a:rPr>
              <a:t>at</a:t>
            </a:r>
            <a:r>
              <a:rPr sz="2400" i="1" spc="75" dirty="0">
                <a:latin typeface="Arial"/>
                <a:cs typeface="Arial"/>
              </a:rPr>
              <a:t>u</a:t>
            </a:r>
            <a:r>
              <a:rPr sz="2400" i="1" spc="25" dirty="0">
                <a:latin typeface="Arial"/>
                <a:cs typeface="Arial"/>
              </a:rPr>
              <a:t>r</a:t>
            </a:r>
            <a:r>
              <a:rPr sz="2400" i="1" spc="55" dirty="0">
                <a:latin typeface="Arial"/>
                <a:cs typeface="Arial"/>
              </a:rPr>
              <a:t>e</a:t>
            </a:r>
            <a:r>
              <a:rPr sz="2400" i="1" dirty="0">
                <a:latin typeface="Arial"/>
                <a:cs typeface="Arial"/>
              </a:rPr>
              <a:t>	</a:t>
            </a:r>
            <a:r>
              <a:rPr sz="2400" i="1" spc="15" dirty="0">
                <a:latin typeface="Arial"/>
                <a:cs typeface="Arial"/>
              </a:rPr>
              <a:t>Coef</a:t>
            </a:r>
            <a:r>
              <a:rPr sz="2400" i="1" spc="170" dirty="0">
                <a:latin typeface="Arial"/>
                <a:cs typeface="Arial"/>
              </a:rPr>
              <a:t>f</a:t>
            </a:r>
            <a:r>
              <a:rPr sz="2400" i="1" spc="25" dirty="0">
                <a:latin typeface="Arial"/>
                <a:cs typeface="Arial"/>
              </a:rPr>
              <a:t>i</a:t>
            </a:r>
            <a:r>
              <a:rPr sz="2400" i="1" spc="65" dirty="0">
                <a:latin typeface="Arial"/>
                <a:cs typeface="Arial"/>
              </a:rPr>
              <a:t>c</a:t>
            </a:r>
            <a:r>
              <a:rPr sz="2400" i="1" spc="45" dirty="0">
                <a:latin typeface="Arial"/>
                <a:cs typeface="Arial"/>
              </a:rPr>
              <a:t>ie</a:t>
            </a:r>
            <a:r>
              <a:rPr sz="2400" i="1" spc="60" dirty="0">
                <a:latin typeface="Arial"/>
                <a:cs typeface="Arial"/>
              </a:rPr>
              <a:t>n</a:t>
            </a:r>
            <a:r>
              <a:rPr sz="2400" i="1" spc="195" dirty="0">
                <a:latin typeface="Arial"/>
                <a:cs typeface="Arial"/>
              </a:rPr>
              <a:t>t</a:t>
            </a:r>
            <a:r>
              <a:rPr sz="2400" i="1" dirty="0">
                <a:latin typeface="Arial"/>
                <a:cs typeface="Arial"/>
              </a:rPr>
              <a:t>	</a:t>
            </a:r>
            <a:r>
              <a:rPr sz="2300" spc="140" dirty="0">
                <a:latin typeface="Arial"/>
                <a:cs typeface="Arial"/>
              </a:rPr>
              <a:t>ou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110" dirty="0">
                <a:latin typeface="Arial"/>
                <a:cs typeface="Arial"/>
              </a:rPr>
              <a:t>P</a:t>
            </a:r>
            <a:r>
              <a:rPr sz="2300" spc="-120" dirty="0">
                <a:latin typeface="Arial"/>
                <a:cs typeface="Arial"/>
              </a:rPr>
              <a:t>T</a:t>
            </a:r>
            <a:r>
              <a:rPr sz="2300" spc="-70" dirty="0">
                <a:latin typeface="Arial"/>
                <a:cs typeface="Arial"/>
              </a:rPr>
              <a:t>C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130" dirty="0">
                <a:latin typeface="Arial"/>
                <a:cs typeface="Arial"/>
              </a:rPr>
              <a:t>–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400" i="1" spc="-100" dirty="0">
                <a:latin typeface="Arial"/>
                <a:cs typeface="Arial"/>
              </a:rPr>
              <a:t>Po</a:t>
            </a:r>
            <a:r>
              <a:rPr sz="2400" i="1" spc="-95" dirty="0">
                <a:latin typeface="Arial"/>
                <a:cs typeface="Arial"/>
              </a:rPr>
              <a:t>s</a:t>
            </a:r>
            <a:r>
              <a:rPr sz="2400" i="1" spc="150" dirty="0">
                <a:latin typeface="Arial"/>
                <a:cs typeface="Arial"/>
              </a:rPr>
              <a:t>it</a:t>
            </a:r>
            <a:r>
              <a:rPr sz="2400" i="1" spc="130" dirty="0">
                <a:latin typeface="Arial"/>
                <a:cs typeface="Arial"/>
              </a:rPr>
              <a:t>i</a:t>
            </a:r>
            <a:r>
              <a:rPr sz="2400" i="1" spc="-25" dirty="0">
                <a:latin typeface="Arial"/>
                <a:cs typeface="Arial"/>
              </a:rPr>
              <a:t>ve </a:t>
            </a:r>
            <a:r>
              <a:rPr sz="2400" i="1" spc="-20" dirty="0">
                <a:latin typeface="Arial"/>
                <a:cs typeface="Arial"/>
              </a:rPr>
              <a:t> </a:t>
            </a:r>
            <a:r>
              <a:rPr sz="2400" i="1" spc="50" dirty="0">
                <a:latin typeface="Arial"/>
                <a:cs typeface="Arial"/>
              </a:rPr>
              <a:t>Temperature </a:t>
            </a:r>
            <a:r>
              <a:rPr sz="2400" i="1" spc="65" dirty="0">
                <a:latin typeface="Arial"/>
                <a:cs typeface="Arial"/>
              </a:rPr>
              <a:t>Coefficient</a:t>
            </a:r>
            <a:r>
              <a:rPr sz="2300" spc="6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04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033144" algn="l"/>
                <a:tab pos="2534920" algn="l"/>
                <a:tab pos="3143250" algn="l"/>
                <a:tab pos="3947795" algn="l"/>
                <a:tab pos="4795520" algn="l"/>
                <a:tab pos="5203825" algn="l"/>
              </a:tabLst>
            </a:pPr>
            <a:r>
              <a:rPr sz="2300" spc="65" dirty="0">
                <a:latin typeface="Arial"/>
                <a:cs typeface="Arial"/>
              </a:rPr>
              <a:t>Nos	sensores	</a:t>
            </a:r>
            <a:r>
              <a:rPr sz="2300" spc="145" dirty="0">
                <a:latin typeface="Arial"/>
                <a:cs typeface="Arial"/>
              </a:rPr>
              <a:t>do	</a:t>
            </a:r>
            <a:r>
              <a:rPr sz="2300" spc="170" dirty="0">
                <a:latin typeface="Arial"/>
                <a:cs typeface="Arial"/>
              </a:rPr>
              <a:t>tipo	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NTC	</a:t>
            </a:r>
            <a:r>
              <a:rPr sz="2300" spc="-10" dirty="0">
                <a:latin typeface="Arial"/>
                <a:cs typeface="Arial"/>
              </a:rPr>
              <a:t>a	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resistência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300" spc="160" dirty="0">
                <a:solidFill>
                  <a:srgbClr val="FF0000"/>
                </a:solidFill>
                <a:latin typeface="Arial"/>
                <a:cs typeface="Arial"/>
              </a:rPr>
              <a:t>diminui </a:t>
            </a:r>
            <a:r>
              <a:rPr sz="2300" spc="130" dirty="0">
                <a:latin typeface="Arial"/>
                <a:cs typeface="Arial"/>
              </a:rPr>
              <a:t>com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aumento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</a:t>
            </a:r>
            <a:r>
              <a:rPr sz="2300" spc="-1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temperatura</a:t>
            </a:r>
            <a:r>
              <a:rPr sz="2300" spc="114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042669" algn="l"/>
                <a:tab pos="2553335" algn="l"/>
                <a:tab pos="3170555" algn="l"/>
                <a:tab pos="3984625" algn="l"/>
                <a:tab pos="4787900" algn="l"/>
                <a:tab pos="5205095" algn="l"/>
              </a:tabLst>
            </a:pPr>
            <a:r>
              <a:rPr sz="2300" spc="65" dirty="0">
                <a:latin typeface="Arial"/>
                <a:cs typeface="Arial"/>
              </a:rPr>
              <a:t>Nos	</a:t>
            </a:r>
            <a:r>
              <a:rPr sz="2300" spc="50" dirty="0">
                <a:latin typeface="Arial"/>
                <a:cs typeface="Arial"/>
              </a:rPr>
              <a:t>sen</a:t>
            </a:r>
            <a:r>
              <a:rPr sz="2300" spc="30" dirty="0">
                <a:latin typeface="Arial"/>
                <a:cs typeface="Arial"/>
              </a:rPr>
              <a:t>s</a:t>
            </a:r>
            <a:r>
              <a:rPr sz="2300" spc="190" dirty="0">
                <a:latin typeface="Arial"/>
                <a:cs typeface="Arial"/>
              </a:rPr>
              <a:t>o</a:t>
            </a:r>
            <a:r>
              <a:rPr sz="2300" spc="114" dirty="0">
                <a:latin typeface="Arial"/>
                <a:cs typeface="Arial"/>
              </a:rPr>
              <a:t>r</a:t>
            </a:r>
            <a:r>
              <a:rPr sz="2300" spc="10" dirty="0">
                <a:latin typeface="Arial"/>
                <a:cs typeface="Arial"/>
              </a:rPr>
              <a:t>es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d</a:t>
            </a:r>
            <a:r>
              <a:rPr sz="2300" spc="15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200" dirty="0">
                <a:latin typeface="Arial"/>
                <a:cs typeface="Arial"/>
              </a:rPr>
              <a:t>t</a:t>
            </a:r>
            <a:r>
              <a:rPr sz="2300" spc="170" dirty="0">
                <a:latin typeface="Arial"/>
                <a:cs typeface="Arial"/>
              </a:rPr>
              <a:t>i</a:t>
            </a:r>
            <a:r>
              <a:rPr sz="2300" spc="145" dirty="0">
                <a:latin typeface="Arial"/>
                <a:cs typeface="Arial"/>
              </a:rPr>
              <a:t>p</a:t>
            </a:r>
            <a:r>
              <a:rPr sz="2300" spc="15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95" dirty="0">
                <a:solidFill>
                  <a:srgbClr val="FF0000"/>
                </a:solidFill>
                <a:latin typeface="Arial"/>
                <a:cs typeface="Arial"/>
              </a:rPr>
              <a:t>PTC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-1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resis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ência 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aumenta </a:t>
            </a:r>
            <a:r>
              <a:rPr sz="2300" spc="130" dirty="0">
                <a:latin typeface="Arial"/>
                <a:cs typeface="Arial"/>
              </a:rPr>
              <a:t>com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aumento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</a:t>
            </a:r>
            <a:r>
              <a:rPr sz="23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temperatura</a:t>
            </a:r>
            <a:r>
              <a:rPr sz="2300" spc="114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359" y="370331"/>
            <a:ext cx="5847588" cy="113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347846" y="4653178"/>
            <a:ext cx="1775460" cy="1331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465834"/>
            <a:ext cx="9074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-110" dirty="0">
                <a:latin typeface="Arial"/>
                <a:cs typeface="Arial"/>
              </a:rPr>
              <a:t>LED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87982" y="1447289"/>
            <a:ext cx="255714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00" spc="-30" dirty="0">
                <a:solidFill>
                  <a:srgbClr val="000000"/>
                </a:solidFill>
              </a:rPr>
              <a:t>(</a:t>
            </a:r>
            <a:r>
              <a:rPr sz="2850" i="1" spc="-165" dirty="0">
                <a:latin typeface="Arial"/>
                <a:cs typeface="Arial"/>
              </a:rPr>
              <a:t>L</a:t>
            </a:r>
            <a:r>
              <a:rPr sz="2850" i="1" spc="130" dirty="0">
                <a:latin typeface="Arial"/>
                <a:cs typeface="Arial"/>
              </a:rPr>
              <a:t>i</a:t>
            </a:r>
            <a:r>
              <a:rPr sz="2850" i="1" spc="135" dirty="0">
                <a:latin typeface="Arial"/>
                <a:cs typeface="Arial"/>
              </a:rPr>
              <a:t>ght</a:t>
            </a:r>
            <a:r>
              <a:rPr sz="2850" i="1" spc="605" dirty="0">
                <a:latin typeface="Arial"/>
                <a:cs typeface="Arial"/>
              </a:rPr>
              <a:t>-</a:t>
            </a:r>
            <a:r>
              <a:rPr sz="2850" i="1" spc="20" dirty="0">
                <a:latin typeface="Arial"/>
                <a:cs typeface="Arial"/>
              </a:rPr>
              <a:t>Emi</a:t>
            </a:r>
            <a:r>
              <a:rPr sz="2850" i="1" spc="15" dirty="0">
                <a:latin typeface="Arial"/>
                <a:cs typeface="Arial"/>
              </a:rPr>
              <a:t>t</a:t>
            </a:r>
            <a:r>
              <a:rPr sz="2850" i="1" spc="130" dirty="0">
                <a:latin typeface="Arial"/>
                <a:cs typeface="Arial"/>
              </a:rPr>
              <a:t>ting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79645" y="1447289"/>
            <a:ext cx="1529080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sz="2850" i="1" spc="50" dirty="0">
                <a:solidFill>
                  <a:srgbClr val="FF0000"/>
                </a:solidFill>
                <a:latin typeface="Arial"/>
                <a:cs typeface="Arial"/>
              </a:rPr>
              <a:t>Di</a:t>
            </a:r>
            <a:r>
              <a:rPr sz="2850" i="1" spc="5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850" i="1" spc="1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850" i="1" spc="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50" i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50" i="1" spc="-235" dirty="0">
                <a:latin typeface="Arial"/>
                <a:cs typeface="Arial"/>
              </a:rPr>
              <a:t>–</a:t>
            </a:r>
            <a:endParaRPr sz="2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2354" y="1465834"/>
            <a:ext cx="10191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40" dirty="0">
                <a:latin typeface="Arial"/>
                <a:cs typeface="Arial"/>
              </a:rPr>
              <a:t>Dio</a:t>
            </a:r>
            <a:r>
              <a:rPr sz="2700" spc="165" dirty="0">
                <a:latin typeface="Arial"/>
                <a:cs typeface="Arial"/>
              </a:rPr>
              <a:t>d</a:t>
            </a:r>
            <a:r>
              <a:rPr sz="2700" spc="155" dirty="0">
                <a:latin typeface="Arial"/>
                <a:cs typeface="Arial"/>
              </a:rPr>
              <a:t>o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1877314"/>
            <a:ext cx="6760845" cy="249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75" dirty="0">
                <a:latin typeface="Arial"/>
                <a:cs typeface="Arial"/>
              </a:rPr>
              <a:t>Emissor </a:t>
            </a:r>
            <a:r>
              <a:rPr sz="2700" spc="100" dirty="0">
                <a:latin typeface="Arial"/>
                <a:cs typeface="Arial"/>
              </a:rPr>
              <a:t>de</a:t>
            </a:r>
            <a:r>
              <a:rPr sz="2700" spc="110" dirty="0">
                <a:latin typeface="Arial"/>
                <a:cs typeface="Arial"/>
              </a:rPr>
              <a:t> </a:t>
            </a:r>
            <a:r>
              <a:rPr sz="2700" spc="65" dirty="0">
                <a:latin typeface="Arial"/>
                <a:cs typeface="Arial"/>
              </a:rPr>
              <a:t>Luz)</a:t>
            </a:r>
            <a:endParaRPr sz="2700">
              <a:latin typeface="Arial"/>
              <a:cs typeface="Arial"/>
            </a:endParaRPr>
          </a:p>
          <a:p>
            <a:pPr marL="268605" marR="5080" indent="-228600" algn="just">
              <a:lnSpc>
                <a:spcPct val="100000"/>
              </a:lnSpc>
              <a:spcBef>
                <a:spcPts val="2080"/>
              </a:spcBef>
              <a:buClr>
                <a:srgbClr val="2CA1BE"/>
              </a:buClr>
              <a:buFont typeface="Verdana"/>
              <a:buChar char="◦"/>
              <a:tabLst>
                <a:tab pos="26924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-95" dirty="0">
                <a:latin typeface="Arial"/>
                <a:cs typeface="Arial"/>
              </a:rPr>
              <a:t>LED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emite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luz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visível</a:t>
            </a:r>
            <a:r>
              <a:rPr sz="2300" spc="7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(amarela, </a:t>
            </a:r>
            <a:r>
              <a:rPr sz="2300" spc="70" dirty="0">
                <a:latin typeface="Arial"/>
                <a:cs typeface="Arial"/>
              </a:rPr>
              <a:t>verde,  </a:t>
            </a:r>
            <a:r>
              <a:rPr sz="2300" spc="90" dirty="0">
                <a:latin typeface="Arial"/>
                <a:cs typeface="Arial"/>
              </a:rPr>
              <a:t>vermelha, </a:t>
            </a:r>
            <a:r>
              <a:rPr sz="2300" spc="85" dirty="0">
                <a:latin typeface="Arial"/>
                <a:cs typeface="Arial"/>
              </a:rPr>
              <a:t>laranja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80" dirty="0">
                <a:latin typeface="Arial"/>
                <a:cs typeface="Arial"/>
              </a:rPr>
              <a:t>azul)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luz 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infravermelha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68605" indent="-228600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69240" algn="l"/>
                <a:tab pos="1141730" algn="l"/>
                <a:tab pos="1748155" algn="l"/>
                <a:tab pos="2801620" algn="l"/>
                <a:tab pos="3414395" algn="l"/>
                <a:tab pos="4269740" algn="l"/>
                <a:tab pos="5046980" algn="l"/>
                <a:tab pos="5674995" algn="l"/>
              </a:tabLst>
            </a:pPr>
            <a:r>
              <a:rPr sz="2300" spc="25" dirty="0">
                <a:solidFill>
                  <a:srgbClr val="FF0000"/>
                </a:solidFill>
                <a:latin typeface="Arial"/>
                <a:cs typeface="Arial"/>
              </a:rPr>
              <a:t>Deve	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ser	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ligado	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em	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série	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com	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	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resistor</a:t>
            </a:r>
            <a:endParaRPr sz="2300">
              <a:latin typeface="Arial"/>
              <a:cs typeface="Arial"/>
            </a:endParaRPr>
          </a:p>
          <a:p>
            <a:pPr marL="268605">
              <a:lnSpc>
                <a:spcPct val="100000"/>
              </a:lnSpc>
            </a:pP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limitador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3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359" y="370331"/>
            <a:ext cx="1790700" cy="113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51425" y="4725149"/>
            <a:ext cx="2016252" cy="1126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5668" y="1465834"/>
            <a:ext cx="9074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-110" dirty="0">
                <a:latin typeface="Arial"/>
                <a:cs typeface="Arial"/>
              </a:rPr>
              <a:t>LED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87982" y="1447289"/>
            <a:ext cx="255714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00" spc="-30" dirty="0">
                <a:solidFill>
                  <a:srgbClr val="000000"/>
                </a:solidFill>
              </a:rPr>
              <a:t>(</a:t>
            </a:r>
            <a:r>
              <a:rPr sz="2850" i="1" spc="-165" dirty="0">
                <a:latin typeface="Arial"/>
                <a:cs typeface="Arial"/>
              </a:rPr>
              <a:t>L</a:t>
            </a:r>
            <a:r>
              <a:rPr sz="2850" i="1" spc="130" dirty="0">
                <a:latin typeface="Arial"/>
                <a:cs typeface="Arial"/>
              </a:rPr>
              <a:t>i</a:t>
            </a:r>
            <a:r>
              <a:rPr sz="2850" i="1" spc="135" dirty="0">
                <a:latin typeface="Arial"/>
                <a:cs typeface="Arial"/>
              </a:rPr>
              <a:t>ght</a:t>
            </a:r>
            <a:r>
              <a:rPr sz="2850" i="1" spc="605" dirty="0">
                <a:latin typeface="Arial"/>
                <a:cs typeface="Arial"/>
              </a:rPr>
              <a:t>-</a:t>
            </a:r>
            <a:r>
              <a:rPr sz="2850" i="1" spc="20" dirty="0">
                <a:latin typeface="Arial"/>
                <a:cs typeface="Arial"/>
              </a:rPr>
              <a:t>Emi</a:t>
            </a:r>
            <a:r>
              <a:rPr sz="2850" i="1" spc="15" dirty="0">
                <a:latin typeface="Arial"/>
                <a:cs typeface="Arial"/>
              </a:rPr>
              <a:t>t</a:t>
            </a:r>
            <a:r>
              <a:rPr sz="2850" i="1" spc="130" dirty="0">
                <a:latin typeface="Arial"/>
                <a:cs typeface="Arial"/>
              </a:rPr>
              <a:t>ting</a:t>
            </a:r>
            <a:endParaRPr sz="2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79645" y="1447289"/>
            <a:ext cx="1529080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sz="2850" i="1" spc="50" dirty="0">
                <a:solidFill>
                  <a:srgbClr val="FF0000"/>
                </a:solidFill>
                <a:latin typeface="Arial"/>
                <a:cs typeface="Arial"/>
              </a:rPr>
              <a:t>Di</a:t>
            </a:r>
            <a:r>
              <a:rPr sz="2850" i="1" spc="5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850" i="1" spc="1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850" i="1" spc="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50" i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50" i="1" spc="-235" dirty="0">
                <a:latin typeface="Arial"/>
                <a:cs typeface="Arial"/>
              </a:rPr>
              <a:t>–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42354" y="1465834"/>
            <a:ext cx="10191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40" dirty="0">
                <a:latin typeface="Arial"/>
                <a:cs typeface="Arial"/>
              </a:rPr>
              <a:t>Dio</a:t>
            </a:r>
            <a:r>
              <a:rPr sz="2700" spc="165" dirty="0">
                <a:latin typeface="Arial"/>
                <a:cs typeface="Arial"/>
              </a:rPr>
              <a:t>d</a:t>
            </a:r>
            <a:r>
              <a:rPr sz="2700" spc="155" dirty="0">
                <a:latin typeface="Arial"/>
                <a:cs typeface="Arial"/>
              </a:rPr>
              <a:t>o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1877314"/>
            <a:ext cx="6760209" cy="249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75" dirty="0">
                <a:latin typeface="Arial"/>
                <a:cs typeface="Arial"/>
              </a:rPr>
              <a:t>Emissor </a:t>
            </a:r>
            <a:r>
              <a:rPr sz="2700" spc="100" dirty="0">
                <a:latin typeface="Arial"/>
                <a:cs typeface="Arial"/>
              </a:rPr>
              <a:t>de</a:t>
            </a:r>
            <a:r>
              <a:rPr sz="2700" spc="110" dirty="0">
                <a:latin typeface="Arial"/>
                <a:cs typeface="Arial"/>
              </a:rPr>
              <a:t> </a:t>
            </a:r>
            <a:r>
              <a:rPr sz="2700" spc="65" dirty="0">
                <a:latin typeface="Arial"/>
                <a:cs typeface="Arial"/>
              </a:rPr>
              <a:t>Luz)</a:t>
            </a:r>
            <a:endParaRPr sz="2700">
              <a:latin typeface="Arial"/>
              <a:cs typeface="Arial"/>
            </a:endParaRPr>
          </a:p>
          <a:p>
            <a:pPr marL="268605" marR="5715" indent="-228600" algn="just">
              <a:lnSpc>
                <a:spcPct val="100000"/>
              </a:lnSpc>
              <a:spcBef>
                <a:spcPts val="2080"/>
              </a:spcBef>
              <a:buClr>
                <a:srgbClr val="2CA1BE"/>
              </a:buClr>
              <a:buFont typeface="Verdana"/>
              <a:buChar char="◦"/>
              <a:tabLst>
                <a:tab pos="26924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-95" dirty="0">
                <a:latin typeface="Arial"/>
                <a:cs typeface="Arial"/>
              </a:rPr>
              <a:t>LED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35" dirty="0">
                <a:latin typeface="Arial"/>
                <a:cs typeface="Arial"/>
              </a:rPr>
              <a:t>exemplo 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114" dirty="0">
                <a:latin typeface="Arial"/>
                <a:cs typeface="Arial"/>
              </a:rPr>
              <a:t>componente  </a:t>
            </a:r>
            <a:r>
              <a:rPr sz="2300" spc="110" dirty="0">
                <a:latin typeface="Arial"/>
                <a:cs typeface="Arial"/>
              </a:rPr>
              <a:t>eletrônico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polarizado.</a:t>
            </a:r>
            <a:endParaRPr sz="2300">
              <a:latin typeface="Arial"/>
              <a:cs typeface="Arial"/>
            </a:endParaRPr>
          </a:p>
          <a:p>
            <a:pPr marL="268605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6924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114" dirty="0">
                <a:latin typeface="Arial"/>
                <a:cs typeface="Arial"/>
              </a:rPr>
              <a:t>posicionamento </a:t>
            </a:r>
            <a:r>
              <a:rPr sz="2300" spc="40" dirty="0">
                <a:latin typeface="Arial"/>
                <a:cs typeface="Arial"/>
              </a:rPr>
              <a:t>desse </a:t>
            </a:r>
            <a:r>
              <a:rPr sz="2300" spc="120" dirty="0">
                <a:latin typeface="Arial"/>
                <a:cs typeface="Arial"/>
              </a:rPr>
              <a:t>componente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85" dirty="0">
                <a:latin typeface="Arial"/>
                <a:cs typeface="Arial"/>
              </a:rPr>
              <a:t>um  </a:t>
            </a:r>
            <a:r>
              <a:rPr sz="2300" spc="125" dirty="0">
                <a:latin typeface="Arial"/>
                <a:cs typeface="Arial"/>
              </a:rPr>
              <a:t>circuito </a:t>
            </a:r>
            <a:r>
              <a:rPr sz="2300" spc="70" dirty="0">
                <a:latin typeface="Arial"/>
                <a:cs typeface="Arial"/>
              </a:rPr>
              <a:t>precisa levar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00" dirty="0">
                <a:latin typeface="Arial"/>
                <a:cs typeface="Arial"/>
              </a:rPr>
              <a:t>conta </a:t>
            </a:r>
            <a:r>
              <a:rPr sz="2300" spc="75" dirty="0">
                <a:latin typeface="Arial"/>
                <a:cs typeface="Arial"/>
              </a:rPr>
              <a:t>os </a:t>
            </a:r>
            <a:r>
              <a:rPr sz="2300" spc="114" dirty="0">
                <a:latin typeface="Arial"/>
                <a:cs typeface="Arial"/>
              </a:rPr>
              <a:t>polos </a:t>
            </a:r>
            <a:r>
              <a:rPr sz="2300" spc="80" dirty="0">
                <a:latin typeface="Arial"/>
                <a:cs typeface="Arial"/>
              </a:rPr>
              <a:t>da  </a:t>
            </a:r>
            <a:r>
              <a:rPr sz="2300" spc="140" dirty="0">
                <a:latin typeface="Arial"/>
                <a:cs typeface="Arial"/>
              </a:rPr>
              <a:t>fonte </a:t>
            </a:r>
            <a:r>
              <a:rPr sz="2300" spc="85" dirty="0">
                <a:latin typeface="Arial"/>
                <a:cs typeface="Arial"/>
              </a:rPr>
              <a:t>de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90" dirty="0">
                <a:latin typeface="Arial"/>
                <a:cs typeface="Arial"/>
              </a:rPr>
              <a:t>alimentação.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359" y="370331"/>
            <a:ext cx="179070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67711" y="4628350"/>
            <a:ext cx="3960495" cy="1608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8520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05" dirty="0">
                <a:solidFill>
                  <a:srgbClr val="000000"/>
                </a:solidFill>
              </a:rPr>
              <a:t>Identificação </a:t>
            </a:r>
            <a:r>
              <a:rPr sz="2700" spc="120" dirty="0">
                <a:solidFill>
                  <a:srgbClr val="000000"/>
                </a:solidFill>
              </a:rPr>
              <a:t>dos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114" dirty="0">
                <a:solidFill>
                  <a:srgbClr val="000000"/>
                </a:solidFill>
              </a:rPr>
              <a:t>Terminais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179070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87801" y="2492819"/>
            <a:ext cx="4663567" cy="3342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9199" y="2348903"/>
            <a:ext cx="3314700" cy="32846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EE548-3DF7-4F3D-8ADC-1B5EC29C6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435" y="412940"/>
            <a:ext cx="6734176" cy="1231106"/>
          </a:xfrm>
        </p:spPr>
        <p:txBody>
          <a:bodyPr/>
          <a:lstStyle/>
          <a:p>
            <a:pPr algn="ctr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Tabela genérica para LEDs de 5mm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AE329B-373B-4081-9047-8231E595A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9436" y="1750823"/>
            <a:ext cx="6734175" cy="2800767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A fórmula para calcular o resistor adequado para um LED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algn="just"/>
            <a:r>
              <a:rPr lang="pt-BR" dirty="0"/>
              <a:t>R = (</a:t>
            </a:r>
            <a:r>
              <a:rPr lang="pt-BR" dirty="0" err="1"/>
              <a:t>V</a:t>
            </a:r>
            <a:r>
              <a:rPr lang="pt-BR" baseline="-25000" dirty="0" err="1"/>
              <a:t>alimentação</a:t>
            </a:r>
            <a:r>
              <a:rPr lang="pt-BR" dirty="0"/>
              <a:t> - </a:t>
            </a:r>
            <a:r>
              <a:rPr lang="pt-BR" dirty="0" err="1"/>
              <a:t>V</a:t>
            </a:r>
            <a:r>
              <a:rPr lang="pt-BR" baseline="-25000" dirty="0" err="1"/>
              <a:t>led</a:t>
            </a:r>
            <a:r>
              <a:rPr lang="pt-BR" dirty="0"/>
              <a:t>) / I</a:t>
            </a:r>
          </a:p>
          <a:p>
            <a:pPr algn="just"/>
            <a:r>
              <a:rPr lang="pt-BR" dirty="0"/>
              <a:t>R é a resistência em ohms do resistor adequado para o LED, isso é o que você quer descobrir.</a:t>
            </a:r>
          </a:p>
          <a:p>
            <a:pPr algn="just"/>
            <a:r>
              <a:rPr lang="pt-BR" dirty="0" err="1"/>
              <a:t>V</a:t>
            </a:r>
            <a:r>
              <a:rPr lang="pt-BR" baseline="-25000" dirty="0" err="1"/>
              <a:t>alimentação</a:t>
            </a:r>
            <a:r>
              <a:rPr lang="pt-BR" dirty="0"/>
              <a:t> é a tensão em volts da fonte de alimentação que você vai usar no LED.</a:t>
            </a:r>
          </a:p>
          <a:p>
            <a:pPr algn="just"/>
            <a:r>
              <a:rPr lang="pt-BR" dirty="0" err="1"/>
              <a:t>V</a:t>
            </a:r>
            <a:r>
              <a:rPr lang="pt-BR" baseline="-25000" dirty="0" err="1"/>
              <a:t>led</a:t>
            </a:r>
            <a:r>
              <a:rPr lang="pt-BR" dirty="0"/>
              <a:t> é a tensão em volts do LED.</a:t>
            </a:r>
          </a:p>
          <a:p>
            <a:pPr algn="just"/>
            <a:r>
              <a:rPr lang="pt-BR" dirty="0"/>
              <a:t>I é a corrente do LED em amperes.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Converte as medidas de </a:t>
            </a:r>
            <a:r>
              <a:rPr lang="pt-BR" dirty="0" err="1"/>
              <a:t>Miliamperes</a:t>
            </a:r>
            <a:r>
              <a:rPr lang="pt-BR" dirty="0"/>
              <a:t>(</a:t>
            </a:r>
            <a:r>
              <a:rPr lang="pt-BR" dirty="0" err="1"/>
              <a:t>mA</a:t>
            </a:r>
            <a:r>
              <a:rPr lang="pt-BR" dirty="0"/>
              <a:t>) para ampere(A) dividir por 1000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Exemplo 20mA&gt; 20mA/1000= 0,02 (amperes)</a:t>
            </a:r>
          </a:p>
          <a:p>
            <a:pPr algn="just"/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B930FA-2F7B-4264-8F74-5A3F5B7B4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25" y="4191000"/>
            <a:ext cx="7220284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42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499990" y="4499940"/>
            <a:ext cx="2376042" cy="19800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16789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0" dirty="0">
                <a:solidFill>
                  <a:srgbClr val="000000"/>
                </a:solidFill>
              </a:rPr>
              <a:t>Ferramenta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3691254" y="1465834"/>
            <a:ext cx="39731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265" marR="5080" indent="-1346200">
              <a:lnSpc>
                <a:spcPct val="100000"/>
              </a:lnSpc>
              <a:spcBef>
                <a:spcPts val="100"/>
              </a:spcBef>
              <a:tabLst>
                <a:tab pos="1534795" algn="l"/>
                <a:tab pos="3535045" algn="l"/>
              </a:tabLst>
            </a:pPr>
            <a:r>
              <a:rPr sz="2700" spc="180" dirty="0">
                <a:latin typeface="Arial"/>
                <a:cs typeface="Arial"/>
              </a:rPr>
              <a:t>q</a:t>
            </a:r>
            <a:r>
              <a:rPr sz="2700" spc="185" dirty="0">
                <a:latin typeface="Arial"/>
                <a:cs typeface="Arial"/>
              </a:rPr>
              <a:t>u</a:t>
            </a:r>
            <a:r>
              <a:rPr sz="2700" dirty="0">
                <a:latin typeface="Arial"/>
                <a:cs typeface="Arial"/>
              </a:rPr>
              <a:t>e		</a:t>
            </a:r>
            <a:r>
              <a:rPr sz="2700" spc="185" dirty="0">
                <a:solidFill>
                  <a:srgbClr val="FF0000"/>
                </a:solidFill>
                <a:latin typeface="Arial"/>
                <a:cs typeface="Arial"/>
              </a:rPr>
              <a:t>aux</a:t>
            </a:r>
            <a:r>
              <a:rPr sz="2700" spc="6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li</a:t>
            </a:r>
            <a:r>
              <a:rPr sz="2700" spc="19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20" dirty="0">
                <a:latin typeface="Arial"/>
                <a:cs typeface="Arial"/>
              </a:rPr>
              <a:t>no  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pr</a:t>
            </a:r>
            <a:r>
              <a:rPr sz="2700" spc="20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tótipo</a:t>
            </a:r>
            <a:r>
              <a:rPr sz="2700" spc="21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-6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5668" y="1877314"/>
            <a:ext cx="7018020" cy="341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3061970">
              <a:lnSpc>
                <a:spcPct val="100000"/>
              </a:lnSpc>
              <a:spcBef>
                <a:spcPts val="100"/>
              </a:spcBef>
              <a:tabLst>
                <a:tab pos="3539490" algn="l"/>
              </a:tabLst>
            </a:pP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desenvol</a:t>
            </a:r>
            <a:r>
              <a:rPr sz="2700" spc="7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iment</a:t>
            </a:r>
            <a:r>
              <a:rPr sz="2700" spc="19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75" dirty="0">
                <a:solidFill>
                  <a:srgbClr val="FF0000"/>
                </a:solidFill>
                <a:latin typeface="Arial"/>
                <a:cs typeface="Arial"/>
              </a:rPr>
              <a:t>de  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circuitos</a:t>
            </a:r>
            <a:r>
              <a:rPr sz="2700" spc="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eletrônicos</a:t>
            </a:r>
            <a:r>
              <a:rPr sz="2700" spc="114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5715" indent="-256540" algn="just">
              <a:lnSpc>
                <a:spcPct val="100000"/>
              </a:lnSpc>
              <a:spcBef>
                <a:spcPts val="39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110" dirty="0">
                <a:latin typeface="Arial"/>
                <a:cs typeface="Arial"/>
              </a:rPr>
              <a:t>Torna </a:t>
            </a:r>
            <a:r>
              <a:rPr sz="2700" spc="60" dirty="0">
                <a:latin typeface="Arial"/>
                <a:cs typeface="Arial"/>
              </a:rPr>
              <a:t>desnecessária </a:t>
            </a:r>
            <a:r>
              <a:rPr sz="2700" spc="-15" dirty="0">
                <a:latin typeface="Arial"/>
                <a:cs typeface="Arial"/>
              </a:rPr>
              <a:t>a  </a:t>
            </a:r>
            <a:r>
              <a:rPr sz="2700" spc="125" dirty="0">
                <a:latin typeface="Arial"/>
                <a:cs typeface="Arial"/>
              </a:rPr>
              <a:t>soldagem </a:t>
            </a:r>
            <a:r>
              <a:rPr sz="2700" spc="-175" dirty="0">
                <a:latin typeface="Arial"/>
                <a:cs typeface="Arial"/>
              </a:rPr>
              <a:t>de  </a:t>
            </a:r>
            <a:r>
              <a:rPr sz="2700" spc="125" dirty="0">
                <a:latin typeface="Arial"/>
                <a:cs typeface="Arial"/>
              </a:rPr>
              <a:t>componentes </a:t>
            </a:r>
            <a:r>
              <a:rPr sz="2700" spc="114" dirty="0">
                <a:latin typeface="Arial"/>
                <a:cs typeface="Arial"/>
              </a:rPr>
              <a:t>eletrônicos </a:t>
            </a:r>
            <a:r>
              <a:rPr sz="2700" spc="130" dirty="0">
                <a:latin typeface="Arial"/>
                <a:cs typeface="Arial"/>
              </a:rPr>
              <a:t>em </a:t>
            </a:r>
            <a:r>
              <a:rPr sz="2700" spc="145" dirty="0">
                <a:latin typeface="Arial"/>
                <a:cs typeface="Arial"/>
              </a:rPr>
              <a:t>uma</a:t>
            </a:r>
            <a:r>
              <a:rPr sz="2700" spc="65" dirty="0">
                <a:latin typeface="Arial"/>
                <a:cs typeface="Arial"/>
              </a:rPr>
              <a:t> </a:t>
            </a:r>
            <a:r>
              <a:rPr sz="2700" spc="75" dirty="0">
                <a:latin typeface="Arial"/>
                <a:cs typeface="Arial"/>
              </a:rPr>
              <a:t>placa.</a:t>
            </a:r>
            <a:endParaRPr sz="2700">
              <a:latin typeface="Arial"/>
              <a:cs typeface="Arial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4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-340" dirty="0">
                <a:latin typeface="Arial"/>
                <a:cs typeface="Arial"/>
              </a:rPr>
              <a:t>É </a:t>
            </a:r>
            <a:r>
              <a:rPr sz="2700" spc="130" dirty="0">
                <a:latin typeface="Arial"/>
                <a:cs typeface="Arial"/>
              </a:rPr>
              <a:t>composta </a:t>
            </a:r>
            <a:r>
              <a:rPr sz="2700" spc="100" dirty="0">
                <a:latin typeface="Arial"/>
                <a:cs typeface="Arial"/>
              </a:rPr>
              <a:t>de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furos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700" spc="-50" dirty="0">
                <a:solidFill>
                  <a:srgbClr val="FF0000"/>
                </a:solidFill>
                <a:latin typeface="Arial"/>
                <a:cs typeface="Arial"/>
              </a:rPr>
              <a:t>são 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interconectados </a:t>
            </a:r>
            <a:r>
              <a:rPr sz="2700" spc="180" dirty="0">
                <a:solidFill>
                  <a:srgbClr val="FF0000"/>
                </a:solidFill>
                <a:latin typeface="Arial"/>
                <a:cs typeface="Arial"/>
              </a:rPr>
              <a:t>por </a:t>
            </a:r>
            <a:r>
              <a:rPr sz="2700" spc="22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material  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condutor </a:t>
            </a:r>
            <a:r>
              <a:rPr sz="2700" spc="120" dirty="0">
                <a:latin typeface="Arial"/>
                <a:cs typeface="Arial"/>
              </a:rPr>
              <a:t>localizado </a:t>
            </a:r>
            <a:r>
              <a:rPr sz="2700" spc="130" dirty="0">
                <a:latin typeface="Arial"/>
                <a:cs typeface="Arial"/>
              </a:rPr>
              <a:t>abaixo </a:t>
            </a:r>
            <a:r>
              <a:rPr sz="2700" spc="90" dirty="0">
                <a:latin typeface="Arial"/>
                <a:cs typeface="Arial"/>
              </a:rPr>
              <a:t>da </a:t>
            </a:r>
            <a:r>
              <a:rPr sz="2700" spc="75" dirty="0">
                <a:latin typeface="Arial"/>
                <a:cs typeface="Arial"/>
              </a:rPr>
              <a:t>camada  </a:t>
            </a:r>
            <a:r>
              <a:rPr sz="2700" spc="100" dirty="0">
                <a:latin typeface="Arial"/>
                <a:cs typeface="Arial"/>
              </a:rPr>
              <a:t>de</a:t>
            </a:r>
            <a:r>
              <a:rPr sz="2700" spc="80" dirty="0">
                <a:latin typeface="Arial"/>
                <a:cs typeface="Arial"/>
              </a:rPr>
              <a:t> </a:t>
            </a:r>
            <a:r>
              <a:rPr sz="2700" spc="120" dirty="0">
                <a:latin typeface="Arial"/>
                <a:cs typeface="Arial"/>
              </a:rPr>
              <a:t>plástico.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7384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666115" algn="l"/>
                <a:tab pos="1807845" algn="l"/>
                <a:tab pos="3012440" algn="l"/>
                <a:tab pos="3362960" algn="l"/>
                <a:tab pos="4510405" algn="l"/>
                <a:tab pos="5591175" algn="l"/>
                <a:tab pos="613854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60" dirty="0">
                <a:solidFill>
                  <a:srgbClr val="000000"/>
                </a:solidFill>
              </a:rPr>
              <a:t>A	</a:t>
            </a:r>
            <a:r>
              <a:rPr sz="2700" spc="160" dirty="0">
                <a:solidFill>
                  <a:srgbClr val="000000"/>
                </a:solidFill>
              </a:rPr>
              <a:t>figura	</a:t>
            </a:r>
            <a:r>
              <a:rPr sz="2700" spc="110" dirty="0">
                <a:solidFill>
                  <a:srgbClr val="000000"/>
                </a:solidFill>
              </a:rPr>
              <a:t>il</a:t>
            </a:r>
            <a:r>
              <a:rPr sz="2700" spc="285" dirty="0">
                <a:solidFill>
                  <a:srgbClr val="000000"/>
                </a:solidFill>
              </a:rPr>
              <a:t>u</a:t>
            </a:r>
            <a:r>
              <a:rPr sz="2700" spc="120" dirty="0">
                <a:solidFill>
                  <a:srgbClr val="000000"/>
                </a:solidFill>
              </a:rPr>
              <a:t>stra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-15" dirty="0">
                <a:solidFill>
                  <a:srgbClr val="000000"/>
                </a:solidFill>
              </a:rPr>
              <a:t>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70" dirty="0">
                <a:solidFill>
                  <a:srgbClr val="000000"/>
                </a:solidFill>
              </a:rPr>
              <a:t>forma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50" dirty="0">
                <a:solidFill>
                  <a:srgbClr val="000000"/>
                </a:solidFill>
              </a:rPr>
              <a:t>com</a:t>
            </a:r>
            <a:r>
              <a:rPr sz="2700" spc="140" dirty="0">
                <a:solidFill>
                  <a:srgbClr val="000000"/>
                </a:solidFill>
              </a:rPr>
              <a:t>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90" dirty="0">
                <a:solidFill>
                  <a:srgbClr val="000000"/>
                </a:solidFill>
              </a:rPr>
              <a:t>o</a:t>
            </a:r>
            <a:r>
              <a:rPr sz="2700" spc="85" dirty="0">
                <a:solidFill>
                  <a:srgbClr val="000000"/>
                </a:solidFill>
              </a:rPr>
              <a:t>s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40" dirty="0">
                <a:solidFill>
                  <a:srgbClr val="000000"/>
                </a:solidFill>
              </a:rPr>
              <a:t>furos  </a:t>
            </a:r>
            <a:r>
              <a:rPr sz="2700" spc="80" dirty="0">
                <a:solidFill>
                  <a:srgbClr val="000000"/>
                </a:solidFill>
              </a:rPr>
              <a:t>estão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u="heavy" spc="114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interconectados</a:t>
            </a:r>
            <a:r>
              <a:rPr sz="2700" spc="114" dirty="0">
                <a:solidFill>
                  <a:srgbClr val="000000"/>
                </a:solidFill>
              </a:rPr>
              <a:t>.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362868" y="2923247"/>
            <a:ext cx="7221385" cy="2293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6750" cy="122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20" dirty="0">
                <a:solidFill>
                  <a:srgbClr val="000000"/>
                </a:solidFill>
              </a:rPr>
              <a:t>Passo-a-passo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160" dirty="0">
                <a:solidFill>
                  <a:srgbClr val="000000"/>
                </a:solidFill>
              </a:rPr>
              <a:t>montagem </a:t>
            </a:r>
            <a:r>
              <a:rPr sz="2700" spc="105" dirty="0">
                <a:solidFill>
                  <a:srgbClr val="000000"/>
                </a:solidFill>
              </a:rPr>
              <a:t>de </a:t>
            </a:r>
            <a:r>
              <a:rPr sz="2700" spc="220" dirty="0">
                <a:solidFill>
                  <a:srgbClr val="000000"/>
                </a:solidFill>
              </a:rPr>
              <a:t>um  </a:t>
            </a:r>
            <a:r>
              <a:rPr sz="2700" spc="125" dirty="0">
                <a:solidFill>
                  <a:srgbClr val="000000"/>
                </a:solidFill>
              </a:rPr>
              <a:t>pequeno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spc="145" dirty="0">
                <a:solidFill>
                  <a:srgbClr val="000000"/>
                </a:solidFill>
              </a:rPr>
              <a:t>circuito</a:t>
            </a:r>
            <a:endParaRPr sz="2700"/>
          </a:p>
          <a:p>
            <a:pPr marL="534035">
              <a:lnSpc>
                <a:spcPct val="100000"/>
              </a:lnSpc>
              <a:spcBef>
                <a:spcPts val="480"/>
              </a:spcBef>
              <a:tabLst>
                <a:tab pos="762635" algn="l"/>
              </a:tabLst>
            </a:pPr>
            <a:r>
              <a:rPr sz="2100" spc="-1090" dirty="0">
                <a:solidFill>
                  <a:srgbClr val="DA1F28"/>
                </a:solidFill>
              </a:rPr>
              <a:t>	</a:t>
            </a:r>
            <a:r>
              <a:rPr sz="2100" spc="-20" dirty="0"/>
              <a:t>Passo</a:t>
            </a:r>
            <a:r>
              <a:rPr sz="2100" spc="70" dirty="0"/>
              <a:t> </a:t>
            </a:r>
            <a:r>
              <a:rPr sz="2100" spc="160" dirty="0"/>
              <a:t>1</a:t>
            </a:r>
            <a:endParaRPr sz="2100"/>
          </a:p>
        </p:txBody>
      </p:sp>
      <p:sp>
        <p:nvSpPr>
          <p:cNvPr id="4" name="object 4"/>
          <p:cNvSpPr/>
          <p:nvPr/>
        </p:nvSpPr>
        <p:spPr>
          <a:xfrm>
            <a:off x="1331594" y="2888830"/>
            <a:ext cx="5760592" cy="3204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6750" cy="122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20" dirty="0">
                <a:solidFill>
                  <a:srgbClr val="000000"/>
                </a:solidFill>
              </a:rPr>
              <a:t>Passo-a-passo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160" dirty="0">
                <a:solidFill>
                  <a:srgbClr val="000000"/>
                </a:solidFill>
              </a:rPr>
              <a:t>montagem </a:t>
            </a:r>
            <a:r>
              <a:rPr sz="2700" spc="105" dirty="0">
                <a:solidFill>
                  <a:srgbClr val="000000"/>
                </a:solidFill>
              </a:rPr>
              <a:t>de </a:t>
            </a:r>
            <a:r>
              <a:rPr sz="2700" spc="220" dirty="0">
                <a:solidFill>
                  <a:srgbClr val="000000"/>
                </a:solidFill>
              </a:rPr>
              <a:t>um  </a:t>
            </a:r>
            <a:r>
              <a:rPr sz="2700" spc="125" dirty="0">
                <a:solidFill>
                  <a:srgbClr val="000000"/>
                </a:solidFill>
              </a:rPr>
              <a:t>pequeno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spc="145" dirty="0">
                <a:solidFill>
                  <a:srgbClr val="000000"/>
                </a:solidFill>
              </a:rPr>
              <a:t>circuito</a:t>
            </a:r>
            <a:endParaRPr sz="2700"/>
          </a:p>
          <a:p>
            <a:pPr marL="534035">
              <a:lnSpc>
                <a:spcPct val="100000"/>
              </a:lnSpc>
              <a:spcBef>
                <a:spcPts val="480"/>
              </a:spcBef>
              <a:tabLst>
                <a:tab pos="762635" algn="l"/>
              </a:tabLst>
            </a:pPr>
            <a:r>
              <a:rPr sz="2100" spc="-1090" dirty="0">
                <a:solidFill>
                  <a:srgbClr val="DA1F28"/>
                </a:solidFill>
              </a:rPr>
              <a:t>	</a:t>
            </a:r>
            <a:r>
              <a:rPr sz="2100" spc="-20" dirty="0"/>
              <a:t>Passo</a:t>
            </a:r>
            <a:r>
              <a:rPr sz="2100" spc="70" dirty="0"/>
              <a:t> </a:t>
            </a:r>
            <a:r>
              <a:rPr sz="2100" spc="160" dirty="0"/>
              <a:t>2</a:t>
            </a:r>
            <a:endParaRPr sz="2100"/>
          </a:p>
        </p:txBody>
      </p:sp>
      <p:sp>
        <p:nvSpPr>
          <p:cNvPr id="4" name="object 4"/>
          <p:cNvSpPr/>
          <p:nvPr/>
        </p:nvSpPr>
        <p:spPr>
          <a:xfrm>
            <a:off x="1331594" y="2888830"/>
            <a:ext cx="5760592" cy="3204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472006"/>
            <a:ext cx="7016115" cy="2364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95"/>
              </a:spcBef>
            </a:pPr>
            <a:r>
              <a:rPr sz="1700" spc="-500" dirty="0">
                <a:solidFill>
                  <a:srgbClr val="2CA1BE"/>
                </a:solidFill>
              </a:rPr>
              <a:t></a:t>
            </a:r>
            <a:r>
              <a:rPr sz="1700" spc="635" dirty="0">
                <a:solidFill>
                  <a:srgbClr val="2CA1BE"/>
                </a:solidFill>
              </a:rPr>
              <a:t> </a:t>
            </a:r>
            <a:r>
              <a:rPr spc="55" dirty="0">
                <a:solidFill>
                  <a:srgbClr val="000000"/>
                </a:solidFill>
              </a:rPr>
              <a:t>A </a:t>
            </a:r>
            <a:r>
              <a:rPr spc="100" dirty="0">
                <a:solidFill>
                  <a:srgbClr val="000000"/>
                </a:solidFill>
              </a:rPr>
              <a:t>eletrônica </a:t>
            </a:r>
            <a:r>
              <a:rPr spc="120" dirty="0">
                <a:solidFill>
                  <a:srgbClr val="000000"/>
                </a:solidFill>
              </a:rPr>
              <a:t>pode </a:t>
            </a:r>
            <a:r>
              <a:rPr spc="70" dirty="0">
                <a:solidFill>
                  <a:srgbClr val="000000"/>
                </a:solidFill>
              </a:rPr>
              <a:t>ser </a:t>
            </a:r>
            <a:r>
              <a:rPr spc="125" dirty="0">
                <a:solidFill>
                  <a:srgbClr val="000000"/>
                </a:solidFill>
              </a:rPr>
              <a:t>definida </a:t>
            </a:r>
            <a:r>
              <a:rPr spc="135" dirty="0">
                <a:solidFill>
                  <a:srgbClr val="000000"/>
                </a:solidFill>
              </a:rPr>
              <a:t>como </a:t>
            </a:r>
            <a:r>
              <a:rPr spc="-240" dirty="0">
                <a:solidFill>
                  <a:srgbClr val="000000"/>
                </a:solidFill>
              </a:rPr>
              <a:t>a  </a:t>
            </a:r>
            <a:r>
              <a:rPr spc="70" dirty="0"/>
              <a:t>ciência </a:t>
            </a:r>
            <a:r>
              <a:rPr spc="105" dirty="0">
                <a:solidFill>
                  <a:srgbClr val="000000"/>
                </a:solidFill>
              </a:rPr>
              <a:t>que </a:t>
            </a:r>
            <a:r>
              <a:rPr spc="90" dirty="0"/>
              <a:t>estuda </a:t>
            </a:r>
            <a:r>
              <a:rPr spc="135" dirty="0">
                <a:solidFill>
                  <a:srgbClr val="000000"/>
                </a:solidFill>
              </a:rPr>
              <a:t>formas </a:t>
            </a:r>
            <a:r>
              <a:rPr spc="90" dirty="0">
                <a:solidFill>
                  <a:srgbClr val="000000"/>
                </a:solidFill>
              </a:rPr>
              <a:t>de </a:t>
            </a:r>
            <a:r>
              <a:rPr spc="130" dirty="0"/>
              <a:t>controlar </a:t>
            </a:r>
            <a:r>
              <a:rPr spc="-15" dirty="0"/>
              <a:t>a  </a:t>
            </a:r>
            <a:r>
              <a:rPr spc="90" dirty="0"/>
              <a:t>energia elétrica </a:t>
            </a:r>
            <a:r>
              <a:rPr spc="120" dirty="0"/>
              <a:t>em </a:t>
            </a:r>
            <a:r>
              <a:rPr spc="125" dirty="0"/>
              <a:t>circuitos</a:t>
            </a:r>
            <a:r>
              <a:rPr spc="80" dirty="0"/>
              <a:t> </a:t>
            </a:r>
            <a:r>
              <a:rPr spc="100" dirty="0"/>
              <a:t>elétricos</a:t>
            </a:r>
            <a:r>
              <a:rPr spc="100" dirty="0">
                <a:solidFill>
                  <a:srgbClr val="000000"/>
                </a:solidFill>
              </a:rPr>
              <a:t>.</a:t>
            </a:r>
            <a:endParaRPr sz="1700"/>
          </a:p>
          <a:p>
            <a:pPr marL="268605" marR="5080" indent="-256540" algn="just">
              <a:lnSpc>
                <a:spcPct val="100000"/>
              </a:lnSpc>
              <a:spcBef>
                <a:spcPts val="409"/>
              </a:spcBef>
            </a:pPr>
            <a:r>
              <a:rPr sz="1700" spc="-500" dirty="0">
                <a:solidFill>
                  <a:srgbClr val="2CA1BE"/>
                </a:solidFill>
              </a:rPr>
              <a:t></a:t>
            </a:r>
            <a:r>
              <a:rPr sz="1700" spc="635" dirty="0">
                <a:solidFill>
                  <a:srgbClr val="2CA1BE"/>
                </a:solidFill>
              </a:rPr>
              <a:t> </a:t>
            </a:r>
            <a:r>
              <a:rPr spc="-315" dirty="0">
                <a:solidFill>
                  <a:srgbClr val="000000"/>
                </a:solidFill>
              </a:rPr>
              <a:t>É </a:t>
            </a:r>
            <a:r>
              <a:rPr spc="200" dirty="0">
                <a:solidFill>
                  <a:srgbClr val="000000"/>
                </a:solidFill>
              </a:rPr>
              <a:t>um </a:t>
            </a:r>
            <a:r>
              <a:rPr spc="140" dirty="0">
                <a:solidFill>
                  <a:srgbClr val="000000"/>
                </a:solidFill>
              </a:rPr>
              <a:t>ramo </a:t>
            </a:r>
            <a:r>
              <a:rPr spc="80" dirty="0">
                <a:solidFill>
                  <a:srgbClr val="000000"/>
                </a:solidFill>
              </a:rPr>
              <a:t>da </a:t>
            </a:r>
            <a:r>
              <a:rPr spc="95" dirty="0">
                <a:solidFill>
                  <a:srgbClr val="000000"/>
                </a:solidFill>
              </a:rPr>
              <a:t>engenharia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spc="105" dirty="0">
                <a:solidFill>
                  <a:srgbClr val="000000"/>
                </a:solidFill>
              </a:rPr>
              <a:t>que</a:t>
            </a:r>
            <a:r>
              <a:rPr spc="495" dirty="0">
                <a:solidFill>
                  <a:srgbClr val="000000"/>
                </a:solidFill>
              </a:rPr>
              <a:t> </a:t>
            </a:r>
            <a:r>
              <a:rPr spc="50" dirty="0">
                <a:solidFill>
                  <a:srgbClr val="000000"/>
                </a:solidFill>
              </a:rPr>
              <a:t>desenvolve </a:t>
            </a:r>
            <a:r>
              <a:rPr spc="40" dirty="0">
                <a:solidFill>
                  <a:srgbClr val="000000"/>
                </a:solidFill>
              </a:rPr>
              <a:t> </a:t>
            </a:r>
            <a:r>
              <a:rPr spc="85" dirty="0">
                <a:solidFill>
                  <a:srgbClr val="000000"/>
                </a:solidFill>
              </a:rPr>
              <a:t>soluções </a:t>
            </a:r>
            <a:r>
              <a:rPr spc="105" dirty="0">
                <a:solidFill>
                  <a:srgbClr val="000000"/>
                </a:solidFill>
              </a:rPr>
              <a:t>aplicando </a:t>
            </a:r>
            <a:r>
              <a:rPr spc="80" dirty="0">
                <a:solidFill>
                  <a:srgbClr val="000000"/>
                </a:solidFill>
              </a:rPr>
              <a:t>os </a:t>
            </a:r>
            <a:r>
              <a:rPr spc="120" dirty="0">
                <a:solidFill>
                  <a:srgbClr val="000000"/>
                </a:solidFill>
              </a:rPr>
              <a:t>princípios </a:t>
            </a:r>
            <a:r>
              <a:rPr spc="85" dirty="0">
                <a:solidFill>
                  <a:srgbClr val="000000"/>
                </a:solidFill>
              </a:rPr>
              <a:t>de  </a:t>
            </a:r>
            <a:r>
              <a:rPr spc="100" dirty="0">
                <a:solidFill>
                  <a:srgbClr val="000000"/>
                </a:solidFill>
              </a:rPr>
              <a:t>eletricidade descobertos </a:t>
            </a:r>
            <a:r>
              <a:rPr spc="80" dirty="0">
                <a:solidFill>
                  <a:srgbClr val="000000"/>
                </a:solidFill>
              </a:rPr>
              <a:t>pela</a:t>
            </a:r>
            <a:r>
              <a:rPr spc="100" dirty="0">
                <a:solidFill>
                  <a:srgbClr val="000000"/>
                </a:solidFill>
              </a:rPr>
              <a:t> </a:t>
            </a:r>
            <a:r>
              <a:rPr spc="75" dirty="0">
                <a:solidFill>
                  <a:srgbClr val="000000"/>
                </a:solidFill>
              </a:rPr>
              <a:t>física.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656031" y="3861053"/>
            <a:ext cx="7017384" cy="1980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9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-30" dirty="0">
                <a:latin typeface="Arial"/>
                <a:cs typeface="Arial"/>
              </a:rPr>
              <a:t>Usa </a:t>
            </a:r>
            <a:r>
              <a:rPr sz="2500" spc="120" dirty="0">
                <a:latin typeface="Arial"/>
                <a:cs typeface="Arial"/>
              </a:rPr>
              <a:t>circuitos </a:t>
            </a:r>
            <a:r>
              <a:rPr sz="2500" spc="100" dirty="0">
                <a:latin typeface="Arial"/>
                <a:cs typeface="Arial"/>
              </a:rPr>
              <a:t>elétricos </a:t>
            </a:r>
            <a:r>
              <a:rPr sz="2500" spc="140" dirty="0">
                <a:latin typeface="Arial"/>
                <a:cs typeface="Arial"/>
              </a:rPr>
              <a:t>formados </a:t>
            </a:r>
            <a:r>
              <a:rPr sz="2500" spc="-40" dirty="0">
                <a:latin typeface="Arial"/>
                <a:cs typeface="Arial"/>
              </a:rPr>
              <a:t>por 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condutores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elétricos </a:t>
            </a:r>
            <a:r>
              <a:rPr sz="2500" dirty="0">
                <a:latin typeface="Arial"/>
                <a:cs typeface="Arial"/>
              </a:rPr>
              <a:t>e 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componentes 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eletrônicos </a:t>
            </a:r>
            <a:r>
              <a:rPr sz="2500" spc="80" dirty="0">
                <a:latin typeface="Arial"/>
                <a:cs typeface="Arial"/>
              </a:rPr>
              <a:t>para </a:t>
            </a:r>
            <a:r>
              <a:rPr sz="2500" spc="130" dirty="0">
                <a:solidFill>
                  <a:srgbClr val="FF0000"/>
                </a:solidFill>
                <a:latin typeface="Arial"/>
                <a:cs typeface="Arial"/>
              </a:rPr>
              <a:t>controlar </a:t>
            </a:r>
            <a:r>
              <a:rPr sz="2500" spc="85" dirty="0">
                <a:solidFill>
                  <a:srgbClr val="FF0000"/>
                </a:solidFill>
                <a:latin typeface="Arial"/>
                <a:cs typeface="Arial"/>
              </a:rPr>
              <a:t>sinais</a:t>
            </a:r>
            <a:r>
              <a:rPr sz="25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elétricos</a:t>
            </a:r>
            <a:r>
              <a:rPr sz="2500" spc="100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268605" marR="6350" indent="-256540" algn="just">
              <a:lnSpc>
                <a:spcPct val="100000"/>
              </a:lnSpc>
              <a:spcBef>
                <a:spcPts val="400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50" dirty="0">
                <a:latin typeface="Arial"/>
                <a:cs typeface="Arial"/>
              </a:rPr>
              <a:t>A </a:t>
            </a:r>
            <a:r>
              <a:rPr sz="2500" spc="100" dirty="0">
                <a:latin typeface="Arial"/>
                <a:cs typeface="Arial"/>
              </a:rPr>
              <a:t>eletrônica </a:t>
            </a:r>
            <a:r>
              <a:rPr sz="2500" spc="145" dirty="0">
                <a:latin typeface="Arial"/>
                <a:cs typeface="Arial"/>
              </a:rPr>
              <a:t>divide-se </a:t>
            </a:r>
            <a:r>
              <a:rPr sz="2500" spc="114" dirty="0">
                <a:latin typeface="Arial"/>
                <a:cs typeface="Arial"/>
              </a:rPr>
              <a:t>em </a:t>
            </a:r>
            <a:r>
              <a:rPr sz="2500" spc="80" dirty="0">
                <a:latin typeface="Arial"/>
                <a:cs typeface="Arial"/>
              </a:rPr>
              <a:t>analógica </a:t>
            </a:r>
            <a:r>
              <a:rPr sz="2500" spc="-204" dirty="0">
                <a:latin typeface="Arial"/>
                <a:cs typeface="Arial"/>
              </a:rPr>
              <a:t>e  </a:t>
            </a:r>
            <a:r>
              <a:rPr sz="2500" spc="140" dirty="0">
                <a:latin typeface="Arial"/>
                <a:cs typeface="Arial"/>
              </a:rPr>
              <a:t>digital.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572255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6750" cy="122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20" dirty="0">
                <a:solidFill>
                  <a:srgbClr val="000000"/>
                </a:solidFill>
              </a:rPr>
              <a:t>Passo-a-passo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160" dirty="0">
                <a:solidFill>
                  <a:srgbClr val="000000"/>
                </a:solidFill>
              </a:rPr>
              <a:t>montagem </a:t>
            </a:r>
            <a:r>
              <a:rPr sz="2700" spc="105" dirty="0">
                <a:solidFill>
                  <a:srgbClr val="000000"/>
                </a:solidFill>
              </a:rPr>
              <a:t>de </a:t>
            </a:r>
            <a:r>
              <a:rPr sz="2700" spc="220" dirty="0">
                <a:solidFill>
                  <a:srgbClr val="000000"/>
                </a:solidFill>
              </a:rPr>
              <a:t>um  </a:t>
            </a:r>
            <a:r>
              <a:rPr sz="2700" spc="125" dirty="0">
                <a:solidFill>
                  <a:srgbClr val="000000"/>
                </a:solidFill>
              </a:rPr>
              <a:t>pequeno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spc="145" dirty="0">
                <a:solidFill>
                  <a:srgbClr val="000000"/>
                </a:solidFill>
              </a:rPr>
              <a:t>circuito</a:t>
            </a:r>
            <a:endParaRPr sz="2700"/>
          </a:p>
          <a:p>
            <a:pPr marL="534035">
              <a:lnSpc>
                <a:spcPct val="100000"/>
              </a:lnSpc>
              <a:spcBef>
                <a:spcPts val="480"/>
              </a:spcBef>
              <a:tabLst>
                <a:tab pos="762635" algn="l"/>
              </a:tabLst>
            </a:pPr>
            <a:r>
              <a:rPr sz="2100" spc="-1090" dirty="0">
                <a:solidFill>
                  <a:srgbClr val="DA1F28"/>
                </a:solidFill>
              </a:rPr>
              <a:t>	</a:t>
            </a:r>
            <a:r>
              <a:rPr sz="2100" spc="-20" dirty="0"/>
              <a:t>Passo</a:t>
            </a:r>
            <a:r>
              <a:rPr sz="2100" spc="70" dirty="0"/>
              <a:t> </a:t>
            </a:r>
            <a:r>
              <a:rPr sz="2100" spc="160" dirty="0"/>
              <a:t>3</a:t>
            </a:r>
            <a:endParaRPr sz="2100"/>
          </a:p>
        </p:txBody>
      </p:sp>
      <p:sp>
        <p:nvSpPr>
          <p:cNvPr id="4" name="object 4"/>
          <p:cNvSpPr/>
          <p:nvPr/>
        </p:nvSpPr>
        <p:spPr>
          <a:xfrm>
            <a:off x="1331594" y="2888830"/>
            <a:ext cx="5760592" cy="3204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6750" cy="122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20" dirty="0">
                <a:solidFill>
                  <a:srgbClr val="000000"/>
                </a:solidFill>
              </a:rPr>
              <a:t>Passo-a-passo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160" dirty="0">
                <a:solidFill>
                  <a:srgbClr val="000000"/>
                </a:solidFill>
              </a:rPr>
              <a:t>montagem </a:t>
            </a:r>
            <a:r>
              <a:rPr sz="2700" spc="105" dirty="0">
                <a:solidFill>
                  <a:srgbClr val="000000"/>
                </a:solidFill>
              </a:rPr>
              <a:t>de </a:t>
            </a:r>
            <a:r>
              <a:rPr sz="2700" spc="220" dirty="0">
                <a:solidFill>
                  <a:srgbClr val="000000"/>
                </a:solidFill>
              </a:rPr>
              <a:t>um  </a:t>
            </a:r>
            <a:r>
              <a:rPr sz="2700" spc="125" dirty="0">
                <a:solidFill>
                  <a:srgbClr val="000000"/>
                </a:solidFill>
              </a:rPr>
              <a:t>pequeno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spc="145" dirty="0">
                <a:solidFill>
                  <a:srgbClr val="000000"/>
                </a:solidFill>
              </a:rPr>
              <a:t>circuito</a:t>
            </a:r>
            <a:endParaRPr sz="2700"/>
          </a:p>
          <a:p>
            <a:pPr marL="534035">
              <a:lnSpc>
                <a:spcPct val="100000"/>
              </a:lnSpc>
              <a:spcBef>
                <a:spcPts val="480"/>
              </a:spcBef>
              <a:tabLst>
                <a:tab pos="762635" algn="l"/>
              </a:tabLst>
            </a:pPr>
            <a:r>
              <a:rPr sz="2100" spc="-1090" dirty="0">
                <a:solidFill>
                  <a:srgbClr val="DA1F28"/>
                </a:solidFill>
              </a:rPr>
              <a:t>	</a:t>
            </a:r>
            <a:r>
              <a:rPr sz="2100" spc="-20" dirty="0"/>
              <a:t>Passo</a:t>
            </a:r>
            <a:r>
              <a:rPr sz="2100" spc="70" dirty="0"/>
              <a:t> </a:t>
            </a:r>
            <a:r>
              <a:rPr sz="2100" spc="160" dirty="0"/>
              <a:t>4</a:t>
            </a:r>
            <a:endParaRPr sz="2100"/>
          </a:p>
        </p:txBody>
      </p:sp>
      <p:sp>
        <p:nvSpPr>
          <p:cNvPr id="4" name="object 4"/>
          <p:cNvSpPr/>
          <p:nvPr/>
        </p:nvSpPr>
        <p:spPr>
          <a:xfrm>
            <a:off x="1331594" y="2888830"/>
            <a:ext cx="5760592" cy="3204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700529"/>
            <a:ext cx="3412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2297430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114" dirty="0">
                <a:solidFill>
                  <a:srgbClr val="000000"/>
                </a:solidFill>
              </a:rPr>
              <a:t>Transforma	</a:t>
            </a:r>
            <a:r>
              <a:rPr sz="2400" spc="90" dirty="0">
                <a:solidFill>
                  <a:srgbClr val="000000"/>
                </a:solidFill>
              </a:rPr>
              <a:t>energia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354195" y="1700529"/>
            <a:ext cx="33039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14780" algn="l"/>
                <a:tab pos="2190750" algn="l"/>
              </a:tabLst>
            </a:pPr>
            <a:r>
              <a:rPr sz="2400" spc="90" dirty="0">
                <a:latin typeface="Arial"/>
                <a:cs typeface="Arial"/>
              </a:rPr>
              <a:t>elétrica	</a:t>
            </a:r>
            <a:r>
              <a:rPr sz="2400" spc="114" dirty="0">
                <a:latin typeface="Arial"/>
                <a:cs typeface="Arial"/>
              </a:rPr>
              <a:t>em	</a:t>
            </a:r>
            <a:r>
              <a:rPr sz="2400" spc="85" dirty="0">
                <a:latin typeface="Arial"/>
                <a:cs typeface="Arial"/>
              </a:rPr>
              <a:t>energia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2014474"/>
            <a:ext cx="7019925" cy="274066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505"/>
              </a:spcBef>
            </a:pPr>
            <a:r>
              <a:rPr sz="2400" spc="70" dirty="0">
                <a:latin typeface="Arial"/>
                <a:cs typeface="Arial"/>
              </a:rPr>
              <a:t>mecânica.</a:t>
            </a:r>
            <a:endParaRPr sz="2400">
              <a:latin typeface="Arial"/>
              <a:cs typeface="Arial"/>
            </a:endParaRPr>
          </a:p>
          <a:p>
            <a:pPr marL="268605" marR="8890" indent="-256540" algn="just">
              <a:lnSpc>
                <a:spcPct val="100000"/>
              </a:lnSpc>
              <a:spcBef>
                <a:spcPts val="409"/>
              </a:spcBef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600" spc="70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 </a:t>
            </a:r>
            <a:r>
              <a:rPr sz="2400" spc="125" dirty="0">
                <a:latin typeface="Arial"/>
                <a:cs typeface="Arial"/>
              </a:rPr>
              <a:t>sentido </a:t>
            </a:r>
            <a:r>
              <a:rPr sz="2400" spc="85" dirty="0">
                <a:latin typeface="Arial"/>
                <a:cs typeface="Arial"/>
              </a:rPr>
              <a:t>de  </a:t>
            </a:r>
            <a:r>
              <a:rPr sz="2400" spc="165" dirty="0">
                <a:latin typeface="Arial"/>
                <a:cs typeface="Arial"/>
              </a:rPr>
              <a:t>giro </a:t>
            </a:r>
            <a:r>
              <a:rPr sz="2400" spc="155" dirty="0">
                <a:latin typeface="Arial"/>
                <a:cs typeface="Arial"/>
              </a:rPr>
              <a:t>do </a:t>
            </a:r>
            <a:r>
              <a:rPr sz="2400" spc="175" dirty="0">
                <a:latin typeface="Arial"/>
                <a:cs typeface="Arial"/>
              </a:rPr>
              <a:t>rotor </a:t>
            </a:r>
            <a:r>
              <a:rPr sz="2400" spc="95" dirty="0">
                <a:latin typeface="Arial"/>
                <a:cs typeface="Arial"/>
              </a:rPr>
              <a:t>depende </a:t>
            </a:r>
            <a:r>
              <a:rPr sz="2400" spc="-85" dirty="0">
                <a:latin typeface="Arial"/>
                <a:cs typeface="Arial"/>
              </a:rPr>
              <a:t>do  </a:t>
            </a:r>
            <a:r>
              <a:rPr sz="2400" spc="120" dirty="0">
                <a:latin typeface="Arial"/>
                <a:cs typeface="Arial"/>
              </a:rPr>
              <a:t>sentido </a:t>
            </a:r>
            <a:r>
              <a:rPr sz="2400" spc="85" dirty="0">
                <a:latin typeface="Arial"/>
                <a:cs typeface="Arial"/>
              </a:rPr>
              <a:t>da </a:t>
            </a:r>
            <a:r>
              <a:rPr sz="2400" spc="110" dirty="0">
                <a:latin typeface="Arial"/>
                <a:cs typeface="Arial"/>
              </a:rPr>
              <a:t>corrente </a:t>
            </a:r>
            <a:r>
              <a:rPr sz="2400" spc="105" dirty="0">
                <a:latin typeface="Arial"/>
                <a:cs typeface="Arial"/>
              </a:rPr>
              <a:t>que </a:t>
            </a:r>
            <a:r>
              <a:rPr sz="2400" spc="110" dirty="0">
                <a:latin typeface="Arial"/>
                <a:cs typeface="Arial"/>
              </a:rPr>
              <a:t>percorre </a:t>
            </a:r>
            <a:r>
              <a:rPr sz="2400" dirty="0">
                <a:latin typeface="Arial"/>
                <a:cs typeface="Arial"/>
              </a:rPr>
              <a:t>as </a:t>
            </a:r>
            <a:r>
              <a:rPr sz="2400" spc="110" dirty="0">
                <a:latin typeface="Arial"/>
                <a:cs typeface="Arial"/>
              </a:rPr>
              <a:t>bobinas  </a:t>
            </a:r>
            <a:r>
              <a:rPr sz="2400" spc="155" dirty="0">
                <a:latin typeface="Arial"/>
                <a:cs typeface="Arial"/>
              </a:rPr>
              <a:t>do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170" dirty="0">
                <a:latin typeface="Arial"/>
                <a:cs typeface="Arial"/>
              </a:rPr>
              <a:t>motor.</a:t>
            </a:r>
            <a:endParaRPr sz="2400">
              <a:latin typeface="Arial"/>
              <a:cs typeface="Arial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400"/>
              </a:spcBef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600" spc="70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Invertendo-se </a:t>
            </a:r>
            <a:r>
              <a:rPr sz="2400" spc="80" dirty="0">
                <a:latin typeface="Arial"/>
                <a:cs typeface="Arial"/>
              </a:rPr>
              <a:t>os </a:t>
            </a:r>
            <a:r>
              <a:rPr sz="2400" spc="125" dirty="0">
                <a:latin typeface="Arial"/>
                <a:cs typeface="Arial"/>
              </a:rPr>
              <a:t>polos </a:t>
            </a:r>
            <a:r>
              <a:rPr sz="2400" spc="80" dirty="0">
                <a:latin typeface="Arial"/>
                <a:cs typeface="Arial"/>
              </a:rPr>
              <a:t>da </a:t>
            </a:r>
            <a:r>
              <a:rPr sz="2400" spc="150" dirty="0">
                <a:latin typeface="Arial"/>
                <a:cs typeface="Arial"/>
              </a:rPr>
              <a:t>fonte </a:t>
            </a:r>
            <a:r>
              <a:rPr sz="2400" spc="-180" dirty="0">
                <a:latin typeface="Arial"/>
                <a:cs typeface="Arial"/>
              </a:rPr>
              <a:t>de  </a:t>
            </a:r>
            <a:r>
              <a:rPr sz="2400" spc="90" dirty="0">
                <a:latin typeface="Arial"/>
                <a:cs typeface="Arial"/>
              </a:rPr>
              <a:t>alimentação, </a:t>
            </a:r>
            <a:r>
              <a:rPr sz="2400" spc="135" dirty="0">
                <a:latin typeface="Arial"/>
                <a:cs typeface="Arial"/>
              </a:rPr>
              <a:t>inverte-se o </a:t>
            </a:r>
            <a:r>
              <a:rPr sz="2400" spc="125" dirty="0">
                <a:latin typeface="Arial"/>
                <a:cs typeface="Arial"/>
              </a:rPr>
              <a:t>sentido </a:t>
            </a:r>
            <a:r>
              <a:rPr sz="2400" spc="85" dirty="0">
                <a:latin typeface="Arial"/>
                <a:cs typeface="Arial"/>
              </a:rPr>
              <a:t>de </a:t>
            </a:r>
            <a:r>
              <a:rPr sz="2400" spc="160" dirty="0">
                <a:latin typeface="Arial"/>
                <a:cs typeface="Arial"/>
              </a:rPr>
              <a:t>giro </a:t>
            </a:r>
            <a:r>
              <a:rPr sz="2400" spc="155" dirty="0">
                <a:latin typeface="Arial"/>
                <a:cs typeface="Arial"/>
              </a:rPr>
              <a:t>do  </a:t>
            </a:r>
            <a:r>
              <a:rPr sz="2400" spc="160" dirty="0">
                <a:latin typeface="Arial"/>
                <a:cs typeface="Arial"/>
              </a:rPr>
              <a:t>rotor.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79405" y="4484585"/>
            <a:ext cx="1800945" cy="1896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7627" y="4850460"/>
            <a:ext cx="1648460" cy="11342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13888" y="4869167"/>
            <a:ext cx="2594229" cy="11344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83613"/>
            <a:ext cx="41376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860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30" dirty="0">
                <a:solidFill>
                  <a:srgbClr val="000000"/>
                </a:solidFill>
              </a:rPr>
              <a:t>Partes </a:t>
            </a:r>
            <a:r>
              <a:rPr sz="2600" spc="100" dirty="0">
                <a:solidFill>
                  <a:srgbClr val="000000"/>
                </a:solidFill>
              </a:rPr>
              <a:t>de </a:t>
            </a:r>
            <a:r>
              <a:rPr sz="2600" spc="215" dirty="0">
                <a:solidFill>
                  <a:srgbClr val="000000"/>
                </a:solidFill>
              </a:rPr>
              <a:t>um </a:t>
            </a:r>
            <a:r>
              <a:rPr sz="2600" spc="200" dirty="0">
                <a:solidFill>
                  <a:srgbClr val="000000"/>
                </a:solidFill>
              </a:rPr>
              <a:t>motor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spc="30" dirty="0">
                <a:solidFill>
                  <a:srgbClr val="000000"/>
                </a:solidFill>
              </a:rPr>
              <a:t>DC: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929436" y="2222754"/>
            <a:ext cx="6732905" cy="354012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41300" marR="5715" indent="-241300">
              <a:lnSpc>
                <a:spcPct val="80000"/>
              </a:lnSpc>
              <a:spcBef>
                <a:spcPts val="62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231265" algn="l"/>
                <a:tab pos="2077720" algn="l"/>
                <a:tab pos="3056255" algn="l"/>
                <a:tab pos="3566795" algn="l"/>
                <a:tab pos="4644390" algn="l"/>
                <a:tab pos="5359400" algn="l"/>
                <a:tab pos="6546850" algn="l"/>
              </a:tabLst>
            </a:pPr>
            <a:r>
              <a:rPr sz="2200" u="heavy" spc="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Roto</a:t>
            </a:r>
            <a:r>
              <a:rPr sz="2200" u="heavy" spc="17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sz="2200" spc="80" dirty="0">
                <a:latin typeface="Arial"/>
                <a:cs typeface="Arial"/>
              </a:rPr>
              <a:t>: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20" dirty="0">
                <a:latin typeface="Arial"/>
                <a:cs typeface="Arial"/>
              </a:rPr>
              <a:t>Parte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05" dirty="0">
                <a:latin typeface="Arial"/>
                <a:cs typeface="Arial"/>
              </a:rPr>
              <a:t>móvel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45" dirty="0">
                <a:latin typeface="Arial"/>
                <a:cs typeface="Arial"/>
              </a:rPr>
              <a:t>d</a:t>
            </a:r>
            <a:r>
              <a:rPr sz="2200" spc="140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225" dirty="0">
                <a:latin typeface="Arial"/>
                <a:cs typeface="Arial"/>
              </a:rPr>
              <a:t>m</a:t>
            </a:r>
            <a:r>
              <a:rPr sz="2200" spc="160" dirty="0">
                <a:latin typeface="Arial"/>
                <a:cs typeface="Arial"/>
              </a:rPr>
              <a:t>oto</a:t>
            </a:r>
            <a:r>
              <a:rPr sz="2200" spc="120" dirty="0">
                <a:latin typeface="Arial"/>
                <a:cs typeface="Arial"/>
              </a:rPr>
              <a:t>r</a:t>
            </a:r>
            <a:r>
              <a:rPr sz="2200" spc="80" dirty="0">
                <a:latin typeface="Arial"/>
                <a:cs typeface="Arial"/>
              </a:rPr>
              <a:t>.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40" dirty="0">
                <a:latin typeface="Arial"/>
                <a:cs typeface="Arial"/>
              </a:rPr>
              <a:t>Gira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00" dirty="0">
                <a:latin typeface="Arial"/>
                <a:cs typeface="Arial"/>
              </a:rPr>
              <a:t>qua</a:t>
            </a:r>
            <a:r>
              <a:rPr sz="2200" spc="105" dirty="0">
                <a:latin typeface="Arial"/>
                <a:cs typeface="Arial"/>
              </a:rPr>
              <a:t>n</a:t>
            </a:r>
            <a:r>
              <a:rPr sz="2200" spc="135" dirty="0">
                <a:latin typeface="Arial"/>
                <a:cs typeface="Arial"/>
              </a:rPr>
              <a:t>d</a:t>
            </a:r>
            <a:r>
              <a:rPr sz="2200" spc="140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80" dirty="0">
                <a:latin typeface="Arial"/>
                <a:cs typeface="Arial"/>
              </a:rPr>
              <a:t>o  </a:t>
            </a:r>
            <a:r>
              <a:rPr sz="2200" spc="165" dirty="0">
                <a:latin typeface="Arial"/>
                <a:cs typeface="Arial"/>
              </a:rPr>
              <a:t>motor </a:t>
            </a:r>
            <a:r>
              <a:rPr sz="2200" dirty="0">
                <a:latin typeface="Arial"/>
                <a:cs typeface="Arial"/>
              </a:rPr>
              <a:t>é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105" dirty="0">
                <a:latin typeface="Arial"/>
                <a:cs typeface="Arial"/>
              </a:rPr>
              <a:t>alimentado.</a:t>
            </a:r>
            <a:endParaRPr sz="2200">
              <a:latin typeface="Arial"/>
              <a:cs typeface="Arial"/>
            </a:endParaRPr>
          </a:p>
          <a:p>
            <a:pPr marL="241300" marR="5715" indent="-241300">
              <a:lnSpc>
                <a:spcPts val="2110"/>
              </a:lnSpc>
              <a:spcBef>
                <a:spcPts val="27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455420" algn="l"/>
                <a:tab pos="2321560" algn="l"/>
                <a:tab pos="3547110" algn="l"/>
                <a:tab pos="4077335" algn="l"/>
                <a:tab pos="5171440" algn="l"/>
                <a:tab pos="5506720" algn="l"/>
              </a:tabLst>
            </a:pPr>
            <a:r>
              <a:rPr sz="2200" u="heavy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Es</a:t>
            </a:r>
            <a:r>
              <a:rPr sz="2200" u="heavy" spc="-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t</a:t>
            </a:r>
            <a:r>
              <a:rPr sz="22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a</a:t>
            </a:r>
            <a:r>
              <a:rPr sz="2200" u="heavy" spc="2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t</a:t>
            </a:r>
            <a:r>
              <a:rPr sz="2200" u="heavy" spc="17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</a:t>
            </a:r>
            <a:r>
              <a:rPr sz="2200" u="heavy" spc="10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sz="2200" spc="80" dirty="0">
                <a:latin typeface="Arial"/>
                <a:cs typeface="Arial"/>
              </a:rPr>
              <a:t>:</a:t>
            </a:r>
            <a:r>
              <a:rPr sz="2200" dirty="0">
                <a:latin typeface="Arial"/>
                <a:cs typeface="Arial"/>
              </a:rPr>
              <a:t>		</a:t>
            </a:r>
            <a:r>
              <a:rPr sz="2200" spc="-145" dirty="0">
                <a:latin typeface="Arial"/>
                <a:cs typeface="Arial"/>
              </a:rPr>
              <a:t>P</a:t>
            </a:r>
            <a:r>
              <a:rPr sz="2200" spc="-120" dirty="0">
                <a:latin typeface="Arial"/>
                <a:cs typeface="Arial"/>
              </a:rPr>
              <a:t>a</a:t>
            </a:r>
            <a:r>
              <a:rPr sz="2200" spc="90" dirty="0">
                <a:latin typeface="Arial"/>
                <a:cs typeface="Arial"/>
              </a:rPr>
              <a:t>rt</a:t>
            </a:r>
            <a:r>
              <a:rPr sz="2200" spc="175" dirty="0">
                <a:latin typeface="Arial"/>
                <a:cs typeface="Arial"/>
              </a:rPr>
              <a:t>e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0" dirty="0">
                <a:latin typeface="Arial"/>
                <a:cs typeface="Arial"/>
              </a:rPr>
              <a:t>e</a:t>
            </a:r>
            <a:r>
              <a:rPr sz="2200" spc="20" dirty="0">
                <a:latin typeface="Arial"/>
                <a:cs typeface="Arial"/>
              </a:rPr>
              <a:t>s</a:t>
            </a:r>
            <a:r>
              <a:rPr sz="2200" spc="100" dirty="0">
                <a:latin typeface="Arial"/>
                <a:cs typeface="Arial"/>
              </a:rPr>
              <a:t>táti</a:t>
            </a:r>
            <a:r>
              <a:rPr sz="2200" spc="170" dirty="0">
                <a:latin typeface="Arial"/>
                <a:cs typeface="Arial"/>
              </a:rPr>
              <a:t>c</a:t>
            </a:r>
            <a:r>
              <a:rPr sz="2200" spc="-1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45" dirty="0">
                <a:latin typeface="Arial"/>
                <a:cs typeface="Arial"/>
              </a:rPr>
              <a:t>d</a:t>
            </a:r>
            <a:r>
              <a:rPr sz="2200" spc="140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225" dirty="0">
                <a:latin typeface="Arial"/>
                <a:cs typeface="Arial"/>
              </a:rPr>
              <a:t>m</a:t>
            </a:r>
            <a:r>
              <a:rPr sz="2200" spc="160" dirty="0">
                <a:latin typeface="Arial"/>
                <a:cs typeface="Arial"/>
              </a:rPr>
              <a:t>oto</a:t>
            </a:r>
            <a:r>
              <a:rPr sz="2200" spc="120" dirty="0">
                <a:latin typeface="Arial"/>
                <a:cs typeface="Arial"/>
              </a:rPr>
              <a:t>r</a:t>
            </a:r>
            <a:r>
              <a:rPr sz="2200" spc="80" dirty="0">
                <a:latin typeface="Arial"/>
                <a:cs typeface="Arial"/>
              </a:rPr>
              <a:t>.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280" dirty="0">
                <a:latin typeface="Arial"/>
                <a:cs typeface="Arial"/>
              </a:rPr>
              <a:t>É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70" dirty="0">
                <a:latin typeface="Arial"/>
                <a:cs typeface="Arial"/>
              </a:rPr>
              <a:t>mo</a:t>
            </a:r>
            <a:r>
              <a:rPr sz="2200" spc="145" dirty="0">
                <a:latin typeface="Arial"/>
                <a:cs typeface="Arial"/>
              </a:rPr>
              <a:t>n</a:t>
            </a:r>
            <a:r>
              <a:rPr sz="2200" spc="95" dirty="0">
                <a:latin typeface="Arial"/>
                <a:cs typeface="Arial"/>
              </a:rPr>
              <a:t>tado  </a:t>
            </a:r>
            <a:r>
              <a:rPr sz="2200" spc="50" dirty="0">
                <a:latin typeface="Arial"/>
                <a:cs typeface="Arial"/>
              </a:rPr>
              <a:t>ao </a:t>
            </a:r>
            <a:r>
              <a:rPr sz="2200" spc="114" dirty="0">
                <a:latin typeface="Arial"/>
                <a:cs typeface="Arial"/>
              </a:rPr>
              <a:t>redor </a:t>
            </a:r>
            <a:r>
              <a:rPr sz="2200" spc="135" dirty="0">
                <a:latin typeface="Arial"/>
                <a:cs typeface="Arial"/>
              </a:rPr>
              <a:t>do</a:t>
            </a:r>
            <a:r>
              <a:rPr sz="2200" spc="110" dirty="0">
                <a:latin typeface="Arial"/>
                <a:cs typeface="Arial"/>
              </a:rPr>
              <a:t> </a:t>
            </a:r>
            <a:r>
              <a:rPr sz="2200" spc="140" dirty="0">
                <a:latin typeface="Arial"/>
                <a:cs typeface="Arial"/>
              </a:rPr>
              <a:t>rotor.</a:t>
            </a:r>
            <a:endParaRPr sz="2200">
              <a:latin typeface="Arial"/>
              <a:cs typeface="Arial"/>
            </a:endParaRPr>
          </a:p>
          <a:p>
            <a:pPr marL="241300" indent="-241300">
              <a:lnSpc>
                <a:spcPct val="100000"/>
              </a:lnSpc>
              <a:spcBef>
                <a:spcPts val="22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2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Escovas</a:t>
            </a:r>
            <a:r>
              <a:rPr sz="2200" dirty="0">
                <a:latin typeface="Arial"/>
                <a:cs typeface="Arial"/>
              </a:rPr>
              <a:t>: </a:t>
            </a:r>
            <a:r>
              <a:rPr sz="2200" spc="75" dirty="0">
                <a:latin typeface="Arial"/>
                <a:cs typeface="Arial"/>
              </a:rPr>
              <a:t>Conectam </a:t>
            </a:r>
            <a:r>
              <a:rPr sz="2200" spc="65" dirty="0">
                <a:latin typeface="Arial"/>
                <a:cs typeface="Arial"/>
              </a:rPr>
              <a:t>os </a:t>
            </a:r>
            <a:r>
              <a:rPr sz="2200" spc="110" dirty="0">
                <a:latin typeface="Arial"/>
                <a:cs typeface="Arial"/>
              </a:rPr>
              <a:t>terminais </a:t>
            </a:r>
            <a:r>
              <a:rPr sz="2200" spc="50" dirty="0">
                <a:latin typeface="Arial"/>
                <a:cs typeface="Arial"/>
              </a:rPr>
              <a:t>ao</a:t>
            </a:r>
            <a:r>
              <a:rPr sz="2200" spc="210" dirty="0">
                <a:latin typeface="Arial"/>
                <a:cs typeface="Arial"/>
              </a:rPr>
              <a:t> </a:t>
            </a:r>
            <a:r>
              <a:rPr sz="2200" spc="120" dirty="0">
                <a:latin typeface="Arial"/>
                <a:cs typeface="Arial"/>
              </a:rPr>
              <a:t>comutador.</a:t>
            </a:r>
            <a:endParaRPr sz="2200">
              <a:latin typeface="Arial"/>
              <a:cs typeface="Arial"/>
            </a:endParaRPr>
          </a:p>
          <a:p>
            <a:pPr marL="241300" marR="5080" indent="-241300" algn="r">
              <a:lnSpc>
                <a:spcPts val="2110"/>
              </a:lnSpc>
              <a:spcBef>
                <a:spcPts val="26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2012314" algn="l"/>
                <a:tab pos="2328545" algn="l"/>
                <a:tab pos="2770505" algn="l"/>
                <a:tab pos="3023870" algn="l"/>
                <a:tab pos="3272790" algn="l"/>
                <a:tab pos="3606165" algn="l"/>
                <a:tab pos="4194175" algn="l"/>
                <a:tab pos="4447540" algn="l"/>
                <a:tab pos="4618355" algn="l"/>
                <a:tab pos="4766310" algn="l"/>
                <a:tab pos="4829810" algn="l"/>
                <a:tab pos="5395595" algn="l"/>
                <a:tab pos="5744845" algn="l"/>
                <a:tab pos="6121400" algn="l"/>
                <a:tab pos="6560184" algn="l"/>
              </a:tabLst>
            </a:pPr>
            <a:r>
              <a:rPr sz="2200" u="heavy" spc="1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Comutad</a:t>
            </a:r>
            <a:r>
              <a:rPr sz="2200" u="heavy" spc="17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</a:t>
            </a:r>
            <a:r>
              <a:rPr sz="2200" u="heavy" spc="1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sz="2200" spc="80" dirty="0">
                <a:latin typeface="Arial"/>
                <a:cs typeface="Arial"/>
              </a:rPr>
              <a:t>: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60" dirty="0">
                <a:latin typeface="Arial"/>
                <a:cs typeface="Arial"/>
              </a:rPr>
              <a:t>C</a:t>
            </a:r>
            <a:r>
              <a:rPr sz="2200" spc="70" dirty="0">
                <a:latin typeface="Arial"/>
                <a:cs typeface="Arial"/>
              </a:rPr>
              <a:t>onect</a:t>
            </a:r>
            <a:r>
              <a:rPr sz="2200" spc="90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2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75" dirty="0">
                <a:latin typeface="Arial"/>
                <a:cs typeface="Arial"/>
              </a:rPr>
              <a:t>r</a:t>
            </a:r>
            <a:r>
              <a:rPr sz="2200" spc="160" dirty="0">
                <a:latin typeface="Arial"/>
                <a:cs typeface="Arial"/>
              </a:rPr>
              <a:t>oto</a:t>
            </a:r>
            <a:r>
              <a:rPr sz="2200" spc="120" dirty="0">
                <a:latin typeface="Arial"/>
                <a:cs typeface="Arial"/>
              </a:rPr>
              <a:t>r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15" dirty="0">
                <a:latin typeface="Arial"/>
                <a:cs typeface="Arial"/>
              </a:rPr>
              <a:t>à</a:t>
            </a:r>
            <a:r>
              <a:rPr sz="2200" dirty="0">
                <a:latin typeface="Arial"/>
                <a:cs typeface="Arial"/>
              </a:rPr>
              <a:t>		</a:t>
            </a:r>
            <a:r>
              <a:rPr sz="2200" spc="95" dirty="0">
                <a:latin typeface="Arial"/>
                <a:cs typeface="Arial"/>
              </a:rPr>
              <a:t>alime</a:t>
            </a:r>
            <a:r>
              <a:rPr sz="2200" spc="125" dirty="0">
                <a:latin typeface="Arial"/>
                <a:cs typeface="Arial"/>
              </a:rPr>
              <a:t>n</a:t>
            </a:r>
            <a:r>
              <a:rPr sz="2200" spc="60" dirty="0">
                <a:latin typeface="Arial"/>
                <a:cs typeface="Arial"/>
              </a:rPr>
              <a:t>taçã</a:t>
            </a:r>
            <a:r>
              <a:rPr sz="2200" spc="7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e  </a:t>
            </a:r>
            <a:r>
              <a:rPr sz="2200" spc="60" dirty="0">
                <a:latin typeface="Arial"/>
                <a:cs typeface="Arial"/>
              </a:rPr>
              <a:t>f</a:t>
            </a:r>
            <a:r>
              <a:rPr sz="2200" spc="125" dirty="0">
                <a:latin typeface="Arial"/>
                <a:cs typeface="Arial"/>
              </a:rPr>
              <a:t>a</a:t>
            </a:r>
            <a:r>
              <a:rPr sz="2200" spc="155" dirty="0">
                <a:latin typeface="Arial"/>
                <a:cs typeface="Arial"/>
              </a:rPr>
              <a:t>z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1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90" dirty="0">
                <a:latin typeface="Arial"/>
                <a:cs typeface="Arial"/>
              </a:rPr>
              <a:t>in</a:t>
            </a:r>
            <a:r>
              <a:rPr sz="2200" spc="130" dirty="0">
                <a:latin typeface="Arial"/>
                <a:cs typeface="Arial"/>
              </a:rPr>
              <a:t>v</a:t>
            </a:r>
            <a:r>
              <a:rPr sz="2200" spc="50" dirty="0">
                <a:latin typeface="Arial"/>
                <a:cs typeface="Arial"/>
              </a:rPr>
              <a:t>ersã</a:t>
            </a:r>
            <a:r>
              <a:rPr sz="2200" spc="6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35" dirty="0">
                <a:latin typeface="Arial"/>
                <a:cs typeface="Arial"/>
              </a:rPr>
              <a:t>d</a:t>
            </a:r>
            <a:r>
              <a:rPr sz="2200" spc="140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		</a:t>
            </a:r>
            <a:r>
              <a:rPr sz="2200" spc="100" dirty="0">
                <a:latin typeface="Arial"/>
                <a:cs typeface="Arial"/>
              </a:rPr>
              <a:t>sen</a:t>
            </a:r>
            <a:r>
              <a:rPr sz="2200" spc="55" dirty="0">
                <a:latin typeface="Arial"/>
                <a:cs typeface="Arial"/>
              </a:rPr>
              <a:t>t</a:t>
            </a:r>
            <a:r>
              <a:rPr sz="2200" spc="120" dirty="0">
                <a:latin typeface="Arial"/>
                <a:cs typeface="Arial"/>
              </a:rPr>
              <a:t>id</a:t>
            </a:r>
            <a:r>
              <a:rPr sz="2200" spc="17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50" dirty="0">
                <a:latin typeface="Arial"/>
                <a:cs typeface="Arial"/>
              </a:rPr>
              <a:t>da  </a:t>
            </a:r>
            <a:r>
              <a:rPr sz="2200" spc="90" dirty="0">
                <a:latin typeface="Arial"/>
                <a:cs typeface="Arial"/>
              </a:rPr>
              <a:t>corre</a:t>
            </a:r>
            <a:r>
              <a:rPr sz="2200" spc="125" dirty="0">
                <a:latin typeface="Arial"/>
                <a:cs typeface="Arial"/>
              </a:rPr>
              <a:t>n</a:t>
            </a:r>
            <a:r>
              <a:rPr sz="2200" spc="65" dirty="0">
                <a:latin typeface="Arial"/>
                <a:cs typeface="Arial"/>
              </a:rPr>
              <a:t>t</a:t>
            </a:r>
            <a:r>
              <a:rPr sz="2200" spc="140" dirty="0">
                <a:latin typeface="Arial"/>
                <a:cs typeface="Arial"/>
              </a:rPr>
              <a:t>e</a:t>
            </a:r>
            <a:r>
              <a:rPr sz="2200" spc="80" dirty="0">
                <a:latin typeface="Arial"/>
                <a:cs typeface="Arial"/>
              </a:rPr>
              <a:t>,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55" dirty="0">
                <a:latin typeface="Arial"/>
                <a:cs typeface="Arial"/>
              </a:rPr>
              <a:t>nec</a:t>
            </a:r>
            <a:r>
              <a:rPr sz="2200" spc="5" dirty="0">
                <a:latin typeface="Arial"/>
                <a:cs typeface="Arial"/>
              </a:rPr>
              <a:t>e</a:t>
            </a:r>
            <a:r>
              <a:rPr sz="2200" spc="10" dirty="0">
                <a:latin typeface="Arial"/>
                <a:cs typeface="Arial"/>
              </a:rPr>
              <a:t>s</a:t>
            </a:r>
            <a:r>
              <a:rPr sz="2200" spc="90" dirty="0">
                <a:latin typeface="Arial"/>
                <a:cs typeface="Arial"/>
              </a:rPr>
              <a:t>sár</a:t>
            </a:r>
            <a:r>
              <a:rPr sz="2200" spc="45" dirty="0">
                <a:latin typeface="Arial"/>
                <a:cs typeface="Arial"/>
              </a:rPr>
              <a:t>i</a:t>
            </a:r>
            <a:r>
              <a:rPr sz="2200" spc="-1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		</a:t>
            </a:r>
            <a:r>
              <a:rPr sz="2200" spc="65" dirty="0">
                <a:latin typeface="Arial"/>
                <a:cs typeface="Arial"/>
              </a:rPr>
              <a:t>par</a:t>
            </a:r>
            <a:r>
              <a:rPr sz="2200" spc="80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2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14" dirty="0">
                <a:latin typeface="Arial"/>
                <a:cs typeface="Arial"/>
              </a:rPr>
              <a:t>corre</a:t>
            </a:r>
            <a:r>
              <a:rPr sz="2200" spc="80" dirty="0">
                <a:latin typeface="Arial"/>
                <a:cs typeface="Arial"/>
              </a:rPr>
              <a:t>t</a:t>
            </a:r>
            <a:r>
              <a:rPr sz="2200" spc="125" dirty="0">
                <a:latin typeface="Arial"/>
                <a:cs typeface="Arial"/>
              </a:rPr>
              <a:t>o</a:t>
            </a:r>
            <a:endParaRPr sz="2200">
              <a:latin typeface="Arial"/>
              <a:cs typeface="Arial"/>
            </a:endParaRPr>
          </a:p>
          <a:p>
            <a:pPr marL="1421765">
              <a:lnSpc>
                <a:spcPts val="2135"/>
              </a:lnSpc>
            </a:pPr>
            <a:r>
              <a:rPr sz="2200" spc="120" dirty="0">
                <a:latin typeface="Arial"/>
                <a:cs typeface="Arial"/>
              </a:rPr>
              <a:t>funcionamento </a:t>
            </a:r>
            <a:r>
              <a:rPr sz="2200" spc="135" dirty="0">
                <a:latin typeface="Arial"/>
                <a:cs typeface="Arial"/>
              </a:rPr>
              <a:t>do</a:t>
            </a:r>
            <a:r>
              <a:rPr sz="2200" spc="70" dirty="0">
                <a:latin typeface="Arial"/>
                <a:cs typeface="Arial"/>
              </a:rPr>
              <a:t> </a:t>
            </a:r>
            <a:r>
              <a:rPr sz="2200" spc="150" dirty="0">
                <a:latin typeface="Arial"/>
                <a:cs typeface="Arial"/>
              </a:rPr>
              <a:t>motor.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70148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600" spc="-450" dirty="0">
                <a:solidFill>
                  <a:srgbClr val="2CA1BE"/>
                </a:solidFill>
              </a:rPr>
              <a:t></a:t>
            </a:r>
            <a:r>
              <a:rPr sz="1600" spc="705" dirty="0">
                <a:solidFill>
                  <a:srgbClr val="2CA1BE"/>
                </a:solidFill>
              </a:rPr>
              <a:t> </a:t>
            </a:r>
            <a:r>
              <a:rPr sz="2400" u="heavy" spc="90" dirty="0">
                <a:uFill>
                  <a:solidFill>
                    <a:srgbClr val="FF0000"/>
                  </a:solidFill>
                </a:uFill>
              </a:rPr>
              <a:t>Rotor</a:t>
            </a:r>
            <a:r>
              <a:rPr sz="2400" spc="90" dirty="0">
                <a:solidFill>
                  <a:srgbClr val="000000"/>
                </a:solidFill>
              </a:rPr>
              <a:t>: </a:t>
            </a:r>
            <a:r>
              <a:rPr sz="2400" spc="25" dirty="0">
                <a:solidFill>
                  <a:srgbClr val="000000"/>
                </a:solidFill>
              </a:rPr>
              <a:t>Parte </a:t>
            </a:r>
            <a:r>
              <a:rPr sz="2400" spc="114" dirty="0">
                <a:solidFill>
                  <a:srgbClr val="000000"/>
                </a:solidFill>
              </a:rPr>
              <a:t>móvel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70" dirty="0">
                <a:solidFill>
                  <a:srgbClr val="000000"/>
                </a:solidFill>
              </a:rPr>
              <a:t>motor. </a:t>
            </a:r>
            <a:r>
              <a:rPr sz="2400" spc="35" dirty="0">
                <a:solidFill>
                  <a:srgbClr val="000000"/>
                </a:solidFill>
              </a:rPr>
              <a:t>Possui  </a:t>
            </a:r>
            <a:r>
              <a:rPr sz="2400" spc="95" dirty="0">
                <a:solidFill>
                  <a:srgbClr val="000000"/>
                </a:solidFill>
              </a:rPr>
              <a:t>bobinas </a:t>
            </a:r>
            <a:r>
              <a:rPr sz="2400" spc="105" dirty="0">
                <a:solidFill>
                  <a:srgbClr val="000000"/>
                </a:solidFill>
              </a:rPr>
              <a:t>que </a:t>
            </a:r>
            <a:r>
              <a:rPr sz="2400" spc="110" dirty="0">
                <a:solidFill>
                  <a:srgbClr val="000000"/>
                </a:solidFill>
              </a:rPr>
              <a:t>geram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10" dirty="0">
                <a:solidFill>
                  <a:srgbClr val="000000"/>
                </a:solidFill>
              </a:rPr>
              <a:t>campo </a:t>
            </a:r>
            <a:r>
              <a:rPr sz="2400" spc="120" dirty="0">
                <a:solidFill>
                  <a:srgbClr val="000000"/>
                </a:solidFill>
              </a:rPr>
              <a:t>magnético  </a:t>
            </a:r>
            <a:r>
              <a:rPr sz="2400" spc="125" dirty="0">
                <a:solidFill>
                  <a:srgbClr val="000000"/>
                </a:solidFill>
              </a:rPr>
              <a:t>quando </a:t>
            </a:r>
            <a:r>
              <a:rPr sz="2400" spc="135" dirty="0">
                <a:solidFill>
                  <a:srgbClr val="000000"/>
                </a:solidFill>
              </a:rPr>
              <a:t>o </a:t>
            </a:r>
            <a:r>
              <a:rPr sz="2400" spc="185" dirty="0">
                <a:solidFill>
                  <a:srgbClr val="000000"/>
                </a:solidFill>
              </a:rPr>
              <a:t>motor </a:t>
            </a:r>
            <a:r>
              <a:rPr sz="2400" dirty="0">
                <a:solidFill>
                  <a:srgbClr val="000000"/>
                </a:solidFill>
              </a:rPr>
              <a:t>é</a:t>
            </a:r>
            <a:r>
              <a:rPr sz="2400" spc="345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alimentado.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9766" y="3356952"/>
            <a:ext cx="3096006" cy="2304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70148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600" spc="-450" dirty="0">
                <a:solidFill>
                  <a:srgbClr val="2CA1BE"/>
                </a:solidFill>
              </a:rPr>
              <a:t></a:t>
            </a:r>
            <a:r>
              <a:rPr sz="1600" spc="705" dirty="0">
                <a:solidFill>
                  <a:srgbClr val="2CA1BE"/>
                </a:solidFill>
              </a:rPr>
              <a:t> </a:t>
            </a:r>
            <a:r>
              <a:rPr sz="2400" u="heavy" spc="90" dirty="0">
                <a:uFill>
                  <a:solidFill>
                    <a:srgbClr val="FF0000"/>
                  </a:solidFill>
                </a:uFill>
              </a:rPr>
              <a:t>Rotor</a:t>
            </a:r>
            <a:r>
              <a:rPr sz="2400" spc="90" dirty="0">
                <a:solidFill>
                  <a:srgbClr val="000000"/>
                </a:solidFill>
              </a:rPr>
              <a:t>: </a:t>
            </a:r>
            <a:r>
              <a:rPr sz="2400" spc="25" dirty="0">
                <a:solidFill>
                  <a:srgbClr val="000000"/>
                </a:solidFill>
              </a:rPr>
              <a:t>Parte </a:t>
            </a:r>
            <a:r>
              <a:rPr sz="2400" spc="114" dirty="0">
                <a:solidFill>
                  <a:srgbClr val="000000"/>
                </a:solidFill>
              </a:rPr>
              <a:t>móvel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70" dirty="0">
                <a:solidFill>
                  <a:srgbClr val="000000"/>
                </a:solidFill>
              </a:rPr>
              <a:t>motor. </a:t>
            </a:r>
            <a:r>
              <a:rPr sz="2400" spc="35" dirty="0">
                <a:solidFill>
                  <a:srgbClr val="000000"/>
                </a:solidFill>
              </a:rPr>
              <a:t>Possui  </a:t>
            </a:r>
            <a:r>
              <a:rPr sz="2400" spc="95" dirty="0">
                <a:solidFill>
                  <a:srgbClr val="000000"/>
                </a:solidFill>
              </a:rPr>
              <a:t>bobinas </a:t>
            </a:r>
            <a:r>
              <a:rPr sz="2400" spc="105" dirty="0">
                <a:solidFill>
                  <a:srgbClr val="000000"/>
                </a:solidFill>
              </a:rPr>
              <a:t>que </a:t>
            </a:r>
            <a:r>
              <a:rPr sz="2400" spc="110" dirty="0">
                <a:solidFill>
                  <a:srgbClr val="000000"/>
                </a:solidFill>
              </a:rPr>
              <a:t>geram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10" dirty="0">
                <a:solidFill>
                  <a:srgbClr val="000000"/>
                </a:solidFill>
              </a:rPr>
              <a:t>campo </a:t>
            </a:r>
            <a:r>
              <a:rPr sz="2400" spc="120" dirty="0">
                <a:solidFill>
                  <a:srgbClr val="000000"/>
                </a:solidFill>
              </a:rPr>
              <a:t>magnético  </a:t>
            </a:r>
            <a:r>
              <a:rPr sz="2400" spc="125" dirty="0">
                <a:solidFill>
                  <a:srgbClr val="000000"/>
                </a:solidFill>
              </a:rPr>
              <a:t>quando </a:t>
            </a:r>
            <a:r>
              <a:rPr sz="2400" spc="135" dirty="0">
                <a:solidFill>
                  <a:srgbClr val="000000"/>
                </a:solidFill>
              </a:rPr>
              <a:t>o </a:t>
            </a:r>
            <a:r>
              <a:rPr sz="2400" spc="185" dirty="0">
                <a:solidFill>
                  <a:srgbClr val="000000"/>
                </a:solidFill>
              </a:rPr>
              <a:t>motor </a:t>
            </a:r>
            <a:r>
              <a:rPr sz="2400" dirty="0">
                <a:solidFill>
                  <a:srgbClr val="000000"/>
                </a:solidFill>
              </a:rPr>
              <a:t>é</a:t>
            </a:r>
            <a:r>
              <a:rPr sz="2400" spc="345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alimentado.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49932" y="3140925"/>
            <a:ext cx="4694174" cy="2664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70161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600" spc="-450" dirty="0">
                <a:solidFill>
                  <a:srgbClr val="2CA1BE"/>
                </a:solidFill>
              </a:rPr>
              <a:t></a:t>
            </a:r>
            <a:r>
              <a:rPr sz="1600" spc="710" dirty="0">
                <a:solidFill>
                  <a:srgbClr val="2CA1BE"/>
                </a:solidFill>
              </a:rPr>
              <a:t> </a:t>
            </a:r>
            <a:r>
              <a:rPr sz="2400" u="heavy" spc="70" dirty="0">
                <a:uFill>
                  <a:solidFill>
                    <a:srgbClr val="FF0000"/>
                  </a:solidFill>
                </a:uFill>
              </a:rPr>
              <a:t>Estator</a:t>
            </a:r>
            <a:r>
              <a:rPr sz="2400" spc="70" dirty="0">
                <a:solidFill>
                  <a:srgbClr val="000000"/>
                </a:solidFill>
              </a:rPr>
              <a:t>: </a:t>
            </a:r>
            <a:r>
              <a:rPr sz="2400" spc="25" dirty="0">
                <a:solidFill>
                  <a:srgbClr val="000000"/>
                </a:solidFill>
              </a:rPr>
              <a:t>Parte </a:t>
            </a:r>
            <a:r>
              <a:rPr sz="2400" spc="80" dirty="0">
                <a:solidFill>
                  <a:srgbClr val="000000"/>
                </a:solidFill>
              </a:rPr>
              <a:t>estática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70" dirty="0">
                <a:solidFill>
                  <a:srgbClr val="000000"/>
                </a:solidFill>
              </a:rPr>
              <a:t>motor. </a:t>
            </a:r>
            <a:r>
              <a:rPr sz="2400" spc="-300" dirty="0">
                <a:solidFill>
                  <a:srgbClr val="000000"/>
                </a:solidFill>
              </a:rPr>
              <a:t>É </a:t>
            </a:r>
            <a:r>
              <a:rPr sz="2400" spc="-100" dirty="0">
                <a:solidFill>
                  <a:srgbClr val="000000"/>
                </a:solidFill>
              </a:rPr>
              <a:t>montado  </a:t>
            </a:r>
            <a:r>
              <a:rPr sz="2400" spc="60" dirty="0">
                <a:solidFill>
                  <a:srgbClr val="000000"/>
                </a:solidFill>
              </a:rPr>
              <a:t>ao</a:t>
            </a:r>
            <a:r>
              <a:rPr sz="2400" spc="785" dirty="0">
                <a:solidFill>
                  <a:srgbClr val="000000"/>
                </a:solidFill>
              </a:rPr>
              <a:t> </a:t>
            </a:r>
            <a:r>
              <a:rPr sz="2400" spc="130" dirty="0">
                <a:solidFill>
                  <a:srgbClr val="000000"/>
                </a:solidFill>
              </a:rPr>
              <a:t>redor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60" dirty="0">
                <a:solidFill>
                  <a:srgbClr val="000000"/>
                </a:solidFill>
              </a:rPr>
              <a:t>rotor. </a:t>
            </a:r>
            <a:r>
              <a:rPr sz="2400" spc="125" dirty="0">
                <a:solidFill>
                  <a:srgbClr val="000000"/>
                </a:solidFill>
              </a:rPr>
              <a:t>Composto </a:t>
            </a:r>
            <a:r>
              <a:rPr sz="2400" spc="85" dirty="0">
                <a:solidFill>
                  <a:srgbClr val="000000"/>
                </a:solidFill>
              </a:rPr>
              <a:t>de  </a:t>
            </a:r>
            <a:r>
              <a:rPr sz="2400" spc="65" dirty="0">
                <a:solidFill>
                  <a:srgbClr val="000000"/>
                </a:solidFill>
              </a:rPr>
              <a:t>ímãs  </a:t>
            </a:r>
            <a:r>
              <a:rPr sz="2400" spc="100" dirty="0">
                <a:solidFill>
                  <a:srgbClr val="000000"/>
                </a:solidFill>
              </a:rPr>
              <a:t>permanentes </a:t>
            </a:r>
            <a:r>
              <a:rPr sz="2400" spc="145" dirty="0">
                <a:solidFill>
                  <a:srgbClr val="000000"/>
                </a:solidFill>
              </a:rPr>
              <a:t>ou</a:t>
            </a:r>
            <a:r>
              <a:rPr sz="2400" spc="105" dirty="0">
                <a:solidFill>
                  <a:srgbClr val="000000"/>
                </a:solidFill>
              </a:rPr>
              <a:t> </a:t>
            </a:r>
            <a:r>
              <a:rPr sz="2400" spc="110" dirty="0">
                <a:solidFill>
                  <a:srgbClr val="000000"/>
                </a:solidFill>
              </a:rPr>
              <a:t>bobinas.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1685" y="2964129"/>
            <a:ext cx="4248531" cy="3239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70161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600" spc="-450" dirty="0">
                <a:solidFill>
                  <a:srgbClr val="2CA1BE"/>
                </a:solidFill>
              </a:rPr>
              <a:t></a:t>
            </a:r>
            <a:r>
              <a:rPr sz="1600" spc="710" dirty="0">
                <a:solidFill>
                  <a:srgbClr val="2CA1BE"/>
                </a:solidFill>
              </a:rPr>
              <a:t> </a:t>
            </a:r>
            <a:r>
              <a:rPr sz="2400" u="heavy" spc="70" dirty="0">
                <a:uFill>
                  <a:solidFill>
                    <a:srgbClr val="FF0000"/>
                  </a:solidFill>
                </a:uFill>
              </a:rPr>
              <a:t>Estator</a:t>
            </a:r>
            <a:r>
              <a:rPr sz="2400" spc="70" dirty="0">
                <a:solidFill>
                  <a:srgbClr val="000000"/>
                </a:solidFill>
              </a:rPr>
              <a:t>: </a:t>
            </a:r>
            <a:r>
              <a:rPr sz="2400" spc="25" dirty="0">
                <a:solidFill>
                  <a:srgbClr val="000000"/>
                </a:solidFill>
              </a:rPr>
              <a:t>Parte </a:t>
            </a:r>
            <a:r>
              <a:rPr sz="2400" spc="80" dirty="0">
                <a:solidFill>
                  <a:srgbClr val="000000"/>
                </a:solidFill>
              </a:rPr>
              <a:t>estática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70" dirty="0">
                <a:solidFill>
                  <a:srgbClr val="000000"/>
                </a:solidFill>
              </a:rPr>
              <a:t>motor. </a:t>
            </a:r>
            <a:r>
              <a:rPr sz="2400" spc="-300" dirty="0">
                <a:solidFill>
                  <a:srgbClr val="000000"/>
                </a:solidFill>
              </a:rPr>
              <a:t>É </a:t>
            </a:r>
            <a:r>
              <a:rPr sz="2400" spc="-100" dirty="0">
                <a:solidFill>
                  <a:srgbClr val="000000"/>
                </a:solidFill>
              </a:rPr>
              <a:t>montado  </a:t>
            </a:r>
            <a:r>
              <a:rPr sz="2400" spc="60" dirty="0">
                <a:solidFill>
                  <a:srgbClr val="000000"/>
                </a:solidFill>
              </a:rPr>
              <a:t>ao</a:t>
            </a:r>
            <a:r>
              <a:rPr sz="2400" spc="785" dirty="0">
                <a:solidFill>
                  <a:srgbClr val="000000"/>
                </a:solidFill>
              </a:rPr>
              <a:t> </a:t>
            </a:r>
            <a:r>
              <a:rPr sz="2400" spc="130" dirty="0">
                <a:solidFill>
                  <a:srgbClr val="000000"/>
                </a:solidFill>
              </a:rPr>
              <a:t>redor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60" dirty="0">
                <a:solidFill>
                  <a:srgbClr val="000000"/>
                </a:solidFill>
              </a:rPr>
              <a:t>rotor. </a:t>
            </a:r>
            <a:r>
              <a:rPr sz="2400" spc="125" dirty="0">
                <a:solidFill>
                  <a:srgbClr val="000000"/>
                </a:solidFill>
              </a:rPr>
              <a:t>Composto </a:t>
            </a:r>
            <a:r>
              <a:rPr sz="2400" spc="85" dirty="0">
                <a:solidFill>
                  <a:srgbClr val="000000"/>
                </a:solidFill>
              </a:rPr>
              <a:t>de  </a:t>
            </a:r>
            <a:r>
              <a:rPr sz="2400" spc="65" dirty="0">
                <a:solidFill>
                  <a:srgbClr val="000000"/>
                </a:solidFill>
              </a:rPr>
              <a:t>ímãs  </a:t>
            </a:r>
            <a:r>
              <a:rPr sz="2400" spc="100" dirty="0">
                <a:solidFill>
                  <a:srgbClr val="000000"/>
                </a:solidFill>
              </a:rPr>
              <a:t>permanentes </a:t>
            </a:r>
            <a:r>
              <a:rPr sz="2400" spc="145" dirty="0">
                <a:solidFill>
                  <a:srgbClr val="000000"/>
                </a:solidFill>
              </a:rPr>
              <a:t>ou</a:t>
            </a:r>
            <a:r>
              <a:rPr sz="2400" spc="105" dirty="0">
                <a:solidFill>
                  <a:srgbClr val="000000"/>
                </a:solidFill>
              </a:rPr>
              <a:t> </a:t>
            </a:r>
            <a:r>
              <a:rPr sz="2400" spc="110" dirty="0">
                <a:solidFill>
                  <a:srgbClr val="000000"/>
                </a:solidFill>
              </a:rPr>
              <a:t>bobinas.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1685" y="2992945"/>
            <a:ext cx="4248531" cy="3181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2165" y="1628647"/>
            <a:ext cx="727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u="heavy" dirty="0">
                <a:uFill>
                  <a:solidFill>
                    <a:srgbClr val="FF0000"/>
                  </a:solidFill>
                </a:uFill>
              </a:rPr>
              <a:t>Escovas</a:t>
            </a:r>
            <a:r>
              <a:rPr sz="2400" dirty="0">
                <a:solidFill>
                  <a:srgbClr val="000000"/>
                </a:solidFill>
              </a:rPr>
              <a:t>: </a:t>
            </a:r>
            <a:r>
              <a:rPr sz="2400" spc="85" dirty="0">
                <a:solidFill>
                  <a:srgbClr val="000000"/>
                </a:solidFill>
              </a:rPr>
              <a:t>Conectam </a:t>
            </a:r>
            <a:r>
              <a:rPr sz="2400" spc="80" dirty="0">
                <a:solidFill>
                  <a:srgbClr val="000000"/>
                </a:solidFill>
              </a:rPr>
              <a:t>os </a:t>
            </a:r>
            <a:r>
              <a:rPr sz="2400" spc="120" dirty="0">
                <a:solidFill>
                  <a:srgbClr val="000000"/>
                </a:solidFill>
              </a:rPr>
              <a:t>terminais </a:t>
            </a:r>
            <a:r>
              <a:rPr sz="2400" spc="60" dirty="0">
                <a:solidFill>
                  <a:srgbClr val="000000"/>
                </a:solidFill>
              </a:rPr>
              <a:t>ao</a:t>
            </a:r>
            <a:r>
              <a:rPr sz="2400" spc="225" dirty="0">
                <a:solidFill>
                  <a:srgbClr val="000000"/>
                </a:solidFill>
              </a:rPr>
              <a:t> </a:t>
            </a:r>
            <a:r>
              <a:rPr sz="2400" spc="130" dirty="0">
                <a:solidFill>
                  <a:srgbClr val="000000"/>
                </a:solidFill>
              </a:rPr>
              <a:t>comutador.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49103" y="2824556"/>
            <a:ext cx="3234963" cy="2630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2165" y="1628647"/>
            <a:ext cx="727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u="heavy" dirty="0">
                <a:uFill>
                  <a:solidFill>
                    <a:srgbClr val="FF0000"/>
                  </a:solidFill>
                </a:uFill>
              </a:rPr>
              <a:t>Escovas</a:t>
            </a:r>
            <a:r>
              <a:rPr sz="2400" dirty="0">
                <a:solidFill>
                  <a:srgbClr val="000000"/>
                </a:solidFill>
              </a:rPr>
              <a:t>: </a:t>
            </a:r>
            <a:r>
              <a:rPr sz="2400" spc="85" dirty="0">
                <a:solidFill>
                  <a:srgbClr val="000000"/>
                </a:solidFill>
              </a:rPr>
              <a:t>Conectam </a:t>
            </a:r>
            <a:r>
              <a:rPr sz="2400" spc="80" dirty="0">
                <a:solidFill>
                  <a:srgbClr val="000000"/>
                </a:solidFill>
              </a:rPr>
              <a:t>os </a:t>
            </a:r>
            <a:r>
              <a:rPr sz="2400" spc="120" dirty="0">
                <a:solidFill>
                  <a:srgbClr val="000000"/>
                </a:solidFill>
              </a:rPr>
              <a:t>terminais </a:t>
            </a:r>
            <a:r>
              <a:rPr sz="2400" spc="60" dirty="0">
                <a:solidFill>
                  <a:srgbClr val="000000"/>
                </a:solidFill>
              </a:rPr>
              <a:t>ao</a:t>
            </a:r>
            <a:r>
              <a:rPr sz="2400" spc="225" dirty="0">
                <a:solidFill>
                  <a:srgbClr val="000000"/>
                </a:solidFill>
              </a:rPr>
              <a:t> </a:t>
            </a:r>
            <a:r>
              <a:rPr sz="2400" spc="130" dirty="0">
                <a:solidFill>
                  <a:srgbClr val="000000"/>
                </a:solidFill>
              </a:rPr>
              <a:t>comutador.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6614" y="2492844"/>
            <a:ext cx="4031107" cy="3384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38995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0" dirty="0">
                <a:solidFill>
                  <a:srgbClr val="000000"/>
                </a:solidFill>
              </a:rPr>
              <a:t>Eletrônica na</a:t>
            </a:r>
            <a:r>
              <a:rPr sz="2700" spc="60" dirty="0">
                <a:solidFill>
                  <a:srgbClr val="000000"/>
                </a:solidFill>
              </a:rPr>
              <a:t> </a:t>
            </a:r>
            <a:r>
              <a:rPr sz="2700" spc="140" dirty="0"/>
              <a:t>robótica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572255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8947" y="1969007"/>
            <a:ext cx="4869180" cy="620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89732" y="2017776"/>
            <a:ext cx="1539240" cy="5867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7622" y="1988832"/>
            <a:ext cx="4752467" cy="504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47622" y="1988832"/>
            <a:ext cx="4752975" cy="504190"/>
          </a:xfrm>
          <a:prstGeom prst="rect">
            <a:avLst/>
          </a:prstGeom>
          <a:ln w="9525">
            <a:solidFill>
              <a:srgbClr val="2CA1BE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1800" spc="50" dirty="0">
                <a:latin typeface="Arial"/>
                <a:cs typeface="Arial"/>
              </a:rPr>
              <a:t>Eletrônica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88947" y="3264408"/>
            <a:ext cx="4869180" cy="6202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07819" y="3339084"/>
            <a:ext cx="4695444" cy="533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47622" y="3284994"/>
            <a:ext cx="4752467" cy="504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622" y="3284994"/>
            <a:ext cx="4752975" cy="504190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795"/>
              </a:spcBef>
            </a:pPr>
            <a:r>
              <a:rPr sz="1600" spc="75" dirty="0">
                <a:solidFill>
                  <a:srgbClr val="FFFFFF"/>
                </a:solidFill>
                <a:latin typeface="Arial"/>
                <a:cs typeface="Arial"/>
              </a:rPr>
              <a:t>Micro-mecânica </a:t>
            </a:r>
            <a:r>
              <a:rPr sz="1600" spc="330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600" spc="65" dirty="0">
                <a:solidFill>
                  <a:srgbClr val="FFFFFF"/>
                </a:solidFill>
                <a:latin typeface="Arial"/>
                <a:cs typeface="Arial"/>
              </a:rPr>
              <a:t>pneumática </a:t>
            </a:r>
            <a:r>
              <a:rPr sz="1600" spc="33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6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Arial"/>
                <a:cs typeface="Arial"/>
              </a:rPr>
              <a:t>hidráulica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47871" y="2578607"/>
            <a:ext cx="751331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06419" y="2597911"/>
            <a:ext cx="635000" cy="5820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6419" y="2597911"/>
            <a:ext cx="635000" cy="582295"/>
          </a:xfrm>
          <a:custGeom>
            <a:avLst/>
            <a:gdLst/>
            <a:ahLst/>
            <a:cxnLst/>
            <a:rect l="l" t="t" r="r" b="b"/>
            <a:pathLst>
              <a:path w="635000" h="582294">
                <a:moveTo>
                  <a:pt x="0" y="197865"/>
                </a:moveTo>
                <a:lnTo>
                  <a:pt x="224408" y="197865"/>
                </a:lnTo>
                <a:lnTo>
                  <a:pt x="224408" y="0"/>
                </a:lnTo>
                <a:lnTo>
                  <a:pt x="410717" y="0"/>
                </a:lnTo>
                <a:lnTo>
                  <a:pt x="410717" y="197865"/>
                </a:lnTo>
                <a:lnTo>
                  <a:pt x="635000" y="197865"/>
                </a:lnTo>
                <a:lnTo>
                  <a:pt x="635000" y="384175"/>
                </a:lnTo>
                <a:lnTo>
                  <a:pt x="410717" y="384175"/>
                </a:lnTo>
                <a:lnTo>
                  <a:pt x="410717" y="582040"/>
                </a:lnTo>
                <a:lnTo>
                  <a:pt x="224408" y="582040"/>
                </a:lnTo>
                <a:lnTo>
                  <a:pt x="224408" y="384175"/>
                </a:lnTo>
                <a:lnTo>
                  <a:pt x="0" y="384175"/>
                </a:lnTo>
                <a:lnTo>
                  <a:pt x="0" y="197865"/>
                </a:lnTo>
                <a:close/>
              </a:path>
            </a:pathLst>
          </a:custGeom>
          <a:ln w="9525">
            <a:solidFill>
              <a:srgbClr val="EB63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79803" y="4480559"/>
            <a:ext cx="4887468" cy="6385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32964" y="4598670"/>
            <a:ext cx="2581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Computação</a:t>
            </a:r>
            <a:r>
              <a:rPr sz="16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Arial"/>
                <a:cs typeface="Arial"/>
              </a:rPr>
              <a:t>(informática)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47871" y="3802379"/>
            <a:ext cx="751331" cy="6979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06419" y="3822065"/>
            <a:ext cx="635000" cy="5820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06419" y="3822065"/>
            <a:ext cx="635000" cy="582295"/>
          </a:xfrm>
          <a:custGeom>
            <a:avLst/>
            <a:gdLst/>
            <a:ahLst/>
            <a:cxnLst/>
            <a:rect l="l" t="t" r="r" b="b"/>
            <a:pathLst>
              <a:path w="635000" h="582295">
                <a:moveTo>
                  <a:pt x="0" y="197866"/>
                </a:moveTo>
                <a:lnTo>
                  <a:pt x="224408" y="197866"/>
                </a:lnTo>
                <a:lnTo>
                  <a:pt x="224408" y="0"/>
                </a:lnTo>
                <a:lnTo>
                  <a:pt x="410717" y="0"/>
                </a:lnTo>
                <a:lnTo>
                  <a:pt x="410717" y="197866"/>
                </a:lnTo>
                <a:lnTo>
                  <a:pt x="635000" y="197866"/>
                </a:lnTo>
                <a:lnTo>
                  <a:pt x="635000" y="384175"/>
                </a:lnTo>
                <a:lnTo>
                  <a:pt x="410717" y="384175"/>
                </a:lnTo>
                <a:lnTo>
                  <a:pt x="410717" y="582041"/>
                </a:lnTo>
                <a:lnTo>
                  <a:pt x="224408" y="582041"/>
                </a:lnTo>
                <a:lnTo>
                  <a:pt x="224408" y="384175"/>
                </a:lnTo>
                <a:lnTo>
                  <a:pt x="0" y="384175"/>
                </a:lnTo>
                <a:lnTo>
                  <a:pt x="0" y="197866"/>
                </a:lnTo>
                <a:close/>
              </a:path>
            </a:pathLst>
          </a:custGeom>
          <a:ln w="9524">
            <a:solidFill>
              <a:srgbClr val="EB63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61003" y="5256276"/>
            <a:ext cx="1069848" cy="4541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19678" y="5275834"/>
            <a:ext cx="952500" cy="1355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19678" y="5479034"/>
            <a:ext cx="952500" cy="13554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19678" y="5275834"/>
            <a:ext cx="952500" cy="135890"/>
          </a:xfrm>
          <a:custGeom>
            <a:avLst/>
            <a:gdLst/>
            <a:ahLst/>
            <a:cxnLst/>
            <a:rect l="l" t="t" r="r" b="b"/>
            <a:pathLst>
              <a:path w="952500" h="135889">
                <a:moveTo>
                  <a:pt x="0" y="0"/>
                </a:moveTo>
                <a:lnTo>
                  <a:pt x="952500" y="0"/>
                </a:lnTo>
                <a:lnTo>
                  <a:pt x="952500" y="135508"/>
                </a:lnTo>
                <a:lnTo>
                  <a:pt x="0" y="13550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19678" y="5479034"/>
            <a:ext cx="952500" cy="135890"/>
          </a:xfrm>
          <a:custGeom>
            <a:avLst/>
            <a:gdLst/>
            <a:ahLst/>
            <a:cxnLst/>
            <a:rect l="l" t="t" r="r" b="b"/>
            <a:pathLst>
              <a:path w="952500" h="135889">
                <a:moveTo>
                  <a:pt x="0" y="0"/>
                </a:moveTo>
                <a:lnTo>
                  <a:pt x="952500" y="0"/>
                </a:lnTo>
                <a:lnTo>
                  <a:pt x="952500" y="135547"/>
                </a:lnTo>
                <a:lnTo>
                  <a:pt x="0" y="13554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79803" y="5775959"/>
            <a:ext cx="4887468" cy="6385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19017" y="5894933"/>
            <a:ext cx="1212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0" dirty="0">
                <a:solidFill>
                  <a:srgbClr val="FFFFFF"/>
                </a:solidFill>
                <a:latin typeface="Arial"/>
                <a:cs typeface="Arial"/>
              </a:rPr>
              <a:t>Mecatrônica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178040" y="1969007"/>
            <a:ext cx="620268" cy="44363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15556" y="3052572"/>
            <a:ext cx="853440" cy="21549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36332" y="1988781"/>
            <a:ext cx="504050" cy="43205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236332" y="1988781"/>
            <a:ext cx="504190" cy="4320540"/>
          </a:xfrm>
          <a:prstGeom prst="rect">
            <a:avLst/>
          </a:prstGeom>
          <a:ln w="9525">
            <a:solidFill>
              <a:srgbClr val="7C3B49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405890">
              <a:lnSpc>
                <a:spcPts val="3275"/>
              </a:lnSpc>
            </a:pPr>
            <a:r>
              <a:rPr sz="2800" b="1" spc="-20" dirty="0">
                <a:latin typeface="Arial"/>
                <a:cs typeface="Arial"/>
              </a:rPr>
              <a:t>Robótica</a:t>
            </a:r>
            <a:endParaRPr sz="2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79464" y="5779008"/>
            <a:ext cx="844295" cy="5608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4234" y="5805258"/>
            <a:ext cx="720089" cy="4320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44234" y="5805258"/>
            <a:ext cx="720090" cy="432434"/>
          </a:xfrm>
          <a:custGeom>
            <a:avLst/>
            <a:gdLst/>
            <a:ahLst/>
            <a:cxnLst/>
            <a:rect l="l" t="t" r="r" b="b"/>
            <a:pathLst>
              <a:path w="720090" h="432435">
                <a:moveTo>
                  <a:pt x="0" y="108013"/>
                </a:moveTo>
                <a:lnTo>
                  <a:pt x="504063" y="108013"/>
                </a:lnTo>
                <a:lnTo>
                  <a:pt x="504063" y="0"/>
                </a:lnTo>
                <a:lnTo>
                  <a:pt x="720089" y="216027"/>
                </a:lnTo>
                <a:lnTo>
                  <a:pt x="504063" y="432054"/>
                </a:lnTo>
                <a:lnTo>
                  <a:pt x="504063" y="324040"/>
                </a:lnTo>
                <a:lnTo>
                  <a:pt x="0" y="324040"/>
                </a:lnTo>
                <a:lnTo>
                  <a:pt x="107949" y="216027"/>
                </a:lnTo>
                <a:lnTo>
                  <a:pt x="0" y="108013"/>
                </a:lnTo>
                <a:close/>
              </a:path>
            </a:pathLst>
          </a:custGeom>
          <a:ln w="9525">
            <a:solidFill>
              <a:srgbClr val="DA1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2165" y="1628647"/>
            <a:ext cx="727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u="heavy" dirty="0">
                <a:uFill>
                  <a:solidFill>
                    <a:srgbClr val="FF0000"/>
                  </a:solidFill>
                </a:uFill>
              </a:rPr>
              <a:t>Escovas</a:t>
            </a:r>
            <a:r>
              <a:rPr sz="2400" dirty="0">
                <a:solidFill>
                  <a:srgbClr val="000000"/>
                </a:solidFill>
              </a:rPr>
              <a:t>: </a:t>
            </a:r>
            <a:r>
              <a:rPr sz="2400" spc="85" dirty="0">
                <a:solidFill>
                  <a:srgbClr val="000000"/>
                </a:solidFill>
              </a:rPr>
              <a:t>Conectam </a:t>
            </a:r>
            <a:r>
              <a:rPr sz="2400" spc="80" dirty="0">
                <a:solidFill>
                  <a:srgbClr val="000000"/>
                </a:solidFill>
              </a:rPr>
              <a:t>os </a:t>
            </a:r>
            <a:r>
              <a:rPr sz="2400" spc="120" dirty="0">
                <a:solidFill>
                  <a:srgbClr val="000000"/>
                </a:solidFill>
              </a:rPr>
              <a:t>terminais </a:t>
            </a:r>
            <a:r>
              <a:rPr sz="2400" spc="60" dirty="0">
                <a:solidFill>
                  <a:srgbClr val="000000"/>
                </a:solidFill>
              </a:rPr>
              <a:t>ao</a:t>
            </a:r>
            <a:r>
              <a:rPr sz="2400" spc="225" dirty="0">
                <a:solidFill>
                  <a:srgbClr val="000000"/>
                </a:solidFill>
              </a:rPr>
              <a:t> </a:t>
            </a:r>
            <a:r>
              <a:rPr sz="2400" spc="130" dirty="0">
                <a:solidFill>
                  <a:srgbClr val="000000"/>
                </a:solidFill>
              </a:rPr>
              <a:t>comutador.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9630" y="2348826"/>
            <a:ext cx="4992497" cy="3744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7017384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600" spc="-450" dirty="0">
                <a:solidFill>
                  <a:srgbClr val="2CA1BE"/>
                </a:solidFill>
              </a:rPr>
              <a:t></a:t>
            </a:r>
            <a:r>
              <a:rPr sz="1600" spc="705" dirty="0">
                <a:solidFill>
                  <a:srgbClr val="2CA1BE"/>
                </a:solidFill>
              </a:rPr>
              <a:t> </a:t>
            </a:r>
            <a:r>
              <a:rPr sz="2400" u="heavy" spc="125" dirty="0">
                <a:uFill>
                  <a:solidFill>
                    <a:srgbClr val="FF0000"/>
                  </a:solidFill>
                </a:uFill>
              </a:rPr>
              <a:t>Comutador</a:t>
            </a:r>
            <a:r>
              <a:rPr sz="2400" spc="125" dirty="0">
                <a:solidFill>
                  <a:srgbClr val="000000"/>
                </a:solidFill>
              </a:rPr>
              <a:t>: </a:t>
            </a:r>
            <a:r>
              <a:rPr sz="2400" spc="60" dirty="0">
                <a:solidFill>
                  <a:srgbClr val="000000"/>
                </a:solidFill>
              </a:rPr>
              <a:t>Conecta </a:t>
            </a:r>
            <a:r>
              <a:rPr sz="2400" spc="135" dirty="0">
                <a:solidFill>
                  <a:srgbClr val="000000"/>
                </a:solidFill>
              </a:rPr>
              <a:t>o </a:t>
            </a:r>
            <a:r>
              <a:rPr sz="2400" spc="175" dirty="0">
                <a:solidFill>
                  <a:srgbClr val="000000"/>
                </a:solidFill>
              </a:rPr>
              <a:t>rotor </a:t>
            </a:r>
            <a:r>
              <a:rPr sz="2400" spc="-10" dirty="0">
                <a:solidFill>
                  <a:srgbClr val="000000"/>
                </a:solidFill>
              </a:rPr>
              <a:t>à </a:t>
            </a:r>
            <a:r>
              <a:rPr sz="2400" spc="95" dirty="0">
                <a:solidFill>
                  <a:srgbClr val="000000"/>
                </a:solidFill>
              </a:rPr>
              <a:t>alimentação </a:t>
            </a:r>
            <a:r>
              <a:rPr sz="2400" spc="-225" dirty="0">
                <a:solidFill>
                  <a:srgbClr val="000000"/>
                </a:solidFill>
              </a:rPr>
              <a:t>e  </a:t>
            </a:r>
            <a:r>
              <a:rPr sz="2400" spc="125" dirty="0">
                <a:solidFill>
                  <a:srgbClr val="000000"/>
                </a:solidFill>
              </a:rPr>
              <a:t>faz </a:t>
            </a:r>
            <a:r>
              <a:rPr sz="2400" spc="-10" dirty="0">
                <a:solidFill>
                  <a:srgbClr val="000000"/>
                </a:solidFill>
              </a:rPr>
              <a:t>a </a:t>
            </a:r>
            <a:r>
              <a:rPr sz="2400" spc="85" dirty="0">
                <a:solidFill>
                  <a:srgbClr val="000000"/>
                </a:solidFill>
              </a:rPr>
              <a:t>inversão  </a:t>
            </a:r>
            <a:r>
              <a:rPr sz="2400" spc="160" dirty="0">
                <a:solidFill>
                  <a:srgbClr val="000000"/>
                </a:solidFill>
              </a:rPr>
              <a:t>do </a:t>
            </a:r>
            <a:r>
              <a:rPr sz="2400" spc="125" dirty="0">
                <a:solidFill>
                  <a:srgbClr val="000000"/>
                </a:solidFill>
              </a:rPr>
              <a:t>sentido </a:t>
            </a:r>
            <a:r>
              <a:rPr sz="2400" spc="80" dirty="0">
                <a:solidFill>
                  <a:srgbClr val="000000"/>
                </a:solidFill>
              </a:rPr>
              <a:t>da </a:t>
            </a:r>
            <a:r>
              <a:rPr sz="2400" spc="110" dirty="0">
                <a:solidFill>
                  <a:srgbClr val="000000"/>
                </a:solidFill>
              </a:rPr>
              <a:t>corrente,  </a:t>
            </a:r>
            <a:r>
              <a:rPr sz="2400" spc="50" dirty="0">
                <a:solidFill>
                  <a:srgbClr val="000000"/>
                </a:solidFill>
              </a:rPr>
              <a:t>necessária </a:t>
            </a:r>
            <a:r>
              <a:rPr sz="2400" spc="80" dirty="0">
                <a:solidFill>
                  <a:srgbClr val="000000"/>
                </a:solidFill>
              </a:rPr>
              <a:t>para </a:t>
            </a:r>
            <a:r>
              <a:rPr sz="2400" spc="135" dirty="0">
                <a:solidFill>
                  <a:srgbClr val="000000"/>
                </a:solidFill>
              </a:rPr>
              <a:t>o </a:t>
            </a:r>
            <a:r>
              <a:rPr sz="2400" spc="125" dirty="0">
                <a:solidFill>
                  <a:srgbClr val="000000"/>
                </a:solidFill>
              </a:rPr>
              <a:t>correto </a:t>
            </a:r>
            <a:r>
              <a:rPr sz="2400" spc="130" dirty="0">
                <a:solidFill>
                  <a:srgbClr val="000000"/>
                </a:solidFill>
              </a:rPr>
              <a:t>funcionamento </a:t>
            </a:r>
            <a:r>
              <a:rPr sz="2400" spc="155" dirty="0">
                <a:solidFill>
                  <a:srgbClr val="000000"/>
                </a:solidFill>
              </a:rPr>
              <a:t>do  </a:t>
            </a:r>
            <a:r>
              <a:rPr sz="2400" spc="170" dirty="0">
                <a:solidFill>
                  <a:srgbClr val="000000"/>
                </a:solidFill>
              </a:rPr>
              <a:t>motor.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3694" y="3247732"/>
            <a:ext cx="4032504" cy="2989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94433"/>
            <a:ext cx="5125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900" spc="-555" dirty="0">
                <a:solidFill>
                  <a:srgbClr val="2CA1BE"/>
                </a:solidFill>
              </a:rPr>
              <a:t>	</a:t>
            </a:r>
            <a:r>
              <a:rPr sz="2800" spc="75" dirty="0">
                <a:solidFill>
                  <a:srgbClr val="000000"/>
                </a:solidFill>
              </a:rPr>
              <a:t>Inversão </a:t>
            </a:r>
            <a:r>
              <a:rPr sz="2800" spc="180" dirty="0">
                <a:solidFill>
                  <a:srgbClr val="000000"/>
                </a:solidFill>
              </a:rPr>
              <a:t>do </a:t>
            </a:r>
            <a:r>
              <a:rPr sz="2800" spc="145" dirty="0">
                <a:solidFill>
                  <a:srgbClr val="000000"/>
                </a:solidFill>
              </a:rPr>
              <a:t>sentido </a:t>
            </a:r>
            <a:r>
              <a:rPr sz="2800" spc="100" dirty="0">
                <a:solidFill>
                  <a:srgbClr val="000000"/>
                </a:solidFill>
              </a:rPr>
              <a:t>de</a:t>
            </a:r>
            <a:r>
              <a:rPr sz="2800" spc="15" dirty="0">
                <a:solidFill>
                  <a:srgbClr val="000000"/>
                </a:solidFill>
              </a:rPr>
              <a:t> </a:t>
            </a:r>
            <a:r>
              <a:rPr sz="2800" spc="165" dirty="0">
                <a:solidFill>
                  <a:srgbClr val="000000"/>
                </a:solidFill>
              </a:rPr>
              <a:t>giro: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387" y="2564853"/>
            <a:ext cx="7668006" cy="3168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97482"/>
            <a:ext cx="7018020" cy="205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5"/>
              </a:spcBef>
            </a:pPr>
            <a:r>
              <a:rPr sz="1750" spc="-505" dirty="0">
                <a:solidFill>
                  <a:srgbClr val="2CA1BE"/>
                </a:solidFill>
              </a:rPr>
              <a:t></a:t>
            </a:r>
            <a:r>
              <a:rPr sz="1750" spc="590" dirty="0">
                <a:solidFill>
                  <a:srgbClr val="2CA1BE"/>
                </a:solidFill>
              </a:rPr>
              <a:t> </a:t>
            </a:r>
            <a:r>
              <a:rPr sz="2600" spc="60" dirty="0">
                <a:solidFill>
                  <a:srgbClr val="000000"/>
                </a:solidFill>
              </a:rPr>
              <a:t>A </a:t>
            </a:r>
            <a:r>
              <a:rPr sz="2600" spc="55" dirty="0">
                <a:solidFill>
                  <a:srgbClr val="000000"/>
                </a:solidFill>
              </a:rPr>
              <a:t>Ponte </a:t>
            </a:r>
            <a:r>
              <a:rPr sz="2600" spc="35" dirty="0">
                <a:solidFill>
                  <a:srgbClr val="000000"/>
                </a:solidFill>
              </a:rPr>
              <a:t>H </a:t>
            </a:r>
            <a:r>
              <a:rPr sz="2600" dirty="0">
                <a:solidFill>
                  <a:srgbClr val="000000"/>
                </a:solidFill>
              </a:rPr>
              <a:t>é </a:t>
            </a:r>
            <a:r>
              <a:rPr sz="2600" spc="215" dirty="0">
                <a:solidFill>
                  <a:srgbClr val="000000"/>
                </a:solidFill>
              </a:rPr>
              <a:t>um </a:t>
            </a:r>
            <a:r>
              <a:rPr sz="2600" spc="145" dirty="0">
                <a:solidFill>
                  <a:srgbClr val="000000"/>
                </a:solidFill>
              </a:rPr>
              <a:t>circuito </a:t>
            </a:r>
            <a:r>
              <a:rPr sz="2600" spc="120" dirty="0">
                <a:solidFill>
                  <a:srgbClr val="000000"/>
                </a:solidFill>
              </a:rPr>
              <a:t>que </a:t>
            </a:r>
            <a:r>
              <a:rPr sz="2600" spc="150" dirty="0">
                <a:solidFill>
                  <a:srgbClr val="000000"/>
                </a:solidFill>
              </a:rPr>
              <a:t>permite </a:t>
            </a:r>
            <a:r>
              <a:rPr sz="2600" spc="-265" dirty="0">
                <a:solidFill>
                  <a:srgbClr val="000000"/>
                </a:solidFill>
              </a:rPr>
              <a:t>a  </a:t>
            </a:r>
            <a:r>
              <a:rPr sz="2600" spc="90" dirty="0">
                <a:solidFill>
                  <a:srgbClr val="000000"/>
                </a:solidFill>
              </a:rPr>
              <a:t>inversão </a:t>
            </a:r>
            <a:r>
              <a:rPr sz="2600" spc="175" dirty="0">
                <a:solidFill>
                  <a:srgbClr val="000000"/>
                </a:solidFill>
              </a:rPr>
              <a:t>do </a:t>
            </a:r>
            <a:r>
              <a:rPr sz="2600" spc="135" dirty="0">
                <a:solidFill>
                  <a:srgbClr val="000000"/>
                </a:solidFill>
              </a:rPr>
              <a:t>sentido </a:t>
            </a:r>
            <a:r>
              <a:rPr sz="2600" spc="100" dirty="0">
                <a:solidFill>
                  <a:srgbClr val="000000"/>
                </a:solidFill>
              </a:rPr>
              <a:t>de </a:t>
            </a:r>
            <a:r>
              <a:rPr sz="2600" spc="170" dirty="0">
                <a:solidFill>
                  <a:srgbClr val="000000"/>
                </a:solidFill>
              </a:rPr>
              <a:t>giro </a:t>
            </a:r>
            <a:r>
              <a:rPr sz="2600" spc="100" dirty="0">
                <a:solidFill>
                  <a:srgbClr val="000000"/>
                </a:solidFill>
              </a:rPr>
              <a:t>de </a:t>
            </a:r>
            <a:r>
              <a:rPr sz="2600" spc="210" dirty="0">
                <a:solidFill>
                  <a:srgbClr val="000000"/>
                </a:solidFill>
              </a:rPr>
              <a:t>um </a:t>
            </a:r>
            <a:r>
              <a:rPr sz="2600" spc="200" dirty="0">
                <a:solidFill>
                  <a:srgbClr val="000000"/>
                </a:solidFill>
              </a:rPr>
              <a:t>motor  </a:t>
            </a:r>
            <a:r>
              <a:rPr sz="2600" dirty="0">
                <a:solidFill>
                  <a:srgbClr val="000000"/>
                </a:solidFill>
              </a:rPr>
              <a:t>DC </a:t>
            </a:r>
            <a:r>
              <a:rPr sz="2600" spc="65" dirty="0">
                <a:solidFill>
                  <a:srgbClr val="000000"/>
                </a:solidFill>
              </a:rPr>
              <a:t>através </a:t>
            </a:r>
            <a:r>
              <a:rPr sz="2600" spc="90" dirty="0">
                <a:solidFill>
                  <a:srgbClr val="000000"/>
                </a:solidFill>
              </a:rPr>
              <a:t>da </a:t>
            </a:r>
            <a:r>
              <a:rPr sz="2600" spc="110" dirty="0">
                <a:solidFill>
                  <a:srgbClr val="000000"/>
                </a:solidFill>
              </a:rPr>
              <a:t>comutação </a:t>
            </a:r>
            <a:r>
              <a:rPr sz="2600" spc="100" dirty="0">
                <a:solidFill>
                  <a:srgbClr val="000000"/>
                </a:solidFill>
              </a:rPr>
              <a:t>de </a:t>
            </a:r>
            <a:r>
              <a:rPr sz="2600" spc="40" dirty="0">
                <a:solidFill>
                  <a:srgbClr val="000000"/>
                </a:solidFill>
              </a:rPr>
              <a:t>chaves  </a:t>
            </a:r>
            <a:r>
              <a:rPr sz="2600" spc="105" dirty="0">
                <a:solidFill>
                  <a:srgbClr val="000000"/>
                </a:solidFill>
              </a:rPr>
              <a:t>eletrônicas.</a:t>
            </a:r>
            <a:endParaRPr sz="2600"/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  <a:tab pos="1252855" algn="l"/>
                <a:tab pos="1945005" algn="l"/>
                <a:tab pos="4437380" algn="l"/>
                <a:tab pos="5324475" algn="l"/>
                <a:tab pos="661225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10" dirty="0">
                <a:solidFill>
                  <a:srgbClr val="000000"/>
                </a:solidFill>
              </a:rPr>
              <a:t>Pode	</a:t>
            </a:r>
            <a:r>
              <a:rPr sz="2600" spc="75" dirty="0">
                <a:solidFill>
                  <a:srgbClr val="000000"/>
                </a:solidFill>
              </a:rPr>
              <a:t>ser	</a:t>
            </a:r>
            <a:r>
              <a:rPr sz="2600" spc="150" dirty="0">
                <a:solidFill>
                  <a:srgbClr val="000000"/>
                </a:solidFill>
              </a:rPr>
              <a:t>imple</a:t>
            </a:r>
            <a:r>
              <a:rPr sz="2600" spc="260" dirty="0">
                <a:solidFill>
                  <a:srgbClr val="000000"/>
                </a:solidFill>
              </a:rPr>
              <a:t>m</a:t>
            </a:r>
            <a:r>
              <a:rPr sz="2600" spc="90" dirty="0">
                <a:solidFill>
                  <a:srgbClr val="000000"/>
                </a:solidFill>
              </a:rPr>
              <a:t>entad</a:t>
            </a:r>
            <a:r>
              <a:rPr sz="2600" spc="105" dirty="0">
                <a:solidFill>
                  <a:srgbClr val="000000"/>
                </a:solidFill>
              </a:rPr>
              <a:t>a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120" dirty="0">
                <a:solidFill>
                  <a:srgbClr val="000000"/>
                </a:solidFill>
              </a:rPr>
              <a:t>co</a:t>
            </a:r>
            <a:r>
              <a:rPr sz="2600" spc="195" dirty="0">
                <a:solidFill>
                  <a:srgbClr val="000000"/>
                </a:solidFill>
              </a:rPr>
              <a:t>m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40" dirty="0">
                <a:solidFill>
                  <a:srgbClr val="000000"/>
                </a:solidFill>
              </a:rPr>
              <a:t>chaves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85" dirty="0">
                <a:solidFill>
                  <a:srgbClr val="000000"/>
                </a:solidFill>
              </a:rPr>
              <a:t>de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902004" y="3729354"/>
            <a:ext cx="6760845" cy="200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600" spc="130" dirty="0">
                <a:latin typeface="Arial"/>
                <a:cs typeface="Arial"/>
              </a:rPr>
              <a:t>contato, </a:t>
            </a:r>
            <a:r>
              <a:rPr sz="2600" spc="145" dirty="0">
                <a:latin typeface="Arial"/>
                <a:cs typeface="Arial"/>
              </a:rPr>
              <a:t>como </a:t>
            </a:r>
            <a:r>
              <a:rPr sz="2600" spc="185" dirty="0">
                <a:latin typeface="Arial"/>
                <a:cs typeface="Arial"/>
              </a:rPr>
              <a:t>push-buttons, </a:t>
            </a:r>
            <a:r>
              <a:rPr sz="2600" spc="140" dirty="0">
                <a:latin typeface="Arial"/>
                <a:cs typeface="Arial"/>
              </a:rPr>
              <a:t>ou  </a:t>
            </a:r>
            <a:r>
              <a:rPr sz="2600" spc="114" dirty="0">
                <a:latin typeface="Arial"/>
                <a:cs typeface="Arial"/>
              </a:rPr>
              <a:t>transistores, </a:t>
            </a:r>
            <a:r>
              <a:rPr sz="2600" spc="120" dirty="0">
                <a:latin typeface="Arial"/>
                <a:cs typeface="Arial"/>
              </a:rPr>
              <a:t>que </a:t>
            </a:r>
            <a:r>
              <a:rPr sz="2600" spc="165" dirty="0">
                <a:latin typeface="Arial"/>
                <a:cs typeface="Arial"/>
              </a:rPr>
              <a:t>permitem </a:t>
            </a:r>
            <a:r>
              <a:rPr sz="2600" spc="155" dirty="0">
                <a:latin typeface="Arial"/>
                <a:cs typeface="Arial"/>
              </a:rPr>
              <a:t>o  </a:t>
            </a:r>
            <a:r>
              <a:rPr sz="2600" spc="114" dirty="0">
                <a:latin typeface="Arial"/>
                <a:cs typeface="Arial"/>
              </a:rPr>
              <a:t>acionamento </a:t>
            </a:r>
            <a:r>
              <a:rPr sz="2600" dirty="0">
                <a:latin typeface="Arial"/>
                <a:cs typeface="Arial"/>
              </a:rPr>
              <a:t>e </a:t>
            </a:r>
            <a:r>
              <a:rPr sz="2600" spc="90" dirty="0">
                <a:latin typeface="Arial"/>
                <a:cs typeface="Arial"/>
              </a:rPr>
              <a:t>inversão </a:t>
            </a:r>
            <a:r>
              <a:rPr sz="2600" spc="165" dirty="0">
                <a:latin typeface="Arial"/>
                <a:cs typeface="Arial"/>
              </a:rPr>
              <a:t>do </a:t>
            </a:r>
            <a:r>
              <a:rPr sz="2600" spc="135" dirty="0">
                <a:latin typeface="Arial"/>
                <a:cs typeface="Arial"/>
              </a:rPr>
              <a:t>sentido </a:t>
            </a:r>
            <a:r>
              <a:rPr sz="2600" spc="100" dirty="0">
                <a:latin typeface="Arial"/>
                <a:cs typeface="Arial"/>
              </a:rPr>
              <a:t>de  </a:t>
            </a:r>
            <a:r>
              <a:rPr sz="2600" spc="175" dirty="0">
                <a:latin typeface="Arial"/>
                <a:cs typeface="Arial"/>
              </a:rPr>
              <a:t>giro </a:t>
            </a:r>
            <a:r>
              <a:rPr sz="2600" spc="100" dirty="0">
                <a:latin typeface="Arial"/>
                <a:cs typeface="Arial"/>
              </a:rPr>
              <a:t>de </a:t>
            </a:r>
            <a:r>
              <a:rPr sz="2600" spc="210" dirty="0">
                <a:latin typeface="Arial"/>
                <a:cs typeface="Arial"/>
              </a:rPr>
              <a:t>um </a:t>
            </a:r>
            <a:r>
              <a:rPr sz="2600" spc="195" dirty="0">
                <a:latin typeface="Arial"/>
                <a:cs typeface="Arial"/>
              </a:rPr>
              <a:t>motor </a:t>
            </a:r>
            <a:r>
              <a:rPr sz="2600" spc="65" dirty="0">
                <a:latin typeface="Arial"/>
                <a:cs typeface="Arial"/>
              </a:rPr>
              <a:t>através </a:t>
            </a:r>
            <a:r>
              <a:rPr sz="2600" spc="90" dirty="0">
                <a:latin typeface="Arial"/>
                <a:cs typeface="Arial"/>
              </a:rPr>
              <a:t>de sinais  </a:t>
            </a:r>
            <a:r>
              <a:rPr sz="2600" spc="105" dirty="0">
                <a:latin typeface="Arial"/>
                <a:cs typeface="Arial"/>
              </a:rPr>
              <a:t>elétricos, </a:t>
            </a:r>
            <a:r>
              <a:rPr sz="2600" spc="95" dirty="0">
                <a:latin typeface="Arial"/>
                <a:cs typeface="Arial"/>
              </a:rPr>
              <a:t>sem </a:t>
            </a:r>
            <a:r>
              <a:rPr sz="2600" spc="-10" dirty="0">
                <a:latin typeface="Arial"/>
                <a:cs typeface="Arial"/>
              </a:rPr>
              <a:t>a </a:t>
            </a:r>
            <a:r>
              <a:rPr sz="2600" spc="105" dirty="0">
                <a:latin typeface="Arial"/>
                <a:cs typeface="Arial"/>
              </a:rPr>
              <a:t>intervenção</a:t>
            </a:r>
            <a:r>
              <a:rPr sz="2600" spc="17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humana.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53</a:t>
            </a:fld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68402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860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80" dirty="0">
                <a:solidFill>
                  <a:srgbClr val="000000"/>
                </a:solidFill>
              </a:rPr>
              <a:t>Todas </a:t>
            </a:r>
            <a:r>
              <a:rPr sz="2600" spc="5" dirty="0">
                <a:solidFill>
                  <a:srgbClr val="000000"/>
                </a:solidFill>
              </a:rPr>
              <a:t>as </a:t>
            </a:r>
            <a:r>
              <a:rPr sz="2600" spc="40" dirty="0">
                <a:solidFill>
                  <a:srgbClr val="000000"/>
                </a:solidFill>
              </a:rPr>
              <a:t>chaves </a:t>
            </a:r>
            <a:r>
              <a:rPr sz="2600" spc="90" dirty="0">
                <a:solidFill>
                  <a:srgbClr val="000000"/>
                </a:solidFill>
              </a:rPr>
              <a:t>abertas </a:t>
            </a:r>
            <a:r>
              <a:rPr sz="2600" spc="-145" dirty="0">
                <a:solidFill>
                  <a:srgbClr val="000000"/>
                </a:solidFill>
              </a:rPr>
              <a:t>– </a:t>
            </a:r>
            <a:r>
              <a:rPr sz="2600" spc="160" dirty="0">
                <a:solidFill>
                  <a:srgbClr val="000000"/>
                </a:solidFill>
              </a:rPr>
              <a:t>Motor</a:t>
            </a:r>
            <a:r>
              <a:rPr sz="2600" spc="-95" dirty="0">
                <a:solidFill>
                  <a:srgbClr val="000000"/>
                </a:solidFill>
              </a:rPr>
              <a:t> </a:t>
            </a:r>
            <a:r>
              <a:rPr sz="2600" spc="114" dirty="0">
                <a:solidFill>
                  <a:srgbClr val="000000"/>
                </a:solidFill>
              </a:rPr>
              <a:t>parado.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4157" y="2276855"/>
            <a:ext cx="4680077" cy="38717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7015480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1396365" algn="l"/>
                <a:tab pos="2981960" algn="l"/>
                <a:tab pos="3327400" algn="l"/>
                <a:tab pos="4455795" algn="l"/>
                <a:tab pos="5801360" algn="l"/>
                <a:tab pos="612965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1</a:t>
            </a:r>
            <a:r>
              <a:rPr sz="2600" spc="645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3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f</a:t>
            </a:r>
            <a:r>
              <a:rPr sz="2600" spc="145" dirty="0">
                <a:solidFill>
                  <a:srgbClr val="000000"/>
                </a:solidFill>
              </a:rPr>
              <a:t>e</a:t>
            </a:r>
            <a:r>
              <a:rPr sz="2600" spc="90" dirty="0">
                <a:solidFill>
                  <a:srgbClr val="000000"/>
                </a:solidFill>
              </a:rPr>
              <a:t>cha</a:t>
            </a:r>
            <a:r>
              <a:rPr sz="2600" spc="100" dirty="0">
                <a:solidFill>
                  <a:srgbClr val="000000"/>
                </a:solidFill>
              </a:rPr>
              <a:t>d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e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2</a:t>
            </a:r>
            <a:r>
              <a:rPr sz="2600" spc="630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4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145" dirty="0">
                <a:solidFill>
                  <a:srgbClr val="000000"/>
                </a:solidFill>
              </a:rPr>
              <a:t>be</a:t>
            </a:r>
            <a:r>
              <a:rPr sz="2600" spc="95" dirty="0">
                <a:solidFill>
                  <a:srgbClr val="000000"/>
                </a:solidFill>
              </a:rPr>
              <a:t>r</a:t>
            </a:r>
            <a:r>
              <a:rPr sz="2600" spc="75" dirty="0">
                <a:solidFill>
                  <a:srgbClr val="000000"/>
                </a:solidFill>
              </a:rPr>
              <a:t>t</a:t>
            </a:r>
            <a:r>
              <a:rPr sz="2600" spc="14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145" dirty="0">
                <a:solidFill>
                  <a:srgbClr val="000000"/>
                </a:solidFill>
              </a:rPr>
              <a:t>–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Rot</a:t>
            </a:r>
            <a:r>
              <a:rPr sz="2600" spc="70" dirty="0">
                <a:solidFill>
                  <a:srgbClr val="000000"/>
                </a:solidFill>
              </a:rPr>
              <a:t>o</a:t>
            </a:r>
            <a:r>
              <a:rPr sz="2600" spc="175" dirty="0">
                <a:solidFill>
                  <a:srgbClr val="000000"/>
                </a:solidFill>
              </a:rPr>
              <a:t>r  </a:t>
            </a:r>
            <a:r>
              <a:rPr sz="2600" spc="135" dirty="0">
                <a:solidFill>
                  <a:srgbClr val="000000"/>
                </a:solidFill>
              </a:rPr>
              <a:t>gira em </a:t>
            </a:r>
            <a:r>
              <a:rPr sz="2600" spc="215" dirty="0">
                <a:solidFill>
                  <a:srgbClr val="000000"/>
                </a:solidFill>
              </a:rPr>
              <a:t>um</a:t>
            </a:r>
            <a:r>
              <a:rPr sz="2600" spc="-5" dirty="0">
                <a:solidFill>
                  <a:srgbClr val="000000"/>
                </a:solidFill>
              </a:rPr>
              <a:t> </a:t>
            </a:r>
            <a:r>
              <a:rPr sz="2600" spc="130" dirty="0">
                <a:solidFill>
                  <a:srgbClr val="000000"/>
                </a:solidFill>
              </a:rPr>
              <a:t>sentido.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3648" y="2348864"/>
            <a:ext cx="4536440" cy="37870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7015480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1396365" algn="l"/>
                <a:tab pos="2981960" algn="l"/>
                <a:tab pos="3327400" algn="l"/>
                <a:tab pos="4455795" algn="l"/>
                <a:tab pos="5801360" algn="l"/>
                <a:tab pos="612965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2</a:t>
            </a:r>
            <a:r>
              <a:rPr sz="2600" spc="645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4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f</a:t>
            </a:r>
            <a:r>
              <a:rPr sz="2600" spc="145" dirty="0">
                <a:solidFill>
                  <a:srgbClr val="000000"/>
                </a:solidFill>
              </a:rPr>
              <a:t>e</a:t>
            </a:r>
            <a:r>
              <a:rPr sz="2600" spc="90" dirty="0">
                <a:solidFill>
                  <a:srgbClr val="000000"/>
                </a:solidFill>
              </a:rPr>
              <a:t>cha</a:t>
            </a:r>
            <a:r>
              <a:rPr sz="2600" spc="100" dirty="0">
                <a:solidFill>
                  <a:srgbClr val="000000"/>
                </a:solidFill>
              </a:rPr>
              <a:t>d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e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1</a:t>
            </a:r>
            <a:r>
              <a:rPr sz="2600" spc="630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3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145" dirty="0">
                <a:solidFill>
                  <a:srgbClr val="000000"/>
                </a:solidFill>
              </a:rPr>
              <a:t>be</a:t>
            </a:r>
            <a:r>
              <a:rPr sz="2600" spc="95" dirty="0">
                <a:solidFill>
                  <a:srgbClr val="000000"/>
                </a:solidFill>
              </a:rPr>
              <a:t>r</a:t>
            </a:r>
            <a:r>
              <a:rPr sz="2600" spc="75" dirty="0">
                <a:solidFill>
                  <a:srgbClr val="000000"/>
                </a:solidFill>
              </a:rPr>
              <a:t>t</a:t>
            </a:r>
            <a:r>
              <a:rPr sz="2600" spc="14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145" dirty="0">
                <a:solidFill>
                  <a:srgbClr val="000000"/>
                </a:solidFill>
              </a:rPr>
              <a:t>–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Rot</a:t>
            </a:r>
            <a:r>
              <a:rPr sz="2600" spc="70" dirty="0">
                <a:solidFill>
                  <a:srgbClr val="000000"/>
                </a:solidFill>
              </a:rPr>
              <a:t>o</a:t>
            </a:r>
            <a:r>
              <a:rPr sz="2600" spc="175" dirty="0">
                <a:solidFill>
                  <a:srgbClr val="000000"/>
                </a:solidFill>
              </a:rPr>
              <a:t>r  </a:t>
            </a:r>
            <a:r>
              <a:rPr sz="2600" spc="135" dirty="0">
                <a:solidFill>
                  <a:srgbClr val="000000"/>
                </a:solidFill>
              </a:rPr>
              <a:t>gira </a:t>
            </a:r>
            <a:r>
              <a:rPr sz="2600" spc="160" dirty="0">
                <a:solidFill>
                  <a:srgbClr val="000000"/>
                </a:solidFill>
              </a:rPr>
              <a:t>no </a:t>
            </a:r>
            <a:r>
              <a:rPr sz="2600" spc="135" dirty="0">
                <a:solidFill>
                  <a:srgbClr val="000000"/>
                </a:solidFill>
              </a:rPr>
              <a:t>sentido </a:t>
            </a:r>
            <a:r>
              <a:rPr sz="2600" spc="150" dirty="0">
                <a:solidFill>
                  <a:srgbClr val="000000"/>
                </a:solidFill>
              </a:rPr>
              <a:t>oposto </a:t>
            </a:r>
            <a:r>
              <a:rPr sz="2600" spc="70" dirty="0">
                <a:solidFill>
                  <a:srgbClr val="000000"/>
                </a:solidFill>
              </a:rPr>
              <a:t>ao</a:t>
            </a:r>
            <a:r>
              <a:rPr sz="2600" spc="-125" dirty="0">
                <a:solidFill>
                  <a:srgbClr val="000000"/>
                </a:solidFill>
              </a:rPr>
              <a:t> </a:t>
            </a:r>
            <a:r>
              <a:rPr sz="2600" spc="135" dirty="0">
                <a:solidFill>
                  <a:srgbClr val="000000"/>
                </a:solidFill>
              </a:rPr>
              <a:t>anterior.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3648" y="2420899"/>
            <a:ext cx="4536059" cy="3685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56</a:t>
            </a:fld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7017384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1396365" algn="l"/>
                <a:tab pos="2981960" algn="l"/>
                <a:tab pos="3309620" algn="l"/>
                <a:tab pos="4171950" algn="l"/>
                <a:tab pos="641159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1</a:t>
            </a:r>
            <a:r>
              <a:rPr sz="2600" spc="645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4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f</a:t>
            </a:r>
            <a:r>
              <a:rPr sz="2600" spc="145" dirty="0">
                <a:solidFill>
                  <a:srgbClr val="000000"/>
                </a:solidFill>
              </a:rPr>
              <a:t>e</a:t>
            </a:r>
            <a:r>
              <a:rPr sz="2600" spc="90" dirty="0">
                <a:solidFill>
                  <a:srgbClr val="000000"/>
                </a:solidFill>
              </a:rPr>
              <a:t>cha</a:t>
            </a:r>
            <a:r>
              <a:rPr sz="2600" spc="100" dirty="0">
                <a:solidFill>
                  <a:srgbClr val="000000"/>
                </a:solidFill>
              </a:rPr>
              <a:t>d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145" dirty="0">
                <a:solidFill>
                  <a:srgbClr val="000000"/>
                </a:solidFill>
              </a:rPr>
              <a:t>–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170" dirty="0">
                <a:solidFill>
                  <a:srgbClr val="000000"/>
                </a:solidFill>
              </a:rPr>
              <a:t>E</a:t>
            </a:r>
            <a:r>
              <a:rPr sz="2600" spc="-125" dirty="0">
                <a:solidFill>
                  <a:srgbClr val="000000"/>
                </a:solidFill>
              </a:rPr>
              <a:t>s</a:t>
            </a:r>
            <a:r>
              <a:rPr sz="2600" spc="15" dirty="0">
                <a:solidFill>
                  <a:srgbClr val="000000"/>
                </a:solidFill>
              </a:rPr>
              <a:t>s</a:t>
            </a:r>
            <a:r>
              <a:rPr sz="2600" spc="-10" dirty="0">
                <a:solidFill>
                  <a:srgbClr val="000000"/>
                </a:solidFill>
              </a:rPr>
              <a:t>a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160" dirty="0">
                <a:solidFill>
                  <a:srgbClr val="000000"/>
                </a:solidFill>
              </a:rPr>
              <a:t>con</a:t>
            </a:r>
            <a:r>
              <a:rPr sz="2600" spc="70" dirty="0">
                <a:solidFill>
                  <a:srgbClr val="000000"/>
                </a:solidFill>
              </a:rPr>
              <a:t>f</a:t>
            </a:r>
            <a:r>
              <a:rPr sz="2600" spc="145" dirty="0">
                <a:solidFill>
                  <a:srgbClr val="000000"/>
                </a:solidFill>
              </a:rPr>
              <a:t>ig</a:t>
            </a:r>
            <a:r>
              <a:rPr sz="2600" spc="200" dirty="0">
                <a:solidFill>
                  <a:srgbClr val="000000"/>
                </a:solidFill>
              </a:rPr>
              <a:t>u</a:t>
            </a:r>
            <a:r>
              <a:rPr sz="2600" spc="65" dirty="0">
                <a:solidFill>
                  <a:srgbClr val="000000"/>
                </a:solidFill>
              </a:rPr>
              <a:t>raçã</a:t>
            </a:r>
            <a:r>
              <a:rPr sz="2600" spc="80" dirty="0">
                <a:solidFill>
                  <a:srgbClr val="000000"/>
                </a:solidFill>
              </a:rPr>
              <a:t>o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80" dirty="0">
                <a:solidFill>
                  <a:srgbClr val="000000"/>
                </a:solidFill>
              </a:rPr>
              <a:t>não  </a:t>
            </a:r>
            <a:r>
              <a:rPr sz="2600" spc="55" dirty="0">
                <a:solidFill>
                  <a:srgbClr val="000000"/>
                </a:solidFill>
              </a:rPr>
              <a:t>deve </a:t>
            </a:r>
            <a:r>
              <a:rPr sz="2600" spc="125" dirty="0">
                <a:solidFill>
                  <a:srgbClr val="000000"/>
                </a:solidFill>
              </a:rPr>
              <a:t>ocorrer. </a:t>
            </a:r>
            <a:r>
              <a:rPr sz="2600" spc="245" dirty="0"/>
              <a:t>*** </a:t>
            </a:r>
            <a:r>
              <a:rPr sz="2600" spc="-70" dirty="0"/>
              <a:t>CURTO </a:t>
            </a:r>
            <a:r>
              <a:rPr sz="2600" spc="-45" dirty="0"/>
              <a:t>CIRCUITO</a:t>
            </a:r>
            <a:r>
              <a:rPr sz="2600" spc="130" dirty="0"/>
              <a:t> </a:t>
            </a:r>
            <a:r>
              <a:rPr sz="2600" spc="245" dirty="0"/>
              <a:t>***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3648" y="2420835"/>
            <a:ext cx="4526153" cy="3744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57</a:t>
            </a:fld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7016750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1522730" algn="l"/>
                <a:tab pos="2062480" algn="l"/>
                <a:tab pos="3233420" algn="l"/>
                <a:tab pos="3688715" algn="l"/>
                <a:tab pos="5375910" algn="l"/>
                <a:tab pos="6256020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2</a:t>
            </a:r>
            <a:r>
              <a:rPr sz="2600" spc="645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3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f</a:t>
            </a:r>
            <a:r>
              <a:rPr sz="2600" spc="145" dirty="0">
                <a:solidFill>
                  <a:srgbClr val="000000"/>
                </a:solidFill>
              </a:rPr>
              <a:t>e</a:t>
            </a:r>
            <a:r>
              <a:rPr sz="2600" spc="90" dirty="0">
                <a:solidFill>
                  <a:srgbClr val="000000"/>
                </a:solidFill>
              </a:rPr>
              <a:t>cha</a:t>
            </a:r>
            <a:r>
              <a:rPr sz="2600" spc="100" dirty="0">
                <a:solidFill>
                  <a:srgbClr val="000000"/>
                </a:solidFill>
              </a:rPr>
              <a:t>d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145" dirty="0">
                <a:solidFill>
                  <a:srgbClr val="000000"/>
                </a:solidFill>
              </a:rPr>
              <a:t>–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20" dirty="0">
                <a:solidFill>
                  <a:srgbClr val="000000"/>
                </a:solidFill>
              </a:rPr>
              <a:t>T</a:t>
            </a:r>
            <a:r>
              <a:rPr sz="2600" spc="5" dirty="0">
                <a:solidFill>
                  <a:srgbClr val="000000"/>
                </a:solidFill>
              </a:rPr>
              <a:t>a</a:t>
            </a:r>
            <a:r>
              <a:rPr sz="2600" spc="165" dirty="0">
                <a:solidFill>
                  <a:srgbClr val="000000"/>
                </a:solidFill>
              </a:rPr>
              <a:t>mb</a:t>
            </a:r>
            <a:r>
              <a:rPr sz="2600" spc="114" dirty="0">
                <a:solidFill>
                  <a:srgbClr val="000000"/>
                </a:solidFill>
              </a:rPr>
              <a:t>é</a:t>
            </a:r>
            <a:r>
              <a:rPr sz="2600" spc="265" dirty="0">
                <a:solidFill>
                  <a:srgbClr val="000000"/>
                </a:solidFill>
              </a:rPr>
              <a:t>m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105" dirty="0">
                <a:solidFill>
                  <a:srgbClr val="000000"/>
                </a:solidFill>
              </a:rPr>
              <a:t>não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45" dirty="0">
                <a:solidFill>
                  <a:srgbClr val="000000"/>
                </a:solidFill>
              </a:rPr>
              <a:t>deve  </a:t>
            </a:r>
            <a:r>
              <a:rPr sz="2600" spc="125" dirty="0">
                <a:solidFill>
                  <a:srgbClr val="000000"/>
                </a:solidFill>
              </a:rPr>
              <a:t>ocorrer.	</a:t>
            </a:r>
            <a:r>
              <a:rPr sz="2600" spc="245" dirty="0"/>
              <a:t>*** </a:t>
            </a:r>
            <a:r>
              <a:rPr sz="2600" spc="-70" dirty="0"/>
              <a:t>CURTO </a:t>
            </a:r>
            <a:r>
              <a:rPr sz="2600" spc="-45" dirty="0"/>
              <a:t>CIRCUITO</a:t>
            </a:r>
            <a:r>
              <a:rPr sz="2600" spc="95" dirty="0"/>
              <a:t> </a:t>
            </a:r>
            <a:r>
              <a:rPr sz="2600" spc="245" dirty="0"/>
              <a:t>***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15083" y="2420835"/>
            <a:ext cx="4485132" cy="3744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58</a:t>
            </a:fld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7018655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270573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80" dirty="0">
                <a:solidFill>
                  <a:srgbClr val="000000"/>
                </a:solidFill>
              </a:rPr>
              <a:t>Todas </a:t>
            </a:r>
            <a:r>
              <a:rPr sz="2600" dirty="0">
                <a:solidFill>
                  <a:srgbClr val="000000"/>
                </a:solidFill>
              </a:rPr>
              <a:t>as </a:t>
            </a:r>
            <a:r>
              <a:rPr sz="2600" spc="40" dirty="0">
                <a:solidFill>
                  <a:srgbClr val="000000"/>
                </a:solidFill>
              </a:rPr>
              <a:t>chaves </a:t>
            </a:r>
            <a:r>
              <a:rPr sz="2600" spc="75" dirty="0">
                <a:solidFill>
                  <a:srgbClr val="000000"/>
                </a:solidFill>
              </a:rPr>
              <a:t>fechadas </a:t>
            </a:r>
            <a:r>
              <a:rPr sz="2600" spc="-145" dirty="0">
                <a:solidFill>
                  <a:srgbClr val="000000"/>
                </a:solidFill>
              </a:rPr>
              <a:t>– </a:t>
            </a:r>
            <a:r>
              <a:rPr sz="2600" spc="120" dirty="0">
                <a:solidFill>
                  <a:srgbClr val="000000"/>
                </a:solidFill>
              </a:rPr>
              <a:t>Também </a:t>
            </a:r>
            <a:r>
              <a:rPr sz="2600" spc="105" dirty="0">
                <a:solidFill>
                  <a:srgbClr val="000000"/>
                </a:solidFill>
              </a:rPr>
              <a:t>não  </a:t>
            </a:r>
            <a:r>
              <a:rPr sz="2600" spc="55" dirty="0">
                <a:solidFill>
                  <a:srgbClr val="000000"/>
                </a:solidFill>
              </a:rPr>
              <a:t>deve</a:t>
            </a:r>
            <a:r>
              <a:rPr sz="2600" spc="110" dirty="0">
                <a:solidFill>
                  <a:srgbClr val="000000"/>
                </a:solidFill>
              </a:rPr>
              <a:t> </a:t>
            </a:r>
            <a:r>
              <a:rPr sz="2600" spc="125" dirty="0">
                <a:solidFill>
                  <a:srgbClr val="000000"/>
                </a:solidFill>
              </a:rPr>
              <a:t>ocorrer.	</a:t>
            </a:r>
            <a:r>
              <a:rPr sz="2600" spc="245" dirty="0"/>
              <a:t>*** </a:t>
            </a:r>
            <a:r>
              <a:rPr sz="2600" spc="-70" dirty="0"/>
              <a:t>CURTO </a:t>
            </a:r>
            <a:r>
              <a:rPr sz="2600" spc="-45" dirty="0"/>
              <a:t>CIRCUITO</a:t>
            </a:r>
            <a:r>
              <a:rPr sz="2600" spc="85" dirty="0"/>
              <a:t> </a:t>
            </a:r>
            <a:r>
              <a:rPr sz="2600" spc="245" dirty="0"/>
              <a:t>***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3648" y="2420937"/>
            <a:ext cx="4464558" cy="3727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59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31" y="1763649"/>
            <a:ext cx="7191375" cy="3608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6985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90" dirty="0">
                <a:latin typeface="Arial"/>
                <a:cs typeface="Arial"/>
              </a:rPr>
              <a:t>É </a:t>
            </a:r>
            <a:r>
              <a:rPr sz="2300" spc="150" dirty="0">
                <a:latin typeface="Arial"/>
                <a:cs typeface="Arial"/>
              </a:rPr>
              <a:t>comum </a:t>
            </a:r>
            <a:r>
              <a:rPr sz="2300" spc="95" dirty="0">
                <a:latin typeface="Arial"/>
                <a:cs typeface="Arial"/>
              </a:rPr>
              <a:t>precisarmos representar </a:t>
            </a:r>
            <a:r>
              <a:rPr sz="2300" spc="105" dirty="0">
                <a:latin typeface="Arial"/>
                <a:cs typeface="Arial"/>
              </a:rPr>
              <a:t>graficamente 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circuito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sistema</a:t>
            </a:r>
            <a:r>
              <a:rPr sz="2300" spc="-1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eletrônico</a:t>
            </a:r>
            <a:r>
              <a:rPr sz="2300" spc="11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2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representação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gráfica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80" dirty="0">
                <a:latin typeface="Arial"/>
                <a:cs typeface="Arial"/>
              </a:rPr>
              <a:t>sistemas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10" dirty="0">
                <a:latin typeface="Arial"/>
                <a:cs typeface="Arial"/>
              </a:rPr>
              <a:t>circuitos  </a:t>
            </a:r>
            <a:r>
              <a:rPr sz="2300" spc="100" dirty="0">
                <a:latin typeface="Arial"/>
                <a:cs typeface="Arial"/>
              </a:rPr>
              <a:t>eletrônicos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facilita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desenvolvimento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novos 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projetos</a:t>
            </a:r>
            <a:r>
              <a:rPr sz="2300" spc="120" dirty="0">
                <a:latin typeface="Arial"/>
                <a:cs typeface="Arial"/>
              </a:rPr>
              <a:t>, </a:t>
            </a:r>
            <a:r>
              <a:rPr sz="2300" spc="45" dirty="0">
                <a:latin typeface="Arial"/>
                <a:cs typeface="Arial"/>
              </a:rPr>
              <a:t>serve </a:t>
            </a:r>
            <a:r>
              <a:rPr sz="2300" spc="125" dirty="0">
                <a:latin typeface="Arial"/>
                <a:cs typeface="Arial"/>
              </a:rPr>
              <a:t>como </a:t>
            </a:r>
            <a:r>
              <a:rPr sz="2300" spc="105" dirty="0">
                <a:latin typeface="Arial"/>
                <a:cs typeface="Arial"/>
              </a:rPr>
              <a:t>guia </a:t>
            </a:r>
            <a:r>
              <a:rPr sz="2300" spc="114" dirty="0">
                <a:latin typeface="Arial"/>
                <a:cs typeface="Arial"/>
              </a:rPr>
              <a:t>durante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05" dirty="0">
                <a:latin typeface="Arial"/>
                <a:cs typeface="Arial"/>
              </a:rPr>
              <a:t>reparo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805" dirty="0">
                <a:latin typeface="Arial"/>
                <a:cs typeface="Arial"/>
              </a:rPr>
              <a:t> </a:t>
            </a:r>
            <a:r>
              <a:rPr sz="2300" spc="110" dirty="0">
                <a:latin typeface="Arial"/>
                <a:cs typeface="Arial"/>
              </a:rPr>
              <a:t>equipamentos </a:t>
            </a:r>
            <a:r>
              <a:rPr sz="2300" dirty="0">
                <a:latin typeface="Arial"/>
                <a:cs typeface="Arial"/>
              </a:rPr>
              <a:t>e é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140" dirty="0">
                <a:latin typeface="Arial"/>
                <a:cs typeface="Arial"/>
              </a:rPr>
              <a:t>ótima </a:t>
            </a:r>
            <a:r>
              <a:rPr sz="2300" spc="110" dirty="0">
                <a:latin typeface="Arial"/>
                <a:cs typeface="Arial"/>
              </a:rPr>
              <a:t>ferramenta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95" dirty="0">
                <a:latin typeface="Arial"/>
                <a:cs typeface="Arial"/>
              </a:rPr>
              <a:t>ensino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10" dirty="0">
                <a:latin typeface="Arial"/>
                <a:cs typeface="Arial"/>
              </a:rPr>
              <a:t>aprendizagem </a:t>
            </a:r>
            <a:r>
              <a:rPr sz="2300" spc="85" dirty="0">
                <a:latin typeface="Arial"/>
                <a:cs typeface="Arial"/>
              </a:rPr>
              <a:t>de</a:t>
            </a:r>
            <a:r>
              <a:rPr sz="2300" spc="110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eletrônica.</a:t>
            </a:r>
            <a:endParaRPr sz="2300">
              <a:latin typeface="Arial"/>
              <a:cs typeface="Arial"/>
            </a:endParaRPr>
          </a:p>
          <a:p>
            <a:pPr marL="241300" marR="5715" indent="-228600" algn="just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0" dirty="0">
                <a:latin typeface="Arial"/>
                <a:cs typeface="Arial"/>
              </a:rPr>
              <a:t>Dentre todas </a:t>
            </a:r>
            <a:r>
              <a:rPr sz="2300" spc="5" dirty="0">
                <a:latin typeface="Arial"/>
                <a:cs typeface="Arial"/>
              </a:rPr>
              <a:t>as </a:t>
            </a:r>
            <a:r>
              <a:rPr sz="2300" spc="125" dirty="0">
                <a:latin typeface="Arial"/>
                <a:cs typeface="Arial"/>
              </a:rPr>
              <a:t>formas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75" dirty="0">
                <a:latin typeface="Arial"/>
                <a:cs typeface="Arial"/>
              </a:rPr>
              <a:t>representação </a:t>
            </a:r>
            <a:r>
              <a:rPr sz="2300" spc="95" dirty="0">
                <a:latin typeface="Arial"/>
                <a:cs typeface="Arial"/>
              </a:rPr>
              <a:t>gráfica  </a:t>
            </a:r>
            <a:r>
              <a:rPr sz="2300" spc="114" dirty="0">
                <a:latin typeface="Arial"/>
                <a:cs typeface="Arial"/>
              </a:rPr>
              <a:t>utilizadas </a:t>
            </a:r>
            <a:r>
              <a:rPr sz="2300" spc="70" dirty="0">
                <a:latin typeface="Arial"/>
                <a:cs typeface="Arial"/>
              </a:rPr>
              <a:t>na </a:t>
            </a:r>
            <a:r>
              <a:rPr sz="2300" spc="95" dirty="0">
                <a:latin typeface="Arial"/>
                <a:cs typeface="Arial"/>
              </a:rPr>
              <a:t>eletrônica,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95" dirty="0">
                <a:latin typeface="Arial"/>
                <a:cs typeface="Arial"/>
              </a:rPr>
              <a:t>mais </a:t>
            </a:r>
            <a:r>
              <a:rPr sz="2300" spc="15" dirty="0">
                <a:latin typeface="Arial"/>
                <a:cs typeface="Arial"/>
              </a:rPr>
              <a:t>se </a:t>
            </a:r>
            <a:r>
              <a:rPr sz="2300" spc="55" dirty="0">
                <a:latin typeface="Arial"/>
                <a:cs typeface="Arial"/>
              </a:rPr>
              <a:t>destaca  </a:t>
            </a:r>
            <a:r>
              <a:rPr sz="2300" spc="50" dirty="0">
                <a:latin typeface="Arial"/>
                <a:cs typeface="Arial"/>
              </a:rPr>
              <a:t>são </a:t>
            </a:r>
            <a:r>
              <a:rPr sz="2300" spc="80" dirty="0">
                <a:latin typeface="Arial"/>
                <a:cs typeface="Arial"/>
              </a:rPr>
              <a:t>os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Diagramas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Esquemáticos</a:t>
            </a:r>
            <a:r>
              <a:rPr sz="2300" spc="7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47" y="653795"/>
            <a:ext cx="716280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EE9FE01-E4D7-415D-9694-475DD2A2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362075"/>
            <a:ext cx="68961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432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7582" y="1124711"/>
            <a:ext cx="6540627" cy="4451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61</a:t>
            </a:fld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68605" marR="6985" indent="-256540">
              <a:lnSpc>
                <a:spcPts val="2480"/>
              </a:lnSpc>
              <a:spcBef>
                <a:spcPts val="420"/>
              </a:spcBef>
              <a:tabLst>
                <a:tab pos="268605" algn="l"/>
                <a:tab pos="698500" algn="l"/>
                <a:tab pos="2030095" algn="l"/>
                <a:tab pos="2395220" algn="l"/>
                <a:tab pos="3211830" algn="l"/>
                <a:tab pos="4956810" algn="l"/>
                <a:tab pos="6376035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dirty="0">
                <a:solidFill>
                  <a:srgbClr val="000000"/>
                </a:solidFill>
              </a:rPr>
              <a:t>O	</a:t>
            </a:r>
            <a:r>
              <a:rPr sz="2300" spc="155" dirty="0">
                <a:solidFill>
                  <a:srgbClr val="000000"/>
                </a:solidFill>
              </a:rPr>
              <a:t>A</a:t>
            </a:r>
            <a:r>
              <a:rPr sz="2300" spc="60" dirty="0">
                <a:solidFill>
                  <a:srgbClr val="000000"/>
                </a:solidFill>
              </a:rPr>
              <a:t>r</a:t>
            </a:r>
            <a:r>
              <a:rPr sz="2300" spc="155" dirty="0">
                <a:solidFill>
                  <a:srgbClr val="000000"/>
                </a:solidFill>
              </a:rPr>
              <a:t>d</a:t>
            </a:r>
            <a:r>
              <a:rPr sz="2300" spc="145" dirty="0">
                <a:solidFill>
                  <a:srgbClr val="000000"/>
                </a:solidFill>
              </a:rPr>
              <a:t>u</a:t>
            </a:r>
            <a:r>
              <a:rPr sz="2300" spc="120" dirty="0">
                <a:solidFill>
                  <a:srgbClr val="000000"/>
                </a:solidFill>
              </a:rPr>
              <a:t>in</a:t>
            </a:r>
            <a:r>
              <a:rPr sz="2300" spc="180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	é	</a:t>
            </a:r>
            <a:r>
              <a:rPr sz="2300" spc="125" dirty="0">
                <a:solidFill>
                  <a:srgbClr val="000000"/>
                </a:solidFill>
              </a:rPr>
              <a:t>uma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225" dirty="0">
                <a:solidFill>
                  <a:srgbClr val="000000"/>
                </a:solidFill>
              </a:rPr>
              <a:t>p</a:t>
            </a:r>
            <a:r>
              <a:rPr sz="2300" spc="95" dirty="0">
                <a:solidFill>
                  <a:srgbClr val="000000"/>
                </a:solidFill>
              </a:rPr>
              <a:t>l</a:t>
            </a:r>
            <a:r>
              <a:rPr sz="2300" spc="110" dirty="0">
                <a:solidFill>
                  <a:srgbClr val="000000"/>
                </a:solidFill>
              </a:rPr>
              <a:t>ataform</a:t>
            </a:r>
            <a:r>
              <a:rPr sz="2300" spc="135" dirty="0">
                <a:solidFill>
                  <a:srgbClr val="000000"/>
                </a:solidFill>
              </a:rPr>
              <a:t>a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245" dirty="0">
                <a:solidFill>
                  <a:srgbClr val="000000"/>
                </a:solidFill>
              </a:rPr>
              <a:t>u</a:t>
            </a:r>
            <a:r>
              <a:rPr sz="2300" spc="105" dirty="0">
                <a:solidFill>
                  <a:srgbClr val="000000"/>
                </a:solidFill>
              </a:rPr>
              <a:t>t</a:t>
            </a:r>
            <a:r>
              <a:rPr sz="2300" spc="150" dirty="0">
                <a:solidFill>
                  <a:srgbClr val="000000"/>
                </a:solidFill>
              </a:rPr>
              <a:t>i</a:t>
            </a:r>
            <a:r>
              <a:rPr sz="2300" spc="140" dirty="0">
                <a:solidFill>
                  <a:srgbClr val="000000"/>
                </a:solidFill>
              </a:rPr>
              <a:t>l</a:t>
            </a:r>
            <a:r>
              <a:rPr sz="2300" spc="105" dirty="0">
                <a:solidFill>
                  <a:srgbClr val="000000"/>
                </a:solidFill>
              </a:rPr>
              <a:t>iza</a:t>
            </a:r>
            <a:r>
              <a:rPr sz="2300" spc="150" dirty="0">
                <a:solidFill>
                  <a:srgbClr val="000000"/>
                </a:solidFill>
              </a:rPr>
              <a:t>d</a:t>
            </a:r>
            <a:r>
              <a:rPr sz="2300" spc="-10" dirty="0">
                <a:solidFill>
                  <a:srgbClr val="000000"/>
                </a:solidFill>
              </a:rPr>
              <a:t>a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75" dirty="0">
                <a:solidFill>
                  <a:srgbClr val="000000"/>
                </a:solidFill>
              </a:rPr>
              <a:t>p</a:t>
            </a:r>
            <a:r>
              <a:rPr sz="2300" spc="65" dirty="0">
                <a:solidFill>
                  <a:srgbClr val="000000"/>
                </a:solidFill>
              </a:rPr>
              <a:t>a</a:t>
            </a:r>
            <a:r>
              <a:rPr sz="2300" spc="60" dirty="0">
                <a:solidFill>
                  <a:srgbClr val="000000"/>
                </a:solidFill>
              </a:rPr>
              <a:t>ra  </a:t>
            </a:r>
            <a:r>
              <a:rPr sz="2300" spc="125" dirty="0"/>
              <a:t>prototipação </a:t>
            </a:r>
            <a:r>
              <a:rPr sz="2300" spc="85" dirty="0"/>
              <a:t>de </a:t>
            </a:r>
            <a:r>
              <a:rPr sz="2300" spc="114" dirty="0"/>
              <a:t>circuitos</a:t>
            </a:r>
            <a:r>
              <a:rPr sz="2300" spc="-25" dirty="0"/>
              <a:t> </a:t>
            </a:r>
            <a:r>
              <a:rPr sz="2300" spc="100" dirty="0"/>
              <a:t>eletrônicos</a:t>
            </a:r>
            <a:r>
              <a:rPr sz="2300" spc="100" dirty="0">
                <a:solidFill>
                  <a:srgbClr val="000000"/>
                </a:solidFill>
              </a:rPr>
              <a:t>.</a:t>
            </a:r>
            <a:endParaRPr sz="2300"/>
          </a:p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68605" algn="l"/>
                <a:tab pos="637540" algn="l"/>
                <a:tab pos="1800225" algn="l"/>
                <a:tab pos="2306320" algn="l"/>
                <a:tab pos="3577590" algn="l"/>
                <a:tab pos="4304665" algn="l"/>
                <a:tab pos="5207000" algn="l"/>
                <a:tab pos="5782945" algn="l"/>
                <a:tab pos="6661150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dirty="0">
                <a:solidFill>
                  <a:srgbClr val="000000"/>
                </a:solidFill>
              </a:rPr>
              <a:t>O	</a:t>
            </a:r>
            <a:r>
              <a:rPr sz="2300" spc="155" dirty="0">
                <a:solidFill>
                  <a:srgbClr val="000000"/>
                </a:solidFill>
              </a:rPr>
              <a:t>p</a:t>
            </a:r>
            <a:r>
              <a:rPr sz="2300" spc="130" dirty="0">
                <a:solidFill>
                  <a:srgbClr val="000000"/>
                </a:solidFill>
              </a:rPr>
              <a:t>rojet</a:t>
            </a:r>
            <a:r>
              <a:rPr sz="2300" spc="190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155" dirty="0">
                <a:solidFill>
                  <a:srgbClr val="000000"/>
                </a:solidFill>
              </a:rPr>
              <a:t>do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35" dirty="0">
                <a:solidFill>
                  <a:srgbClr val="000000"/>
                </a:solidFill>
              </a:rPr>
              <a:t>A</a:t>
            </a:r>
            <a:r>
              <a:rPr sz="2300" spc="145" dirty="0">
                <a:solidFill>
                  <a:srgbClr val="000000"/>
                </a:solidFill>
              </a:rPr>
              <a:t>rd</a:t>
            </a:r>
            <a:r>
              <a:rPr sz="2300" spc="180" dirty="0">
                <a:solidFill>
                  <a:srgbClr val="000000"/>
                </a:solidFill>
              </a:rPr>
              <a:t>u</a:t>
            </a:r>
            <a:r>
              <a:rPr sz="2300" spc="80" dirty="0">
                <a:solidFill>
                  <a:srgbClr val="000000"/>
                </a:solidFill>
              </a:rPr>
              <a:t>i</a:t>
            </a:r>
            <a:r>
              <a:rPr sz="2300" spc="204" dirty="0">
                <a:solidFill>
                  <a:srgbClr val="000000"/>
                </a:solidFill>
              </a:rPr>
              <a:t>n</a:t>
            </a:r>
            <a:r>
              <a:rPr sz="2300" spc="135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60" dirty="0">
                <a:solidFill>
                  <a:srgbClr val="000000"/>
                </a:solidFill>
              </a:rPr>
              <a:t>tev</a:t>
            </a:r>
            <a:r>
              <a:rPr sz="2300" spc="80" dirty="0">
                <a:solidFill>
                  <a:srgbClr val="000000"/>
                </a:solidFill>
              </a:rPr>
              <a:t>e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80" dirty="0">
                <a:solidFill>
                  <a:srgbClr val="000000"/>
                </a:solidFill>
              </a:rPr>
              <a:t>i</a:t>
            </a:r>
            <a:r>
              <a:rPr sz="2300" spc="204" dirty="0">
                <a:solidFill>
                  <a:srgbClr val="000000"/>
                </a:solidFill>
              </a:rPr>
              <a:t>n</a:t>
            </a:r>
            <a:r>
              <a:rPr sz="2300" spc="15" dirty="0">
                <a:solidFill>
                  <a:srgbClr val="000000"/>
                </a:solidFill>
              </a:rPr>
              <a:t>í</a:t>
            </a:r>
            <a:r>
              <a:rPr sz="2300" spc="10" dirty="0">
                <a:solidFill>
                  <a:srgbClr val="000000"/>
                </a:solidFill>
              </a:rPr>
              <a:t>c</a:t>
            </a:r>
            <a:r>
              <a:rPr sz="2300" spc="75" dirty="0">
                <a:solidFill>
                  <a:srgbClr val="000000"/>
                </a:solidFill>
              </a:rPr>
              <a:t>i</a:t>
            </a:r>
            <a:r>
              <a:rPr sz="2300" spc="204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90" dirty="0">
                <a:solidFill>
                  <a:srgbClr val="000000"/>
                </a:solidFill>
              </a:rPr>
              <a:t>e</a:t>
            </a:r>
            <a:r>
              <a:rPr sz="2300" spc="145" dirty="0">
                <a:solidFill>
                  <a:srgbClr val="000000"/>
                </a:solidFill>
              </a:rPr>
              <a:t>m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170" dirty="0">
                <a:solidFill>
                  <a:srgbClr val="000000"/>
                </a:solidFill>
              </a:rPr>
              <a:t>2</a:t>
            </a:r>
            <a:r>
              <a:rPr sz="2300" spc="160" dirty="0">
                <a:solidFill>
                  <a:srgbClr val="000000"/>
                </a:solidFill>
              </a:rPr>
              <a:t>0</a:t>
            </a:r>
            <a:r>
              <a:rPr sz="2300" spc="155" dirty="0">
                <a:solidFill>
                  <a:srgbClr val="000000"/>
                </a:solidFill>
              </a:rPr>
              <a:t>0</a:t>
            </a:r>
            <a:r>
              <a:rPr sz="2300" spc="175" dirty="0">
                <a:solidFill>
                  <a:srgbClr val="000000"/>
                </a:solidFill>
              </a:rPr>
              <a:t>5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65" dirty="0">
                <a:solidFill>
                  <a:srgbClr val="000000"/>
                </a:solidFill>
              </a:rPr>
              <a:t>na</a:t>
            </a:r>
            <a:endParaRPr sz="2300"/>
          </a:p>
        </p:txBody>
      </p:sp>
      <p:sp>
        <p:nvSpPr>
          <p:cNvPr id="4" name="object 4"/>
          <p:cNvSpPr txBox="1"/>
          <p:nvPr/>
        </p:nvSpPr>
        <p:spPr>
          <a:xfrm>
            <a:off x="645668" y="2443099"/>
            <a:ext cx="7018020" cy="3369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05"/>
              </a:spcBef>
            </a:pPr>
            <a:r>
              <a:rPr sz="2300" spc="85" dirty="0">
                <a:latin typeface="Arial"/>
                <a:cs typeface="Arial"/>
              </a:rPr>
              <a:t>cidade de </a:t>
            </a:r>
            <a:r>
              <a:rPr sz="2300" spc="50" dirty="0">
                <a:latin typeface="Arial"/>
                <a:cs typeface="Arial"/>
              </a:rPr>
              <a:t>Ivrea,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85" dirty="0">
                <a:latin typeface="Arial"/>
                <a:cs typeface="Arial"/>
              </a:rPr>
              <a:t>Itália.</a:t>
            </a:r>
            <a:endParaRPr sz="2300">
              <a:latin typeface="Arial"/>
              <a:cs typeface="Arial"/>
            </a:endParaRPr>
          </a:p>
          <a:p>
            <a:pPr marL="268605" marR="5080" indent="-256540" algn="just">
              <a:lnSpc>
                <a:spcPts val="2480"/>
              </a:lnSpc>
              <a:spcBef>
                <a:spcPts val="445"/>
              </a:spcBef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550" spc="75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composto </a:t>
            </a:r>
            <a:r>
              <a:rPr sz="2300" spc="150" dirty="0">
                <a:latin typeface="Arial"/>
                <a:cs typeface="Arial"/>
              </a:rPr>
              <a:t>por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placa </a:t>
            </a:r>
            <a:r>
              <a:rPr sz="2300" spc="-95" dirty="0">
                <a:latin typeface="Arial"/>
                <a:cs typeface="Arial"/>
              </a:rPr>
              <a:t>com 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microcontrolador Atmel </a:t>
            </a:r>
            <a:r>
              <a:rPr sz="2300" spc="-70" dirty="0">
                <a:solidFill>
                  <a:srgbClr val="FF0000"/>
                </a:solidFill>
                <a:latin typeface="Arial"/>
                <a:cs typeface="Arial"/>
              </a:rPr>
              <a:t>AVR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ambiente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programação </a:t>
            </a:r>
            <a:r>
              <a:rPr sz="2300" spc="65" dirty="0">
                <a:latin typeface="Arial"/>
                <a:cs typeface="Arial"/>
              </a:rPr>
              <a:t>baseado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95" dirty="0">
                <a:latin typeface="Arial"/>
                <a:cs typeface="Arial"/>
              </a:rPr>
              <a:t>Wiring </a:t>
            </a:r>
            <a:r>
              <a:rPr sz="2300" dirty="0">
                <a:latin typeface="Arial"/>
                <a:cs typeface="Arial"/>
              </a:rPr>
              <a:t>e</a:t>
            </a:r>
            <a:r>
              <a:rPr sz="2300" spc="5" dirty="0">
                <a:latin typeface="Arial"/>
                <a:cs typeface="Arial"/>
              </a:rPr>
              <a:t> </a:t>
            </a:r>
            <a:r>
              <a:rPr sz="2300" spc="250" dirty="0">
                <a:latin typeface="Arial"/>
                <a:cs typeface="Arial"/>
              </a:rPr>
              <a:t>C++.</a:t>
            </a:r>
            <a:endParaRPr sz="2300">
              <a:latin typeface="Arial"/>
              <a:cs typeface="Arial"/>
            </a:endParaRPr>
          </a:p>
          <a:p>
            <a:pPr marL="268605" marR="6350" indent="-256540" algn="just">
              <a:lnSpc>
                <a:spcPts val="2480"/>
              </a:lnSpc>
              <a:spcBef>
                <a:spcPts val="409"/>
              </a:spcBef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550" spc="75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300" spc="105" dirty="0">
                <a:latin typeface="Arial"/>
                <a:cs typeface="Arial"/>
              </a:rPr>
              <a:t>Tanto </a:t>
            </a:r>
            <a:r>
              <a:rPr sz="2300" spc="135" dirty="0">
                <a:latin typeface="Arial"/>
                <a:cs typeface="Arial"/>
              </a:rPr>
              <a:t>o 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hardware </a:t>
            </a:r>
            <a:r>
              <a:rPr sz="2300" spc="125" dirty="0">
                <a:latin typeface="Arial"/>
                <a:cs typeface="Arial"/>
              </a:rPr>
              <a:t>como </a:t>
            </a:r>
            <a:r>
              <a:rPr sz="2300" spc="135" dirty="0">
                <a:latin typeface="Arial"/>
                <a:cs typeface="Arial"/>
              </a:rPr>
              <a:t>o 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ambiente  </a:t>
            </a:r>
            <a:r>
              <a:rPr sz="2300" spc="-125" dirty="0">
                <a:solidFill>
                  <a:srgbClr val="FF0000"/>
                </a:solidFill>
                <a:latin typeface="Arial"/>
                <a:cs typeface="Arial"/>
              </a:rPr>
              <a:t>de 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programação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35" dirty="0">
                <a:latin typeface="Arial"/>
                <a:cs typeface="Arial"/>
              </a:rPr>
              <a:t>Arduino </a:t>
            </a:r>
            <a:r>
              <a:rPr sz="2300" spc="50" dirty="0">
                <a:latin typeface="Arial"/>
                <a:cs typeface="Arial"/>
              </a:rPr>
              <a:t>são </a:t>
            </a:r>
            <a:r>
              <a:rPr sz="2300" spc="85" dirty="0">
                <a:latin typeface="Arial"/>
                <a:cs typeface="Arial"/>
              </a:rPr>
              <a:t>livres,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60" dirty="0">
                <a:latin typeface="Arial"/>
                <a:cs typeface="Arial"/>
              </a:rPr>
              <a:t>seja,  </a:t>
            </a:r>
            <a:r>
              <a:rPr sz="2300" spc="114" dirty="0">
                <a:latin typeface="Arial"/>
                <a:cs typeface="Arial"/>
              </a:rPr>
              <a:t>qualquer </a:t>
            </a:r>
            <a:r>
              <a:rPr sz="2300" spc="50" dirty="0">
                <a:latin typeface="Arial"/>
                <a:cs typeface="Arial"/>
              </a:rPr>
              <a:t>pessoa </a:t>
            </a:r>
            <a:r>
              <a:rPr sz="2300" spc="114" dirty="0">
                <a:latin typeface="Arial"/>
                <a:cs typeface="Arial"/>
              </a:rPr>
              <a:t>pode </a:t>
            </a:r>
            <a:r>
              <a:rPr sz="2300" spc="155" dirty="0">
                <a:latin typeface="Arial"/>
                <a:cs typeface="Arial"/>
              </a:rPr>
              <a:t>modificá-los </a:t>
            </a:r>
            <a:r>
              <a:rPr sz="2300" dirty="0">
                <a:latin typeface="Arial"/>
                <a:cs typeface="Arial"/>
              </a:rPr>
              <a:t>e  </a:t>
            </a:r>
            <a:r>
              <a:rPr sz="2300" spc="155" dirty="0">
                <a:latin typeface="Arial"/>
                <a:cs typeface="Arial"/>
              </a:rPr>
              <a:t>reproduzi-los.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ts val="2625"/>
              </a:lnSpc>
              <a:spcBef>
                <a:spcPts val="95"/>
              </a:spcBef>
              <a:tabLst>
                <a:tab pos="268605" algn="l"/>
                <a:tab pos="859790" algn="l"/>
                <a:tab pos="2353945" algn="l"/>
                <a:tab pos="3881120" algn="l"/>
                <a:tab pos="4408170" algn="l"/>
                <a:tab pos="6222365" algn="l"/>
              </a:tabLst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300" dirty="0">
                <a:latin typeface="Arial"/>
                <a:cs typeface="Arial"/>
              </a:rPr>
              <a:t>O	</a:t>
            </a:r>
            <a:r>
              <a:rPr sz="2300" spc="130" dirty="0">
                <a:latin typeface="Arial"/>
                <a:cs typeface="Arial"/>
              </a:rPr>
              <a:t>Arduino	</a:t>
            </a:r>
            <a:r>
              <a:rPr sz="2300" spc="135" dirty="0">
                <a:latin typeface="Arial"/>
                <a:cs typeface="Arial"/>
              </a:rPr>
              <a:t>também	</a:t>
            </a:r>
            <a:r>
              <a:rPr sz="2300" spc="5" dirty="0">
                <a:latin typeface="Arial"/>
                <a:cs typeface="Arial"/>
              </a:rPr>
              <a:t>é	</a:t>
            </a:r>
            <a:r>
              <a:rPr sz="2300" spc="100" dirty="0">
                <a:latin typeface="Arial"/>
                <a:cs typeface="Arial"/>
              </a:rPr>
              <a:t>conhecido	</a:t>
            </a:r>
            <a:r>
              <a:rPr sz="2300" spc="125" dirty="0">
                <a:latin typeface="Arial"/>
                <a:cs typeface="Arial"/>
              </a:rPr>
              <a:t>como</a:t>
            </a:r>
            <a:endParaRPr sz="2300">
              <a:latin typeface="Arial"/>
              <a:cs typeface="Arial"/>
            </a:endParaRPr>
          </a:p>
          <a:p>
            <a:pPr marL="268605">
              <a:lnSpc>
                <a:spcPts val="2625"/>
              </a:lnSpc>
            </a:pP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plataforma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computação</a:t>
            </a:r>
            <a:r>
              <a:rPr sz="23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física</a:t>
            </a:r>
            <a:r>
              <a:rPr sz="2300" spc="7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528816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62</a:t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444234" y="2140076"/>
            <a:ext cx="1428750" cy="781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03829" y="2860167"/>
            <a:ext cx="1428749" cy="781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46703" y="3821810"/>
            <a:ext cx="1238250" cy="1228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8027" y="4380738"/>
            <a:ext cx="1428750" cy="6286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5668" y="1427734"/>
            <a:ext cx="25158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400" spc="-395" dirty="0">
                <a:solidFill>
                  <a:srgbClr val="2CA1BE"/>
                </a:solidFill>
              </a:rPr>
              <a:t>	</a:t>
            </a:r>
            <a:r>
              <a:rPr sz="2100" spc="90" dirty="0">
                <a:solidFill>
                  <a:srgbClr val="000000"/>
                </a:solidFill>
              </a:rPr>
              <a:t>Tipos </a:t>
            </a:r>
            <a:r>
              <a:rPr sz="2100" spc="75" dirty="0">
                <a:solidFill>
                  <a:srgbClr val="000000"/>
                </a:solidFill>
              </a:rPr>
              <a:t>de</a:t>
            </a:r>
            <a:r>
              <a:rPr sz="2100" spc="15" dirty="0">
                <a:solidFill>
                  <a:srgbClr val="000000"/>
                </a:solidFill>
              </a:rPr>
              <a:t> </a:t>
            </a:r>
            <a:r>
              <a:rPr sz="2100" spc="125" dirty="0">
                <a:solidFill>
                  <a:srgbClr val="000000"/>
                </a:solidFill>
              </a:rPr>
              <a:t>Arduino</a:t>
            </a:r>
            <a:endParaRPr sz="2100"/>
          </a:p>
        </p:txBody>
      </p:sp>
      <p:sp>
        <p:nvSpPr>
          <p:cNvPr id="8" name="object 8"/>
          <p:cNvSpPr txBox="1"/>
          <p:nvPr/>
        </p:nvSpPr>
        <p:spPr>
          <a:xfrm>
            <a:off x="929436" y="1734058"/>
            <a:ext cx="6734175" cy="73914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marR="5080" indent="-228600" algn="just">
              <a:lnSpc>
                <a:spcPct val="80100"/>
              </a:lnSpc>
              <a:spcBef>
                <a:spcPts val="53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1800" spc="65" dirty="0">
                <a:latin typeface="Arial"/>
                <a:cs typeface="Arial"/>
              </a:rPr>
              <a:t>Existem vários </a:t>
            </a:r>
            <a:r>
              <a:rPr sz="1800" spc="105" dirty="0">
                <a:latin typeface="Arial"/>
                <a:cs typeface="Arial"/>
              </a:rPr>
              <a:t>tipos </a:t>
            </a:r>
            <a:r>
              <a:rPr sz="1800" spc="60" dirty="0">
                <a:latin typeface="Arial"/>
                <a:cs typeface="Arial"/>
              </a:rPr>
              <a:t>de </a:t>
            </a:r>
            <a:r>
              <a:rPr sz="1800" spc="105" dirty="0">
                <a:latin typeface="Arial"/>
                <a:cs typeface="Arial"/>
              </a:rPr>
              <a:t>Arduino </a:t>
            </a:r>
            <a:r>
              <a:rPr sz="1800" spc="95" dirty="0">
                <a:latin typeface="Arial"/>
                <a:cs typeface="Arial"/>
              </a:rPr>
              <a:t>com </a:t>
            </a:r>
            <a:r>
              <a:rPr sz="1800" spc="65" dirty="0">
                <a:latin typeface="Arial"/>
                <a:cs typeface="Arial"/>
              </a:rPr>
              <a:t>especificidades </a:t>
            </a:r>
            <a:r>
              <a:rPr sz="1800" spc="60" dirty="0">
                <a:latin typeface="Arial"/>
                <a:cs typeface="Arial"/>
              </a:rPr>
              <a:t>de  </a:t>
            </a:r>
            <a:r>
              <a:rPr sz="1800" spc="70" dirty="0">
                <a:latin typeface="Arial"/>
                <a:cs typeface="Arial"/>
              </a:rPr>
              <a:t>hardware.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site </a:t>
            </a:r>
            <a:r>
              <a:rPr sz="1800" spc="90" dirty="0">
                <a:solidFill>
                  <a:srgbClr val="FF0000"/>
                </a:solidFill>
                <a:latin typeface="Arial"/>
                <a:cs typeface="Arial"/>
              </a:rPr>
              <a:t>oficial </a:t>
            </a:r>
            <a:r>
              <a:rPr sz="1800" spc="114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1800" spc="10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1800" spc="80" dirty="0">
                <a:solidFill>
                  <a:srgbClr val="FF0000"/>
                </a:solidFill>
                <a:latin typeface="Arial"/>
                <a:cs typeface="Arial"/>
              </a:rPr>
              <a:t>lista </a:t>
            </a:r>
            <a:r>
              <a:rPr sz="1800" spc="55" dirty="0">
                <a:solidFill>
                  <a:srgbClr val="FF0000"/>
                </a:solidFill>
                <a:latin typeface="Arial"/>
                <a:cs typeface="Arial"/>
              </a:rPr>
              <a:t>os </a:t>
            </a:r>
            <a:r>
              <a:rPr sz="1800" spc="75" dirty="0">
                <a:solidFill>
                  <a:srgbClr val="FF0000"/>
                </a:solidFill>
                <a:latin typeface="Arial"/>
                <a:cs typeface="Arial"/>
              </a:rPr>
              <a:t>seguintes  </a:t>
            </a:r>
            <a:r>
              <a:rPr sz="1800" spc="95" dirty="0">
                <a:solidFill>
                  <a:srgbClr val="FF0000"/>
                </a:solidFill>
                <a:latin typeface="Arial"/>
                <a:cs typeface="Arial"/>
              </a:rPr>
              <a:t>tipos</a:t>
            </a:r>
            <a:r>
              <a:rPr sz="1800" spc="9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7180" y="2453767"/>
            <a:ext cx="2122805" cy="3465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UNO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0" dirty="0">
                <a:latin typeface="Arial"/>
                <a:cs typeface="Arial"/>
              </a:rPr>
              <a:t> Leonardo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45" dirty="0">
                <a:latin typeface="Arial"/>
                <a:cs typeface="Arial"/>
              </a:rPr>
              <a:t>Due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0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30" dirty="0">
                <a:latin typeface="Arial"/>
                <a:cs typeface="Arial"/>
              </a:rPr>
              <a:t>Esplora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30" dirty="0">
                <a:latin typeface="Arial"/>
                <a:cs typeface="Arial"/>
              </a:rPr>
              <a:t>Mega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5" dirty="0">
                <a:latin typeface="Arial"/>
                <a:cs typeface="Arial"/>
              </a:rPr>
              <a:t>Arduino </a:t>
            </a:r>
            <a:r>
              <a:rPr sz="1600" spc="30" dirty="0">
                <a:latin typeface="Arial"/>
                <a:cs typeface="Arial"/>
              </a:rPr>
              <a:t>Mega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5" dirty="0">
                <a:latin typeface="Arial"/>
                <a:cs typeface="Arial"/>
              </a:rPr>
              <a:t>ADK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45" dirty="0">
                <a:latin typeface="Arial"/>
                <a:cs typeface="Arial"/>
              </a:rPr>
              <a:t>Ethernet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Mini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10" dirty="0">
                <a:latin typeface="Arial"/>
                <a:cs typeface="Arial"/>
              </a:rPr>
              <a:t>LilyPad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Micro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45" dirty="0">
                <a:latin typeface="Arial"/>
                <a:cs typeface="Arial"/>
              </a:rPr>
              <a:t>Nano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ProMini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Pro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15" dirty="0">
                <a:latin typeface="Arial"/>
                <a:cs typeface="Arial"/>
              </a:rPr>
              <a:t>Fio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3359" y="370331"/>
            <a:ext cx="6528816" cy="1139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4234" y="5157190"/>
            <a:ext cx="1428750" cy="1428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4009" y="5157190"/>
            <a:ext cx="1428750" cy="14287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87801" y="5157190"/>
            <a:ext cx="1428750" cy="14287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72225" y="4005071"/>
            <a:ext cx="1428750" cy="14287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4234" y="2852927"/>
            <a:ext cx="1428750" cy="14287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04053" y="3319843"/>
            <a:ext cx="1068704" cy="8122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04053" y="2276855"/>
            <a:ext cx="996696" cy="9966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35883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50" dirty="0">
                <a:solidFill>
                  <a:srgbClr val="000000"/>
                </a:solidFill>
              </a:rPr>
              <a:t>Referências </a:t>
            </a:r>
            <a:r>
              <a:rPr sz="2700" spc="80" dirty="0">
                <a:solidFill>
                  <a:srgbClr val="000000"/>
                </a:solidFill>
              </a:rPr>
              <a:t>na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-185" dirty="0">
                <a:solidFill>
                  <a:srgbClr val="000000"/>
                </a:solidFill>
              </a:rPr>
              <a:t>WEB: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883638"/>
            <a:ext cx="6733540" cy="15049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site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oficial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300" dirty="0">
                <a:latin typeface="Arial"/>
                <a:cs typeface="Arial"/>
              </a:rPr>
              <a:t>é</a:t>
            </a:r>
            <a:r>
              <a:rPr sz="2300" spc="-65" dirty="0">
                <a:solidFill>
                  <a:srgbClr val="FF8118"/>
                </a:solidFill>
                <a:latin typeface="Arial"/>
                <a:cs typeface="Arial"/>
              </a:rPr>
              <a:t> </a:t>
            </a:r>
            <a:r>
              <a:rPr sz="2300" u="heavy" spc="175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  <a:hlinkClick r:id="rId2"/>
              </a:rPr>
              <a:t>http://arduino.cc</a:t>
            </a:r>
            <a:endParaRPr sz="23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848994" algn="l"/>
                <a:tab pos="2946400" algn="l"/>
                <a:tab pos="3873500" algn="l"/>
                <a:tab pos="4184015" algn="l"/>
                <a:tab pos="5445760" algn="l"/>
                <a:tab pos="6191885" algn="l"/>
                <a:tab pos="6289040" algn="l"/>
              </a:tabLst>
            </a:pPr>
            <a:r>
              <a:rPr sz="2300" spc="70" dirty="0">
                <a:latin typeface="Arial"/>
                <a:cs typeface="Arial"/>
              </a:rPr>
              <a:t>U</a:t>
            </a:r>
            <a:r>
              <a:rPr sz="2300" spc="90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oc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mentário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300" spc="180" dirty="0">
                <a:solidFill>
                  <a:srgbClr val="FF0000"/>
                </a:solidFill>
                <a:latin typeface="Arial"/>
                <a:cs typeface="Arial"/>
              </a:rPr>
              <a:t>ob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e	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dui</a:t>
            </a:r>
            <a:r>
              <a:rPr sz="2300" spc="16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14" dirty="0">
                <a:latin typeface="Arial"/>
                <a:cs typeface="Arial"/>
              </a:rPr>
              <a:t>pod</a:t>
            </a:r>
            <a:r>
              <a:rPr sz="2300" spc="120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		</a:t>
            </a:r>
            <a:r>
              <a:rPr sz="2300" spc="10" dirty="0">
                <a:latin typeface="Arial"/>
                <a:cs typeface="Arial"/>
              </a:rPr>
              <a:t>s</a:t>
            </a:r>
            <a:r>
              <a:rPr sz="2300" spc="5" dirty="0">
                <a:latin typeface="Arial"/>
                <a:cs typeface="Arial"/>
              </a:rPr>
              <a:t>e</a:t>
            </a:r>
            <a:r>
              <a:rPr sz="2300" spc="155" dirty="0">
                <a:latin typeface="Arial"/>
                <a:cs typeface="Arial"/>
              </a:rPr>
              <a:t>r  </a:t>
            </a:r>
            <a:r>
              <a:rPr sz="2300" spc="50" dirty="0">
                <a:latin typeface="Arial"/>
                <a:cs typeface="Arial"/>
              </a:rPr>
              <a:t>ass</a:t>
            </a:r>
            <a:r>
              <a:rPr sz="2300" spc="25" dirty="0">
                <a:latin typeface="Arial"/>
                <a:cs typeface="Arial"/>
              </a:rPr>
              <a:t>i</a:t>
            </a:r>
            <a:r>
              <a:rPr sz="2300" spc="155" dirty="0">
                <a:latin typeface="Arial"/>
                <a:cs typeface="Arial"/>
              </a:rPr>
              <a:t>s</a:t>
            </a:r>
            <a:r>
              <a:rPr sz="2300" spc="75" dirty="0">
                <a:latin typeface="Arial"/>
                <a:cs typeface="Arial"/>
              </a:rPr>
              <a:t>t</a:t>
            </a:r>
            <a:r>
              <a:rPr sz="2300" spc="85" dirty="0">
                <a:latin typeface="Arial"/>
                <a:cs typeface="Arial"/>
              </a:rPr>
              <a:t>i</a:t>
            </a:r>
            <a:r>
              <a:rPr sz="2300" spc="235" dirty="0">
                <a:latin typeface="Arial"/>
                <a:cs typeface="Arial"/>
              </a:rPr>
              <a:t>d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				</a:t>
            </a:r>
            <a:r>
              <a:rPr sz="2300" spc="95" dirty="0">
                <a:latin typeface="Arial"/>
                <a:cs typeface="Arial"/>
              </a:rPr>
              <a:t>e</a:t>
            </a:r>
            <a:r>
              <a:rPr sz="2300" spc="135" dirty="0">
                <a:latin typeface="Arial"/>
                <a:cs typeface="Arial"/>
              </a:rPr>
              <a:t>m</a:t>
            </a:r>
            <a:r>
              <a:rPr sz="2300" spc="90" dirty="0"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300" u="heavy" spc="170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  <a:hlinkClick r:id="rId3"/>
              </a:rPr>
              <a:t>http://arduinothedocumentary.org/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528816" cy="1139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0171" y="3573068"/>
            <a:ext cx="2016252" cy="28477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9220" y="3644988"/>
            <a:ext cx="4866894" cy="27363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67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274445" algn="l"/>
                <a:tab pos="1868805" algn="l"/>
                <a:tab pos="2928620" algn="l"/>
                <a:tab pos="3543935" algn="l"/>
                <a:tab pos="5060950" algn="l"/>
                <a:tab pos="6010275" algn="l"/>
                <a:tab pos="678624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0" dirty="0">
                <a:solidFill>
                  <a:srgbClr val="000000"/>
                </a:solidFill>
              </a:rPr>
              <a:t>Vista	</a:t>
            </a:r>
            <a:r>
              <a:rPr sz="2700" spc="90" dirty="0">
                <a:solidFill>
                  <a:srgbClr val="000000"/>
                </a:solidFill>
              </a:rPr>
              <a:t>da	</a:t>
            </a:r>
            <a:r>
              <a:rPr sz="2700" spc="65" dirty="0">
                <a:solidFill>
                  <a:srgbClr val="000000"/>
                </a:solidFill>
              </a:rPr>
              <a:t>plac</a:t>
            </a:r>
            <a:r>
              <a:rPr sz="2700" spc="90" dirty="0">
                <a:solidFill>
                  <a:srgbClr val="000000"/>
                </a:solidFill>
              </a:rPr>
              <a:t>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65" dirty="0">
                <a:solidFill>
                  <a:srgbClr val="000000"/>
                </a:solidFill>
              </a:rPr>
              <a:t>d</a:t>
            </a:r>
            <a:r>
              <a:rPr sz="2700" spc="175" dirty="0">
                <a:solidFill>
                  <a:srgbClr val="000000"/>
                </a:solidFill>
              </a:rPr>
              <a:t>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60" dirty="0">
                <a:solidFill>
                  <a:srgbClr val="000000"/>
                </a:solidFill>
              </a:rPr>
              <a:t>Ardui</a:t>
            </a:r>
            <a:r>
              <a:rPr sz="2700" spc="170" dirty="0">
                <a:solidFill>
                  <a:srgbClr val="000000"/>
                </a:solidFill>
              </a:rPr>
              <a:t>n</a:t>
            </a:r>
            <a:r>
              <a:rPr sz="2700" spc="155" dirty="0">
                <a:solidFill>
                  <a:srgbClr val="000000"/>
                </a:solidFill>
              </a:rPr>
              <a:t>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-15" dirty="0">
                <a:solidFill>
                  <a:srgbClr val="000000"/>
                </a:solidFill>
              </a:rPr>
              <a:t>UNO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-75" dirty="0">
                <a:solidFill>
                  <a:srgbClr val="000000"/>
                </a:solidFill>
              </a:rPr>
              <a:t>Re</a:t>
            </a:r>
            <a:r>
              <a:rPr sz="2700" spc="-55" dirty="0">
                <a:solidFill>
                  <a:srgbClr val="000000"/>
                </a:solidFill>
              </a:rPr>
              <a:t>v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35" dirty="0">
                <a:solidFill>
                  <a:srgbClr val="000000"/>
                </a:solidFill>
              </a:rPr>
              <a:t>3  </a:t>
            </a:r>
            <a:r>
              <a:rPr sz="2700" spc="114" dirty="0">
                <a:solidFill>
                  <a:srgbClr val="000000"/>
                </a:solidFill>
              </a:rPr>
              <a:t>(frente </a:t>
            </a:r>
            <a:r>
              <a:rPr sz="2700" dirty="0">
                <a:solidFill>
                  <a:srgbClr val="000000"/>
                </a:solidFill>
              </a:rPr>
              <a:t>e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verso)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17576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697" y="2996945"/>
            <a:ext cx="3621278" cy="2532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55972" y="2924936"/>
            <a:ext cx="3600450" cy="25391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65</a:t>
            </a:fld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20113"/>
            <a:ext cx="235966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8605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65" dirty="0">
                <a:solidFill>
                  <a:srgbClr val="000000"/>
                </a:solidFill>
              </a:rPr>
              <a:t>Características</a:t>
            </a:r>
            <a:endParaRPr sz="23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31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100" dirty="0">
                <a:latin typeface="Arial"/>
                <a:cs typeface="Arial"/>
              </a:rPr>
              <a:t>Microcontrolador:</a:t>
            </a:r>
            <a:r>
              <a:rPr sz="2000" b="0" spc="50" dirty="0">
                <a:latin typeface="Arial"/>
                <a:cs typeface="Arial"/>
              </a:rPr>
              <a:t> </a:t>
            </a:r>
            <a:r>
              <a:rPr sz="2000" b="0" spc="95" dirty="0">
                <a:solidFill>
                  <a:srgbClr val="FF0000"/>
                </a:solidFill>
                <a:latin typeface="Arial"/>
                <a:cs typeface="Arial"/>
              </a:rPr>
              <a:t>ATmega328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50" dirty="0">
                <a:latin typeface="Arial"/>
                <a:cs typeface="Arial"/>
              </a:rPr>
              <a:t>Tensão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65" dirty="0">
                <a:latin typeface="Arial"/>
                <a:cs typeface="Arial"/>
              </a:rPr>
              <a:t>operação:</a:t>
            </a:r>
            <a:r>
              <a:rPr sz="2000" b="0" spc="40" dirty="0">
                <a:latin typeface="Arial"/>
                <a:cs typeface="Arial"/>
              </a:rPr>
              <a:t> </a:t>
            </a:r>
            <a:r>
              <a:rPr sz="2000" b="0" spc="65" dirty="0">
                <a:solidFill>
                  <a:srgbClr val="FF0000"/>
                </a:solidFill>
                <a:latin typeface="Arial"/>
                <a:cs typeface="Arial"/>
              </a:rPr>
              <a:t>5V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50" dirty="0">
                <a:latin typeface="Arial"/>
                <a:cs typeface="Arial"/>
              </a:rPr>
              <a:t>Tensão </a:t>
            </a:r>
            <a:r>
              <a:rPr sz="2000" b="0" spc="80" dirty="0">
                <a:latin typeface="Arial"/>
                <a:cs typeface="Arial"/>
              </a:rPr>
              <a:t>recomendada </a:t>
            </a:r>
            <a:r>
              <a:rPr sz="2000" b="0" spc="60" dirty="0">
                <a:latin typeface="Arial"/>
                <a:cs typeface="Arial"/>
              </a:rPr>
              <a:t>(entrada):</a:t>
            </a:r>
            <a:r>
              <a:rPr sz="2000" b="0" spc="15" dirty="0">
                <a:latin typeface="Arial"/>
                <a:cs typeface="Arial"/>
              </a:rPr>
              <a:t> </a:t>
            </a:r>
            <a:r>
              <a:rPr sz="2000" b="0" spc="185" dirty="0">
                <a:solidFill>
                  <a:srgbClr val="FF0000"/>
                </a:solidFill>
                <a:latin typeface="Arial"/>
                <a:cs typeface="Arial"/>
              </a:rPr>
              <a:t>7-12V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100" dirty="0">
                <a:latin typeface="Arial"/>
                <a:cs typeface="Arial"/>
              </a:rPr>
              <a:t>Limite </a:t>
            </a:r>
            <a:r>
              <a:rPr sz="2000" b="0" spc="65" dirty="0">
                <a:latin typeface="Arial"/>
                <a:cs typeface="Arial"/>
              </a:rPr>
              <a:t>da </a:t>
            </a:r>
            <a:r>
              <a:rPr sz="2000" b="0" spc="75" dirty="0">
                <a:latin typeface="Arial"/>
                <a:cs typeface="Arial"/>
              </a:rPr>
              <a:t>tensão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80" dirty="0">
                <a:latin typeface="Arial"/>
                <a:cs typeface="Arial"/>
              </a:rPr>
              <a:t>entrada:</a:t>
            </a:r>
            <a:r>
              <a:rPr sz="2000" b="0" spc="25" dirty="0">
                <a:latin typeface="Arial"/>
                <a:cs typeface="Arial"/>
              </a:rPr>
              <a:t> </a:t>
            </a:r>
            <a:r>
              <a:rPr sz="2000" b="0" spc="185" dirty="0">
                <a:solidFill>
                  <a:srgbClr val="FF0000"/>
                </a:solidFill>
                <a:latin typeface="Arial"/>
                <a:cs typeface="Arial"/>
              </a:rPr>
              <a:t>6-20V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35" dirty="0">
                <a:latin typeface="Arial"/>
                <a:cs typeface="Arial"/>
              </a:rPr>
              <a:t>Pinos </a:t>
            </a:r>
            <a:r>
              <a:rPr sz="2000" b="0" spc="100" dirty="0">
                <a:latin typeface="Arial"/>
                <a:cs typeface="Arial"/>
              </a:rPr>
              <a:t>digitais: 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14 </a:t>
            </a:r>
            <a:r>
              <a:rPr sz="2000" b="0" spc="25" dirty="0">
                <a:solidFill>
                  <a:srgbClr val="FF0000"/>
                </a:solidFill>
                <a:latin typeface="Arial"/>
                <a:cs typeface="Arial"/>
              </a:rPr>
              <a:t>(seis </a:t>
            </a:r>
            <a:r>
              <a:rPr sz="2000" b="0" spc="105" dirty="0">
                <a:solidFill>
                  <a:srgbClr val="FF0000"/>
                </a:solidFill>
                <a:latin typeface="Arial"/>
                <a:cs typeface="Arial"/>
              </a:rPr>
              <a:t>pinos </a:t>
            </a:r>
            <a:r>
              <a:rPr sz="2000" b="0" spc="120" dirty="0">
                <a:solidFill>
                  <a:srgbClr val="FF0000"/>
                </a:solidFill>
                <a:latin typeface="Arial"/>
                <a:cs typeface="Arial"/>
              </a:rPr>
              <a:t>com </a:t>
            </a:r>
            <a:r>
              <a:rPr sz="2000" b="0" spc="30" dirty="0">
                <a:solidFill>
                  <a:srgbClr val="FF0000"/>
                </a:solidFill>
                <a:latin typeface="Arial"/>
                <a:cs typeface="Arial"/>
              </a:rPr>
              <a:t>saída</a:t>
            </a:r>
            <a:r>
              <a:rPr sz="2000" b="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-90" dirty="0">
                <a:solidFill>
                  <a:srgbClr val="FF0000"/>
                </a:solidFill>
                <a:latin typeface="Arial"/>
                <a:cs typeface="Arial"/>
              </a:rPr>
              <a:t>PWM)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45" dirty="0">
                <a:latin typeface="Arial"/>
                <a:cs typeface="Arial"/>
              </a:rPr>
              <a:t>Entrada </a:t>
            </a:r>
            <a:r>
              <a:rPr sz="2000" b="0" spc="65" dirty="0">
                <a:latin typeface="Arial"/>
                <a:cs typeface="Arial"/>
              </a:rPr>
              <a:t>analógica: 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6</a:t>
            </a:r>
            <a:r>
              <a:rPr sz="2000" b="0" spc="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105" dirty="0">
                <a:solidFill>
                  <a:srgbClr val="FF0000"/>
                </a:solidFill>
                <a:latin typeface="Arial"/>
                <a:cs typeface="Arial"/>
              </a:rPr>
              <a:t>pinos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07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80" dirty="0">
                <a:latin typeface="Arial"/>
                <a:cs typeface="Arial"/>
              </a:rPr>
              <a:t>Corrente</a:t>
            </a:r>
            <a:r>
              <a:rPr sz="2000" b="0" spc="360" dirty="0">
                <a:latin typeface="Arial"/>
                <a:cs typeface="Arial"/>
              </a:rPr>
              <a:t> </a:t>
            </a:r>
            <a:r>
              <a:rPr sz="2000" b="0" spc="85" dirty="0">
                <a:latin typeface="Arial"/>
                <a:cs typeface="Arial"/>
              </a:rPr>
              <a:t>contínua</a:t>
            </a:r>
            <a:r>
              <a:rPr sz="2000" b="0" spc="385" dirty="0">
                <a:latin typeface="Arial"/>
                <a:cs typeface="Arial"/>
              </a:rPr>
              <a:t> </a:t>
            </a:r>
            <a:r>
              <a:rPr sz="2000" b="0" spc="135" dirty="0">
                <a:latin typeface="Arial"/>
                <a:cs typeface="Arial"/>
              </a:rPr>
              <a:t>por</a:t>
            </a:r>
            <a:r>
              <a:rPr sz="2000" b="0" spc="365" dirty="0">
                <a:latin typeface="Arial"/>
                <a:cs typeface="Arial"/>
              </a:rPr>
              <a:t> </a:t>
            </a:r>
            <a:r>
              <a:rPr sz="2000" b="0" spc="125" dirty="0">
                <a:latin typeface="Arial"/>
                <a:cs typeface="Arial"/>
              </a:rPr>
              <a:t>pino</a:t>
            </a:r>
            <a:r>
              <a:rPr sz="2000" b="0" spc="385" dirty="0">
                <a:latin typeface="Arial"/>
                <a:cs typeface="Arial"/>
              </a:rPr>
              <a:t> </a:t>
            </a:r>
            <a:r>
              <a:rPr sz="2000" b="0" spc="70" dirty="0">
                <a:latin typeface="Arial"/>
                <a:cs typeface="Arial"/>
              </a:rPr>
              <a:t>de</a:t>
            </a:r>
            <a:r>
              <a:rPr sz="2000" b="0" spc="380" dirty="0">
                <a:latin typeface="Arial"/>
                <a:cs typeface="Arial"/>
              </a:rPr>
              <a:t> </a:t>
            </a:r>
            <a:r>
              <a:rPr sz="2000" b="0" spc="80" dirty="0">
                <a:latin typeface="Arial"/>
                <a:cs typeface="Arial"/>
              </a:rPr>
              <a:t>entrada</a:t>
            </a:r>
            <a:r>
              <a:rPr sz="2000" b="0" spc="38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e</a:t>
            </a:r>
            <a:r>
              <a:rPr sz="2000" b="0" spc="380" dirty="0">
                <a:latin typeface="Arial"/>
                <a:cs typeface="Arial"/>
              </a:rPr>
              <a:t> </a:t>
            </a:r>
            <a:r>
              <a:rPr sz="2000" b="0" spc="35" dirty="0">
                <a:latin typeface="Arial"/>
                <a:cs typeface="Arial"/>
              </a:rPr>
              <a:t>saída:</a:t>
            </a:r>
            <a:r>
              <a:rPr sz="2000" b="0" spc="380" dirty="0">
                <a:latin typeface="Arial"/>
                <a:cs typeface="Arial"/>
              </a:rPr>
              <a:t> </a:t>
            </a:r>
            <a:r>
              <a:rPr sz="2000" b="0" spc="140" dirty="0">
                <a:solidFill>
                  <a:srgbClr val="FF0000"/>
                </a:solidFill>
                <a:latin typeface="Arial"/>
                <a:cs typeface="Arial"/>
              </a:rPr>
              <a:t>40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070"/>
              </a:lnSpc>
            </a:pPr>
            <a:r>
              <a:rPr sz="2000" b="0" spc="120" dirty="0">
                <a:solidFill>
                  <a:srgbClr val="FF0000"/>
                </a:solidFill>
                <a:latin typeface="Arial"/>
                <a:cs typeface="Arial"/>
              </a:rPr>
              <a:t>mA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80" dirty="0">
                <a:latin typeface="Arial"/>
                <a:cs typeface="Arial"/>
              </a:rPr>
              <a:t>Corrente </a:t>
            </a:r>
            <a:r>
              <a:rPr sz="2000" b="0" spc="65" dirty="0">
                <a:latin typeface="Arial"/>
                <a:cs typeface="Arial"/>
              </a:rPr>
              <a:t>para </a:t>
            </a:r>
            <a:r>
              <a:rPr sz="2000" b="0" spc="114" dirty="0">
                <a:latin typeface="Arial"/>
                <a:cs typeface="Arial"/>
              </a:rPr>
              <a:t>o </a:t>
            </a:r>
            <a:r>
              <a:rPr sz="2000" b="0" spc="125" dirty="0">
                <a:latin typeface="Arial"/>
                <a:cs typeface="Arial"/>
              </a:rPr>
              <a:t>pino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125" dirty="0">
                <a:latin typeface="Arial"/>
                <a:cs typeface="Arial"/>
              </a:rPr>
              <a:t>3.3 </a:t>
            </a:r>
            <a:r>
              <a:rPr sz="2000" b="0" spc="20" dirty="0">
                <a:latin typeface="Arial"/>
                <a:cs typeface="Arial"/>
              </a:rPr>
              <a:t>V: 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50</a:t>
            </a:r>
            <a:r>
              <a:rPr sz="2000" b="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125" dirty="0">
                <a:solidFill>
                  <a:srgbClr val="FF0000"/>
                </a:solidFill>
                <a:latin typeface="Arial"/>
                <a:cs typeface="Arial"/>
              </a:rPr>
              <a:t>mA</a:t>
            </a:r>
            <a:endParaRPr sz="2000">
              <a:latin typeface="Arial"/>
              <a:cs typeface="Arial"/>
            </a:endParaRPr>
          </a:p>
          <a:p>
            <a:pPr marL="241300" marR="5080" indent="-228600">
              <a:lnSpc>
                <a:spcPct val="80000"/>
              </a:lnSpc>
              <a:spcBef>
                <a:spcPts val="38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1016635" algn="l"/>
              </a:tabLst>
            </a:pPr>
            <a:r>
              <a:rPr sz="2000" b="0" spc="80" dirty="0">
                <a:latin typeface="Arial"/>
                <a:cs typeface="Arial"/>
              </a:rPr>
              <a:t>Quantidade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105" dirty="0">
                <a:latin typeface="Arial"/>
                <a:cs typeface="Arial"/>
              </a:rPr>
              <a:t>memória </a:t>
            </a:r>
            <a:r>
              <a:rPr sz="2000" b="0" spc="-55" dirty="0">
                <a:latin typeface="Arial"/>
                <a:cs typeface="Arial"/>
              </a:rPr>
              <a:t>FLASH: </a:t>
            </a:r>
            <a:r>
              <a:rPr sz="2000" b="0" spc="145" dirty="0">
                <a:solidFill>
                  <a:srgbClr val="FF0000"/>
                </a:solidFill>
                <a:latin typeface="Arial"/>
                <a:cs typeface="Arial"/>
              </a:rPr>
              <a:t>32 </a:t>
            </a:r>
            <a:r>
              <a:rPr sz="2000" b="0" spc="-110" dirty="0">
                <a:solidFill>
                  <a:srgbClr val="FF0000"/>
                </a:solidFill>
                <a:latin typeface="Arial"/>
                <a:cs typeface="Arial"/>
              </a:rPr>
              <a:t>KB </a:t>
            </a:r>
            <a:r>
              <a:rPr sz="2000" b="0" spc="70" dirty="0">
                <a:latin typeface="Arial"/>
                <a:cs typeface="Arial"/>
              </a:rPr>
              <a:t>(ATmega328)  </a:t>
            </a:r>
            <a:r>
              <a:rPr sz="2000" b="0" spc="95" dirty="0">
                <a:latin typeface="Arial"/>
                <a:cs typeface="Arial"/>
              </a:rPr>
              <a:t>onde	</a:t>
            </a:r>
            <a:r>
              <a:rPr sz="2000" b="0" spc="125" dirty="0">
                <a:solidFill>
                  <a:srgbClr val="FF0000"/>
                </a:solidFill>
                <a:latin typeface="Arial"/>
                <a:cs typeface="Arial"/>
              </a:rPr>
              <a:t>0.5 </a:t>
            </a:r>
            <a:r>
              <a:rPr sz="2000" b="0" spc="-110" dirty="0">
                <a:solidFill>
                  <a:srgbClr val="FF0000"/>
                </a:solidFill>
                <a:latin typeface="Arial"/>
                <a:cs typeface="Arial"/>
              </a:rPr>
              <a:t>KB </a:t>
            </a:r>
            <a:r>
              <a:rPr sz="2000" b="0" spc="80" dirty="0">
                <a:solidFill>
                  <a:srgbClr val="FF0000"/>
                </a:solidFill>
                <a:latin typeface="Arial"/>
                <a:cs typeface="Arial"/>
              </a:rPr>
              <a:t>usado </a:t>
            </a:r>
            <a:r>
              <a:rPr sz="2000" b="0" spc="6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000" b="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b="0" spc="-25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105" dirty="0">
                <a:solidFill>
                  <a:srgbClr val="FF0000"/>
                </a:solidFill>
                <a:latin typeface="Arial"/>
                <a:cs typeface="Arial"/>
              </a:rPr>
              <a:t>bootloader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13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80" dirty="0">
                <a:latin typeface="Arial"/>
                <a:cs typeface="Arial"/>
              </a:rPr>
              <a:t>Quantidade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114" dirty="0">
                <a:latin typeface="Arial"/>
                <a:cs typeface="Arial"/>
              </a:rPr>
              <a:t>memória </a:t>
            </a:r>
            <a:r>
              <a:rPr sz="2000" b="0" spc="-50" dirty="0">
                <a:latin typeface="Arial"/>
                <a:cs typeface="Arial"/>
              </a:rPr>
              <a:t>SRAM: 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2 </a:t>
            </a:r>
            <a:r>
              <a:rPr sz="2000" b="0" spc="-110" dirty="0">
                <a:solidFill>
                  <a:srgbClr val="FF0000"/>
                </a:solidFill>
                <a:latin typeface="Arial"/>
                <a:cs typeface="Arial"/>
              </a:rPr>
              <a:t>KB</a:t>
            </a:r>
            <a:r>
              <a:rPr sz="2000" b="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70" dirty="0">
                <a:solidFill>
                  <a:srgbClr val="FF0000"/>
                </a:solidFill>
                <a:latin typeface="Arial"/>
                <a:cs typeface="Arial"/>
              </a:rPr>
              <a:t>(ATmega328)</a:t>
            </a:r>
            <a:endParaRPr sz="2000">
              <a:latin typeface="Arial"/>
              <a:cs typeface="Arial"/>
            </a:endParaRPr>
          </a:p>
          <a:p>
            <a:pPr marL="241300" marR="6985" indent="-228600">
              <a:lnSpc>
                <a:spcPts val="1920"/>
              </a:lnSpc>
              <a:spcBef>
                <a:spcPts val="37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2086610" algn="l"/>
                <a:tab pos="2813685" algn="l"/>
                <a:tab pos="4324350" algn="l"/>
                <a:tab pos="5821045" algn="l"/>
                <a:tab pos="6406515" algn="l"/>
              </a:tabLst>
            </a:pPr>
            <a:r>
              <a:rPr sz="2000" b="0" spc="-10" dirty="0">
                <a:latin typeface="Arial"/>
                <a:cs typeface="Arial"/>
              </a:rPr>
              <a:t>Q</a:t>
            </a:r>
            <a:r>
              <a:rPr sz="2000" b="0" spc="60" dirty="0">
                <a:latin typeface="Arial"/>
                <a:cs typeface="Arial"/>
              </a:rPr>
              <a:t>u</a:t>
            </a:r>
            <a:r>
              <a:rPr sz="2000" b="0" spc="50" dirty="0">
                <a:latin typeface="Arial"/>
                <a:cs typeface="Arial"/>
              </a:rPr>
              <a:t>a</a:t>
            </a:r>
            <a:r>
              <a:rPr sz="2000" b="0" spc="110" dirty="0">
                <a:latin typeface="Arial"/>
                <a:cs typeface="Arial"/>
              </a:rPr>
              <a:t>ntid</a:t>
            </a:r>
            <a:r>
              <a:rPr sz="2000" b="0" spc="140" dirty="0">
                <a:latin typeface="Arial"/>
                <a:cs typeface="Arial"/>
              </a:rPr>
              <a:t>a</a:t>
            </a:r>
            <a:r>
              <a:rPr sz="2000" b="0" spc="70" dirty="0">
                <a:latin typeface="Arial"/>
                <a:cs typeface="Arial"/>
              </a:rPr>
              <a:t>d</a:t>
            </a:r>
            <a:r>
              <a:rPr sz="2000" b="0" spc="75" dirty="0">
                <a:latin typeface="Arial"/>
                <a:cs typeface="Arial"/>
              </a:rPr>
              <a:t>e</a:t>
            </a:r>
            <a:r>
              <a:rPr sz="2000" b="0" dirty="0">
                <a:latin typeface="Arial"/>
                <a:cs typeface="Arial"/>
              </a:rPr>
              <a:t>	</a:t>
            </a:r>
            <a:r>
              <a:rPr sz="2000" b="0" spc="70" dirty="0">
                <a:latin typeface="Arial"/>
                <a:cs typeface="Arial"/>
              </a:rPr>
              <a:t>d</a:t>
            </a:r>
            <a:r>
              <a:rPr sz="2000" b="0" spc="75" dirty="0">
                <a:latin typeface="Arial"/>
                <a:cs typeface="Arial"/>
              </a:rPr>
              <a:t>e</a:t>
            </a:r>
            <a:r>
              <a:rPr sz="2000" b="0" dirty="0">
                <a:latin typeface="Arial"/>
                <a:cs typeface="Arial"/>
              </a:rPr>
              <a:t>	</a:t>
            </a:r>
            <a:r>
              <a:rPr sz="2000" b="0" spc="185" dirty="0">
                <a:latin typeface="Arial"/>
                <a:cs typeface="Arial"/>
              </a:rPr>
              <a:t>m</a:t>
            </a:r>
            <a:r>
              <a:rPr sz="2000" b="0" spc="-15" dirty="0">
                <a:latin typeface="Arial"/>
                <a:cs typeface="Arial"/>
              </a:rPr>
              <a:t>e</a:t>
            </a:r>
            <a:r>
              <a:rPr sz="2000" b="0" spc="185" dirty="0">
                <a:latin typeface="Arial"/>
                <a:cs typeface="Arial"/>
              </a:rPr>
              <a:t>m</a:t>
            </a:r>
            <a:r>
              <a:rPr sz="2000" b="0" spc="80" dirty="0">
                <a:latin typeface="Arial"/>
                <a:cs typeface="Arial"/>
              </a:rPr>
              <a:t>óri</a:t>
            </a:r>
            <a:r>
              <a:rPr sz="2000" b="0" spc="130" dirty="0">
                <a:latin typeface="Arial"/>
                <a:cs typeface="Arial"/>
              </a:rPr>
              <a:t>a</a:t>
            </a:r>
            <a:r>
              <a:rPr sz="2000" b="0" dirty="0">
                <a:latin typeface="Arial"/>
                <a:cs typeface="Arial"/>
              </a:rPr>
              <a:t>	</a:t>
            </a:r>
            <a:r>
              <a:rPr sz="2000" b="0" spc="-245" dirty="0">
                <a:latin typeface="Arial"/>
                <a:cs typeface="Arial"/>
              </a:rPr>
              <a:t>EE</a:t>
            </a:r>
            <a:r>
              <a:rPr sz="2000" b="0" spc="-265" dirty="0">
                <a:latin typeface="Arial"/>
                <a:cs typeface="Arial"/>
              </a:rPr>
              <a:t>P</a:t>
            </a:r>
            <a:r>
              <a:rPr sz="2000" b="0" spc="-190" dirty="0">
                <a:latin typeface="Arial"/>
                <a:cs typeface="Arial"/>
              </a:rPr>
              <a:t>R</a:t>
            </a:r>
            <a:r>
              <a:rPr sz="2000" b="0" spc="30" dirty="0">
                <a:latin typeface="Arial"/>
                <a:cs typeface="Arial"/>
              </a:rPr>
              <a:t>OM</a:t>
            </a:r>
            <a:r>
              <a:rPr sz="2000" b="0" spc="75" dirty="0">
                <a:latin typeface="Arial"/>
                <a:cs typeface="Arial"/>
              </a:rPr>
              <a:t>:</a:t>
            </a:r>
            <a:r>
              <a:rPr sz="2000" b="0" dirty="0">
                <a:latin typeface="Arial"/>
                <a:cs typeface="Arial"/>
              </a:rPr>
              <a:t>	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2000" b="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0" spc="-80" dirty="0">
                <a:solidFill>
                  <a:srgbClr val="FF0000"/>
                </a:solidFill>
                <a:latin typeface="Arial"/>
                <a:cs typeface="Arial"/>
              </a:rPr>
              <a:t>KB  </a:t>
            </a:r>
            <a:r>
              <a:rPr sz="2000" b="0" spc="70" dirty="0">
                <a:solidFill>
                  <a:srgbClr val="FF0000"/>
                </a:solidFill>
                <a:latin typeface="Arial"/>
                <a:cs typeface="Arial"/>
              </a:rPr>
              <a:t>(ATmega328)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4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65" dirty="0">
                <a:latin typeface="Arial"/>
                <a:cs typeface="Arial"/>
              </a:rPr>
              <a:t>Velocidade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90" dirty="0">
                <a:latin typeface="Arial"/>
                <a:cs typeface="Arial"/>
              </a:rPr>
              <a:t>clock: 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16</a:t>
            </a:r>
            <a:r>
              <a:rPr sz="2000" b="0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75" dirty="0">
                <a:solidFill>
                  <a:srgbClr val="FF0000"/>
                </a:solidFill>
                <a:latin typeface="Arial"/>
                <a:cs typeface="Arial"/>
              </a:rPr>
              <a:t>MHz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17576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66</a:t>
            </a:fld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3342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Alimentação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2905" cy="1817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715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300" spc="-15" dirty="0">
                <a:solidFill>
                  <a:srgbClr val="FF0000"/>
                </a:solidFill>
                <a:latin typeface="Arial"/>
                <a:cs typeface="Arial"/>
              </a:rPr>
              <a:t>UNO</a:t>
            </a:r>
            <a:r>
              <a:rPr sz="2300" spc="6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pode </a:t>
            </a:r>
            <a:r>
              <a:rPr sz="2300" spc="65" dirty="0">
                <a:latin typeface="Arial"/>
                <a:cs typeface="Arial"/>
              </a:rPr>
              <a:t>ser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alimentado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pela 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porta </a:t>
            </a:r>
            <a:r>
              <a:rPr sz="2300" spc="-190" dirty="0">
                <a:solidFill>
                  <a:srgbClr val="FF0000"/>
                </a:solidFill>
                <a:latin typeface="Arial"/>
                <a:cs typeface="Arial"/>
              </a:rPr>
              <a:t>USB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155" dirty="0">
                <a:latin typeface="Arial"/>
                <a:cs typeface="Arial"/>
              </a:rPr>
              <a:t>por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fonte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externa</a:t>
            </a:r>
            <a:r>
              <a:rPr sz="2300" spc="-4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FF0000"/>
                </a:solidFill>
                <a:latin typeface="Arial"/>
                <a:cs typeface="Arial"/>
              </a:rPr>
              <a:t>DC</a:t>
            </a:r>
            <a:r>
              <a:rPr sz="2300" spc="2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u="heavy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recomendação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fonte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externa 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seja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u="heavy" spc="17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7 </a:t>
            </a:r>
            <a:r>
              <a:rPr sz="2300" u="heavy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V </a:t>
            </a:r>
            <a:r>
              <a:rPr sz="23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a </a:t>
            </a:r>
            <a:r>
              <a:rPr sz="2300" u="heavy" spc="16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12 </a:t>
            </a:r>
            <a:r>
              <a:rPr sz="2300" u="heavy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V</a:t>
            </a:r>
            <a:r>
              <a:rPr sz="23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10" dirty="0">
                <a:latin typeface="Arial"/>
                <a:cs typeface="Arial"/>
              </a:rPr>
              <a:t>pode </a:t>
            </a:r>
            <a:r>
              <a:rPr sz="2300" spc="65" dirty="0">
                <a:latin typeface="Arial"/>
                <a:cs typeface="Arial"/>
              </a:rPr>
              <a:t>ser </a:t>
            </a:r>
            <a:r>
              <a:rPr sz="2300" spc="100" dirty="0">
                <a:latin typeface="Arial"/>
                <a:cs typeface="Arial"/>
              </a:rPr>
              <a:t>ligada </a:t>
            </a:r>
            <a:r>
              <a:rPr sz="2300" spc="114" dirty="0">
                <a:latin typeface="Arial"/>
                <a:cs typeface="Arial"/>
              </a:rPr>
              <a:t>diretamente 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105" dirty="0">
                <a:latin typeface="Arial"/>
                <a:cs typeface="Arial"/>
              </a:rPr>
              <a:t>conector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40" dirty="0">
                <a:latin typeface="Arial"/>
                <a:cs typeface="Arial"/>
              </a:rPr>
              <a:t>fonte ou </a:t>
            </a:r>
            <a:r>
              <a:rPr sz="2300" spc="100" dirty="0">
                <a:latin typeface="Arial"/>
                <a:cs typeface="Arial"/>
              </a:rPr>
              <a:t>nos </a:t>
            </a:r>
            <a:r>
              <a:rPr sz="2300" spc="125" dirty="0">
                <a:latin typeface="Arial"/>
                <a:cs typeface="Arial"/>
              </a:rPr>
              <a:t>pinos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Vin </a:t>
            </a:r>
            <a:r>
              <a:rPr sz="2300" dirty="0">
                <a:latin typeface="Arial"/>
                <a:cs typeface="Arial"/>
              </a:rPr>
              <a:t>e</a:t>
            </a:r>
            <a:r>
              <a:rPr sz="2300" spc="-260" dirty="0"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Gnd</a:t>
            </a:r>
            <a:r>
              <a:rPr sz="2300" spc="7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17576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67</a:t>
            </a:fld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3426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850900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-5" dirty="0">
                <a:solidFill>
                  <a:srgbClr val="000000"/>
                </a:solidFill>
              </a:rPr>
              <a:t>O	</a:t>
            </a:r>
            <a:r>
              <a:rPr sz="2400" spc="140" dirty="0">
                <a:solidFill>
                  <a:srgbClr val="000000"/>
                </a:solidFill>
              </a:rPr>
              <a:t>microcontrolador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392295" y="1628647"/>
            <a:ext cx="32689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9775" algn="l"/>
                <a:tab pos="2266950" algn="l"/>
                <a:tab pos="2781935" algn="l"/>
              </a:tabLst>
            </a:pPr>
            <a:r>
              <a:rPr sz="2400" spc="155" dirty="0">
                <a:latin typeface="Arial"/>
                <a:cs typeface="Arial"/>
              </a:rPr>
              <a:t>do	</a:t>
            </a:r>
            <a:r>
              <a:rPr sz="2400" spc="145" dirty="0">
                <a:latin typeface="Arial"/>
                <a:cs typeface="Arial"/>
              </a:rPr>
              <a:t>Arduino	</a:t>
            </a:r>
            <a:r>
              <a:rPr sz="2400" dirty="0">
                <a:latin typeface="Arial"/>
                <a:cs typeface="Arial"/>
              </a:rPr>
              <a:t>é	</a:t>
            </a:r>
            <a:r>
              <a:rPr sz="2400" spc="190" dirty="0">
                <a:latin typeface="Arial"/>
                <a:cs typeface="Arial"/>
              </a:rPr>
              <a:t>um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1994408"/>
            <a:ext cx="7016750" cy="3836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8255">
              <a:lnSpc>
                <a:spcPct val="100000"/>
              </a:lnSpc>
              <a:spcBef>
                <a:spcPts val="100"/>
              </a:spcBef>
              <a:tabLst>
                <a:tab pos="2724150" algn="l"/>
                <a:tab pos="3935729" algn="l"/>
                <a:tab pos="5470525" algn="l"/>
              </a:tabLst>
            </a:pPr>
            <a:r>
              <a:rPr sz="2400" spc="145" dirty="0">
                <a:latin typeface="Arial"/>
                <a:cs typeface="Arial"/>
              </a:rPr>
              <a:t>computado</a:t>
            </a:r>
            <a:r>
              <a:rPr sz="2400" spc="9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05" dirty="0">
                <a:latin typeface="Arial"/>
                <a:cs typeface="Arial"/>
              </a:rPr>
              <a:t>qu</a:t>
            </a:r>
            <a:r>
              <a:rPr sz="2400" spc="1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65" dirty="0">
                <a:latin typeface="Arial"/>
                <a:cs typeface="Arial"/>
              </a:rPr>
              <a:t>segue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35" dirty="0">
                <a:solidFill>
                  <a:srgbClr val="FF0000"/>
                </a:solidFill>
                <a:latin typeface="Arial"/>
                <a:cs typeface="Arial"/>
              </a:rPr>
              <a:t>instr</a:t>
            </a:r>
            <a:r>
              <a:rPr sz="2400" spc="21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400" spc="50" dirty="0">
                <a:solidFill>
                  <a:srgbClr val="FF0000"/>
                </a:solidFill>
                <a:latin typeface="Arial"/>
                <a:cs typeface="Arial"/>
              </a:rPr>
              <a:t>çõ</a:t>
            </a:r>
            <a:r>
              <a:rPr sz="2400" spc="4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15" dirty="0">
                <a:solidFill>
                  <a:srgbClr val="FF0000"/>
                </a:solidFill>
                <a:latin typeface="Arial"/>
                <a:cs typeface="Arial"/>
              </a:rPr>
              <a:t>s  </a:t>
            </a:r>
            <a:r>
              <a:rPr sz="2400" spc="80" dirty="0">
                <a:solidFill>
                  <a:srgbClr val="FF0000"/>
                </a:solidFill>
                <a:latin typeface="Arial"/>
                <a:cs typeface="Arial"/>
              </a:rPr>
              <a:t>detalhadas </a:t>
            </a:r>
            <a:r>
              <a:rPr sz="2400" spc="65" dirty="0">
                <a:latin typeface="Arial"/>
                <a:cs typeface="Arial"/>
              </a:rPr>
              <a:t>dadas </a:t>
            </a:r>
            <a:r>
              <a:rPr sz="2400" spc="165" dirty="0">
                <a:latin typeface="Arial"/>
                <a:cs typeface="Arial"/>
              </a:rPr>
              <a:t>por </a:t>
            </a:r>
            <a:r>
              <a:rPr sz="2400" spc="40" dirty="0">
                <a:latin typeface="Arial"/>
                <a:cs typeface="Arial"/>
              </a:rPr>
              <a:t>seres</a:t>
            </a:r>
            <a:r>
              <a:rPr sz="2400" spc="120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humanos.</a:t>
            </a:r>
            <a:endParaRPr sz="2400">
              <a:latin typeface="Arial"/>
              <a:cs typeface="Arial"/>
            </a:endParaRPr>
          </a:p>
          <a:p>
            <a:pPr marL="268605" marR="5715" indent="-256540" algn="just">
              <a:lnSpc>
                <a:spcPct val="100000"/>
              </a:lnSpc>
              <a:spcBef>
                <a:spcPts val="405"/>
              </a:spcBef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600" spc="70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Para </a:t>
            </a:r>
            <a:r>
              <a:rPr sz="2400" spc="105" dirty="0">
                <a:latin typeface="Arial"/>
                <a:cs typeface="Arial"/>
              </a:rPr>
              <a:t>que </a:t>
            </a:r>
            <a:r>
              <a:rPr sz="2400" spc="135" dirty="0">
                <a:latin typeface="Arial"/>
                <a:cs typeface="Arial"/>
              </a:rPr>
              <a:t>o </a:t>
            </a:r>
            <a:r>
              <a:rPr sz="2400" spc="145" dirty="0">
                <a:latin typeface="Arial"/>
                <a:cs typeface="Arial"/>
              </a:rPr>
              <a:t>Arduino </a:t>
            </a:r>
            <a:r>
              <a:rPr sz="2400" spc="95" dirty="0">
                <a:latin typeface="Arial"/>
                <a:cs typeface="Arial"/>
              </a:rPr>
              <a:t>execute  </a:t>
            </a:r>
            <a:r>
              <a:rPr sz="2400" spc="100" dirty="0">
                <a:latin typeface="Arial"/>
                <a:cs typeface="Arial"/>
              </a:rPr>
              <a:t>determinada </a:t>
            </a:r>
            <a:r>
              <a:rPr sz="2400" spc="95" dirty="0">
                <a:latin typeface="Arial"/>
                <a:cs typeface="Arial"/>
              </a:rPr>
              <a:t>tarefa, </a:t>
            </a:r>
            <a:r>
              <a:rPr sz="2400" spc="90" dirty="0">
                <a:latin typeface="Arial"/>
                <a:cs typeface="Arial"/>
              </a:rPr>
              <a:t>precisamos </a:t>
            </a:r>
            <a:r>
              <a:rPr sz="2400" spc="140" dirty="0">
                <a:latin typeface="Arial"/>
                <a:cs typeface="Arial"/>
              </a:rPr>
              <a:t>“ensiná-lo”  </a:t>
            </a:r>
            <a:r>
              <a:rPr sz="2400" spc="-10" dirty="0">
                <a:latin typeface="Arial"/>
                <a:cs typeface="Arial"/>
              </a:rPr>
              <a:t>a </a:t>
            </a:r>
            <a:r>
              <a:rPr sz="2400" spc="105" dirty="0">
                <a:latin typeface="Arial"/>
                <a:cs typeface="Arial"/>
              </a:rPr>
              <a:t>executar </a:t>
            </a:r>
            <a:r>
              <a:rPr sz="2400" spc="5" dirty="0">
                <a:latin typeface="Arial"/>
                <a:cs typeface="Arial"/>
              </a:rPr>
              <a:t>essa </a:t>
            </a:r>
            <a:r>
              <a:rPr sz="2400" spc="95" dirty="0">
                <a:latin typeface="Arial"/>
                <a:cs typeface="Arial"/>
              </a:rPr>
              <a:t>tarefa, </a:t>
            </a:r>
            <a:r>
              <a:rPr sz="2400" spc="65" dirty="0">
                <a:latin typeface="Arial"/>
                <a:cs typeface="Arial"/>
              </a:rPr>
              <a:t>passo 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190" dirty="0">
                <a:latin typeface="Arial"/>
                <a:cs typeface="Arial"/>
              </a:rPr>
              <a:t> </a:t>
            </a:r>
            <a:r>
              <a:rPr sz="2400" spc="70" dirty="0">
                <a:latin typeface="Arial"/>
                <a:cs typeface="Arial"/>
              </a:rPr>
              <a:t>passo.</a:t>
            </a:r>
            <a:endParaRPr sz="2400">
              <a:latin typeface="Arial"/>
              <a:cs typeface="Arial"/>
            </a:endParaRPr>
          </a:p>
          <a:p>
            <a:pPr marL="268605" marR="7620" indent="-256540" algn="just">
              <a:lnSpc>
                <a:spcPct val="100000"/>
              </a:lnSpc>
              <a:spcBef>
                <a:spcPts val="400"/>
              </a:spcBef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600" spc="70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Os </a:t>
            </a:r>
            <a:r>
              <a:rPr sz="2400" spc="120" dirty="0">
                <a:latin typeface="Arial"/>
                <a:cs typeface="Arial"/>
              </a:rPr>
              <a:t>humanos </a:t>
            </a:r>
            <a:r>
              <a:rPr sz="2400" spc="70" dirty="0">
                <a:latin typeface="Arial"/>
                <a:cs typeface="Arial"/>
              </a:rPr>
              <a:t>passam </a:t>
            </a:r>
            <a:r>
              <a:rPr sz="2400" spc="105" dirty="0">
                <a:latin typeface="Arial"/>
                <a:cs typeface="Arial"/>
              </a:rPr>
              <a:t>instruções </a:t>
            </a:r>
            <a:r>
              <a:rPr sz="2400" spc="85" dirty="0">
                <a:latin typeface="Arial"/>
                <a:cs typeface="Arial"/>
              </a:rPr>
              <a:t>para  </a:t>
            </a:r>
            <a:r>
              <a:rPr sz="2400" spc="-105" dirty="0">
                <a:latin typeface="Arial"/>
                <a:cs typeface="Arial"/>
              </a:rPr>
              <a:t>o  </a:t>
            </a:r>
            <a:r>
              <a:rPr sz="2400" spc="145" dirty="0">
                <a:latin typeface="Arial"/>
                <a:cs typeface="Arial"/>
              </a:rPr>
              <a:t>Arduino </a:t>
            </a:r>
            <a:r>
              <a:rPr sz="2400" spc="70" dirty="0">
                <a:latin typeface="Arial"/>
                <a:cs typeface="Arial"/>
              </a:rPr>
              <a:t>escrevendo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programas.</a:t>
            </a:r>
            <a:endParaRPr sz="2400">
              <a:latin typeface="Arial"/>
              <a:cs typeface="Arial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400"/>
              </a:spcBef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600" spc="69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Um </a:t>
            </a:r>
            <a:r>
              <a:rPr sz="2400" spc="130" dirty="0">
                <a:latin typeface="Arial"/>
                <a:cs typeface="Arial"/>
              </a:rPr>
              <a:t>programa </a:t>
            </a:r>
            <a:r>
              <a:rPr sz="2400" dirty="0">
                <a:latin typeface="Arial"/>
                <a:cs typeface="Arial"/>
              </a:rPr>
              <a:t>é </a:t>
            </a:r>
            <a:r>
              <a:rPr sz="2400" spc="130" dirty="0">
                <a:latin typeface="Arial"/>
                <a:cs typeface="Arial"/>
              </a:rPr>
              <a:t>uma </a:t>
            </a:r>
            <a:r>
              <a:rPr sz="2400" spc="75" dirty="0">
                <a:latin typeface="Arial"/>
                <a:cs typeface="Arial"/>
              </a:rPr>
              <a:t>sequência </a:t>
            </a:r>
            <a:r>
              <a:rPr sz="2400" spc="95" dirty="0">
                <a:latin typeface="Arial"/>
                <a:cs typeface="Arial"/>
              </a:rPr>
              <a:t>de </a:t>
            </a:r>
            <a:r>
              <a:rPr sz="2400" spc="90" dirty="0">
                <a:latin typeface="Arial"/>
                <a:cs typeface="Arial"/>
              </a:rPr>
              <a:t>instruções  </a:t>
            </a:r>
            <a:r>
              <a:rPr sz="2400" spc="95" dirty="0">
                <a:latin typeface="Arial"/>
                <a:cs typeface="Arial"/>
              </a:rPr>
              <a:t>codificadas </a:t>
            </a:r>
            <a:r>
              <a:rPr sz="2400" spc="114" dirty="0">
                <a:latin typeface="Arial"/>
                <a:cs typeface="Arial"/>
              </a:rPr>
              <a:t>em </a:t>
            </a:r>
            <a:r>
              <a:rPr sz="2400" spc="125" dirty="0">
                <a:latin typeface="Arial"/>
                <a:cs typeface="Arial"/>
              </a:rPr>
              <a:t>uma </a:t>
            </a:r>
            <a:r>
              <a:rPr sz="2400" spc="130" dirty="0">
                <a:latin typeface="Arial"/>
                <a:cs typeface="Arial"/>
              </a:rPr>
              <a:t>linguagem </a:t>
            </a:r>
            <a:r>
              <a:rPr sz="2400" spc="85" dirty="0">
                <a:latin typeface="Arial"/>
                <a:cs typeface="Arial"/>
              </a:rPr>
              <a:t>de  </a:t>
            </a:r>
            <a:r>
              <a:rPr sz="2400" spc="105" dirty="0">
                <a:latin typeface="Arial"/>
                <a:cs typeface="Arial"/>
              </a:rPr>
              <a:t>programação.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413461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68</a:t>
            </a:fld>
            <a:endParaRPr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4457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85" dirty="0">
                <a:solidFill>
                  <a:srgbClr val="000000"/>
                </a:solidFill>
              </a:rPr>
              <a:t>Linguagens de</a:t>
            </a:r>
            <a:r>
              <a:rPr sz="2400" spc="75" dirty="0">
                <a:solidFill>
                  <a:srgbClr val="000000"/>
                </a:solidFill>
              </a:rPr>
              <a:t> </a:t>
            </a:r>
            <a:r>
              <a:rPr sz="2400" spc="65" dirty="0">
                <a:solidFill>
                  <a:srgbClr val="000000"/>
                </a:solidFill>
              </a:rPr>
              <a:t>Programação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00481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b="0" spc="40" dirty="0">
                <a:latin typeface="Arial"/>
                <a:cs typeface="Arial"/>
              </a:rPr>
              <a:t>Uma </a:t>
            </a:r>
            <a:r>
              <a:rPr sz="2100" b="0" spc="114" dirty="0">
                <a:latin typeface="Arial"/>
                <a:cs typeface="Arial"/>
              </a:rPr>
              <a:t>linguagem </a:t>
            </a:r>
            <a:r>
              <a:rPr sz="2100" b="0" spc="80" dirty="0">
                <a:latin typeface="Arial"/>
                <a:cs typeface="Arial"/>
              </a:rPr>
              <a:t>de </a:t>
            </a:r>
            <a:r>
              <a:rPr sz="2100" b="0" spc="95" dirty="0">
                <a:latin typeface="Arial"/>
                <a:cs typeface="Arial"/>
              </a:rPr>
              <a:t>programação </a:t>
            </a:r>
            <a:r>
              <a:rPr sz="2100" b="0" dirty="0">
                <a:latin typeface="Arial"/>
                <a:cs typeface="Arial"/>
              </a:rPr>
              <a:t>é </a:t>
            </a:r>
            <a:r>
              <a:rPr sz="2100" b="0" spc="170" dirty="0">
                <a:latin typeface="Arial"/>
                <a:cs typeface="Arial"/>
              </a:rPr>
              <a:t>um </a:t>
            </a:r>
            <a:r>
              <a:rPr sz="2100" b="0" spc="114" dirty="0">
                <a:solidFill>
                  <a:srgbClr val="FF0000"/>
                </a:solidFill>
                <a:latin typeface="Arial"/>
                <a:cs typeface="Arial"/>
              </a:rPr>
              <a:t>meio  </a:t>
            </a:r>
            <a:r>
              <a:rPr sz="2100" b="0" spc="130" dirty="0">
                <a:solidFill>
                  <a:srgbClr val="FF0000"/>
                </a:solidFill>
                <a:latin typeface="Arial"/>
                <a:cs typeface="Arial"/>
              </a:rPr>
              <a:t>utilizado </a:t>
            </a:r>
            <a:r>
              <a:rPr sz="2100" b="0" spc="7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100" b="0" spc="5" dirty="0">
                <a:solidFill>
                  <a:srgbClr val="FF0000"/>
                </a:solidFill>
                <a:latin typeface="Arial"/>
                <a:cs typeface="Arial"/>
              </a:rPr>
              <a:t>se </a:t>
            </a:r>
            <a:r>
              <a:rPr sz="2100" b="0" spc="100" dirty="0">
                <a:solidFill>
                  <a:srgbClr val="FF0000"/>
                </a:solidFill>
                <a:latin typeface="Arial"/>
                <a:cs typeface="Arial"/>
              </a:rPr>
              <a:t>comunicar </a:t>
            </a:r>
            <a:r>
              <a:rPr sz="2100" b="0" spc="114" dirty="0">
                <a:solidFill>
                  <a:srgbClr val="FF0000"/>
                </a:solidFill>
                <a:latin typeface="Arial"/>
                <a:cs typeface="Arial"/>
              </a:rPr>
              <a:t>com </a:t>
            </a:r>
            <a:r>
              <a:rPr sz="2100" b="0" spc="100" dirty="0">
                <a:solidFill>
                  <a:srgbClr val="FF0000"/>
                </a:solidFill>
                <a:latin typeface="Arial"/>
                <a:cs typeface="Arial"/>
              </a:rPr>
              <a:t>computadores</a:t>
            </a:r>
            <a:r>
              <a:rPr sz="2100" b="0" spc="100" dirty="0">
                <a:latin typeface="Arial"/>
                <a:cs typeface="Arial"/>
              </a:rPr>
              <a:t>,  </a:t>
            </a:r>
            <a:r>
              <a:rPr sz="2100" b="0" spc="80" dirty="0">
                <a:latin typeface="Arial"/>
                <a:cs typeface="Arial"/>
              </a:rPr>
              <a:t>inclusive </a:t>
            </a:r>
            <a:r>
              <a:rPr sz="2100" b="0" spc="120" dirty="0">
                <a:latin typeface="Arial"/>
                <a:cs typeface="Arial"/>
              </a:rPr>
              <a:t>o Arduino, </a:t>
            </a:r>
            <a:r>
              <a:rPr sz="2100" b="0" spc="75" dirty="0">
                <a:latin typeface="Arial"/>
                <a:cs typeface="Arial"/>
              </a:rPr>
              <a:t>de </a:t>
            </a:r>
            <a:r>
              <a:rPr sz="2100" b="0" spc="170" dirty="0">
                <a:latin typeface="Arial"/>
                <a:cs typeface="Arial"/>
              </a:rPr>
              <a:t>um </a:t>
            </a:r>
            <a:r>
              <a:rPr sz="2100" b="0" spc="150" dirty="0">
                <a:latin typeface="Arial"/>
                <a:cs typeface="Arial"/>
              </a:rPr>
              <a:t>modo </a:t>
            </a:r>
            <a:r>
              <a:rPr sz="2100" b="0" spc="90" dirty="0">
                <a:latin typeface="Arial"/>
                <a:cs typeface="Arial"/>
              </a:rPr>
              <a:t>relativamente  </a:t>
            </a:r>
            <a:r>
              <a:rPr sz="2100" b="0" spc="95" dirty="0">
                <a:latin typeface="Arial"/>
                <a:cs typeface="Arial"/>
              </a:rPr>
              <a:t>simples </a:t>
            </a:r>
            <a:r>
              <a:rPr sz="2100" b="0" spc="70" dirty="0">
                <a:latin typeface="Arial"/>
                <a:cs typeface="Arial"/>
              </a:rPr>
              <a:t>para </a:t>
            </a:r>
            <a:r>
              <a:rPr sz="2100" b="0" spc="65" dirty="0">
                <a:latin typeface="Arial"/>
                <a:cs typeface="Arial"/>
              </a:rPr>
              <a:t>os </a:t>
            </a:r>
            <a:r>
              <a:rPr sz="2100" b="0" spc="35" dirty="0">
                <a:latin typeface="Arial"/>
                <a:cs typeface="Arial"/>
              </a:rPr>
              <a:t>seres</a:t>
            </a:r>
            <a:r>
              <a:rPr sz="2100" b="0" spc="150" dirty="0">
                <a:latin typeface="Arial"/>
                <a:cs typeface="Arial"/>
              </a:rPr>
              <a:t> </a:t>
            </a:r>
            <a:r>
              <a:rPr sz="2100" b="0" spc="100" dirty="0">
                <a:latin typeface="Arial"/>
                <a:cs typeface="Arial"/>
              </a:rPr>
              <a:t>humanos.</a:t>
            </a:r>
            <a:endParaRPr sz="21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b="0" spc="5" dirty="0">
                <a:latin typeface="Arial"/>
                <a:cs typeface="Arial"/>
              </a:rPr>
              <a:t>Os </a:t>
            </a:r>
            <a:r>
              <a:rPr sz="2100" b="0" spc="105" dirty="0">
                <a:latin typeface="Arial"/>
                <a:cs typeface="Arial"/>
              </a:rPr>
              <a:t>computadores </a:t>
            </a:r>
            <a:r>
              <a:rPr sz="2100" b="0" spc="65" dirty="0">
                <a:latin typeface="Arial"/>
                <a:cs typeface="Arial"/>
              </a:rPr>
              <a:t>só </a:t>
            </a:r>
            <a:r>
              <a:rPr sz="2100" b="0" spc="85" dirty="0">
                <a:latin typeface="Arial"/>
                <a:cs typeface="Arial"/>
              </a:rPr>
              <a:t>conseguem </a:t>
            </a:r>
            <a:r>
              <a:rPr sz="2100" b="0" spc="95" dirty="0">
                <a:latin typeface="Arial"/>
                <a:cs typeface="Arial"/>
              </a:rPr>
              <a:t>executar  </a:t>
            </a:r>
            <a:r>
              <a:rPr sz="2100" b="0" spc="90" dirty="0">
                <a:latin typeface="Arial"/>
                <a:cs typeface="Arial"/>
              </a:rPr>
              <a:t>instruções </a:t>
            </a:r>
            <a:r>
              <a:rPr sz="2100" b="0" spc="-10" dirty="0">
                <a:latin typeface="Arial"/>
                <a:cs typeface="Arial"/>
              </a:rPr>
              <a:t>a </a:t>
            </a:r>
            <a:r>
              <a:rPr sz="2100" b="0" spc="40" dirty="0">
                <a:latin typeface="Arial"/>
                <a:cs typeface="Arial"/>
              </a:rPr>
              <a:t>eles </a:t>
            </a:r>
            <a:r>
              <a:rPr sz="2100" b="0" spc="55" dirty="0">
                <a:latin typeface="Arial"/>
                <a:cs typeface="Arial"/>
              </a:rPr>
              <a:t>enviadas </a:t>
            </a:r>
            <a:r>
              <a:rPr sz="2100" b="0" spc="60" dirty="0">
                <a:latin typeface="Arial"/>
                <a:cs typeface="Arial"/>
              </a:rPr>
              <a:t>na </a:t>
            </a:r>
            <a:r>
              <a:rPr sz="2100" b="0" spc="130" dirty="0">
                <a:latin typeface="Arial"/>
                <a:cs typeface="Arial"/>
              </a:rPr>
              <a:t>forma </a:t>
            </a:r>
            <a:r>
              <a:rPr sz="2100" b="0" spc="85" dirty="0">
                <a:latin typeface="Arial"/>
                <a:cs typeface="Arial"/>
              </a:rPr>
              <a:t>de  </a:t>
            </a:r>
            <a:r>
              <a:rPr sz="2100" b="0" spc="55" dirty="0">
                <a:latin typeface="Arial"/>
                <a:cs typeface="Arial"/>
              </a:rPr>
              <a:t>sequências </a:t>
            </a:r>
            <a:r>
              <a:rPr sz="2100" b="0" spc="75" dirty="0">
                <a:latin typeface="Arial"/>
                <a:cs typeface="Arial"/>
              </a:rPr>
              <a:t>de </a:t>
            </a:r>
            <a:r>
              <a:rPr sz="2100" b="0" spc="12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2100" b="0" spc="120" dirty="0">
                <a:latin typeface="Arial"/>
                <a:cs typeface="Arial"/>
              </a:rPr>
              <a:t>’s </a:t>
            </a:r>
            <a:r>
              <a:rPr sz="2100" b="0" dirty="0">
                <a:latin typeface="Arial"/>
                <a:cs typeface="Arial"/>
              </a:rPr>
              <a:t>e </a:t>
            </a:r>
            <a:r>
              <a:rPr sz="2100" b="0" spc="12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2100" b="0" spc="120" dirty="0">
                <a:latin typeface="Arial"/>
                <a:cs typeface="Arial"/>
              </a:rPr>
              <a:t>’s </a:t>
            </a:r>
            <a:r>
              <a:rPr sz="2100" b="0" spc="100" dirty="0">
                <a:solidFill>
                  <a:srgbClr val="FF0000"/>
                </a:solidFill>
                <a:latin typeface="Arial"/>
                <a:cs typeface="Arial"/>
              </a:rPr>
              <a:t>(linguagem </a:t>
            </a:r>
            <a:r>
              <a:rPr sz="2100" b="0" spc="7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100" b="0" spc="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0" spc="90" dirty="0">
                <a:solidFill>
                  <a:srgbClr val="FF0000"/>
                </a:solidFill>
                <a:latin typeface="Arial"/>
                <a:cs typeface="Arial"/>
              </a:rPr>
              <a:t>máquina)</a:t>
            </a:r>
            <a:r>
              <a:rPr sz="2100" b="0" spc="90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  <a:p>
            <a:pPr marL="241300" marR="635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b="0" spc="-10" dirty="0">
                <a:latin typeface="Arial"/>
                <a:cs typeface="Arial"/>
              </a:rPr>
              <a:t>Passar </a:t>
            </a:r>
            <a:r>
              <a:rPr sz="2100" b="0" spc="95" dirty="0">
                <a:latin typeface="Arial"/>
                <a:cs typeface="Arial"/>
              </a:rPr>
              <a:t>instruções </a:t>
            </a:r>
            <a:r>
              <a:rPr sz="2100" b="0" spc="-10" dirty="0">
                <a:latin typeface="Arial"/>
                <a:cs typeface="Arial"/>
              </a:rPr>
              <a:t>a </a:t>
            </a:r>
            <a:r>
              <a:rPr sz="2100" b="0" spc="170" dirty="0">
                <a:latin typeface="Arial"/>
                <a:cs typeface="Arial"/>
              </a:rPr>
              <a:t>um </a:t>
            </a:r>
            <a:r>
              <a:rPr sz="2100" b="0" spc="125" dirty="0">
                <a:latin typeface="Arial"/>
                <a:cs typeface="Arial"/>
              </a:rPr>
              <a:t>computador </a:t>
            </a:r>
            <a:r>
              <a:rPr sz="2100" b="0" spc="90" dirty="0">
                <a:latin typeface="Arial"/>
                <a:cs typeface="Arial"/>
              </a:rPr>
              <a:t>usando  </a:t>
            </a:r>
            <a:r>
              <a:rPr sz="2100" b="0" spc="114" dirty="0">
                <a:latin typeface="Arial"/>
                <a:cs typeface="Arial"/>
              </a:rPr>
              <a:t>linguagem </a:t>
            </a:r>
            <a:r>
              <a:rPr sz="2100" b="0" spc="80" dirty="0">
                <a:latin typeface="Arial"/>
                <a:cs typeface="Arial"/>
              </a:rPr>
              <a:t>de </a:t>
            </a:r>
            <a:r>
              <a:rPr sz="2100" b="0" spc="110" dirty="0">
                <a:latin typeface="Arial"/>
                <a:cs typeface="Arial"/>
              </a:rPr>
              <a:t>máquina</a:t>
            </a:r>
            <a:r>
              <a:rPr sz="2100" b="0" spc="800" dirty="0">
                <a:latin typeface="Arial"/>
                <a:cs typeface="Arial"/>
              </a:rPr>
              <a:t> </a:t>
            </a:r>
            <a:r>
              <a:rPr sz="2100" b="0" spc="60" dirty="0">
                <a:latin typeface="Arial"/>
                <a:cs typeface="Arial"/>
              </a:rPr>
              <a:t>seria </a:t>
            </a:r>
            <a:r>
              <a:rPr sz="2100" b="0" spc="110" dirty="0">
                <a:latin typeface="Arial"/>
                <a:cs typeface="Arial"/>
              </a:rPr>
              <a:t>extremamente  </a:t>
            </a:r>
            <a:r>
              <a:rPr sz="2100" b="0" spc="120" dirty="0">
                <a:latin typeface="Arial"/>
                <a:cs typeface="Arial"/>
              </a:rPr>
              <a:t>complexo </a:t>
            </a:r>
            <a:r>
              <a:rPr sz="2100" b="0" dirty="0">
                <a:latin typeface="Arial"/>
                <a:cs typeface="Arial"/>
              </a:rPr>
              <a:t>e </a:t>
            </a:r>
            <a:r>
              <a:rPr sz="2100" b="0" spc="100" dirty="0">
                <a:latin typeface="Arial"/>
                <a:cs typeface="Arial"/>
              </a:rPr>
              <a:t>tedioso, </a:t>
            </a:r>
            <a:r>
              <a:rPr sz="2100" b="0" spc="145" dirty="0">
                <a:latin typeface="Arial"/>
                <a:cs typeface="Arial"/>
              </a:rPr>
              <a:t>por </a:t>
            </a:r>
            <a:r>
              <a:rPr sz="2100" b="0" spc="75" dirty="0">
                <a:latin typeface="Arial"/>
                <a:cs typeface="Arial"/>
              </a:rPr>
              <a:t>isso </a:t>
            </a:r>
            <a:r>
              <a:rPr sz="2100" b="0" spc="80" dirty="0">
                <a:latin typeface="Arial"/>
                <a:cs typeface="Arial"/>
              </a:rPr>
              <a:t>usamos</a:t>
            </a:r>
            <a:r>
              <a:rPr sz="2100" b="0" spc="550" dirty="0">
                <a:latin typeface="Arial"/>
                <a:cs typeface="Arial"/>
              </a:rPr>
              <a:t> </a:t>
            </a:r>
            <a:r>
              <a:rPr sz="2100" b="0" spc="95" dirty="0">
                <a:latin typeface="Arial"/>
                <a:cs typeface="Arial"/>
              </a:rPr>
              <a:t>linguagens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8036" y="5315813"/>
            <a:ext cx="65036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16890" algn="l"/>
                <a:tab pos="2416175" algn="l"/>
                <a:tab pos="3216275" algn="l"/>
                <a:tab pos="4620260" algn="l"/>
                <a:tab pos="5124450" algn="l"/>
              </a:tabLst>
            </a:pPr>
            <a:r>
              <a:rPr sz="2100" spc="70" dirty="0">
                <a:latin typeface="Arial"/>
                <a:cs typeface="Arial"/>
              </a:rPr>
              <a:t>d</a:t>
            </a:r>
            <a:r>
              <a:rPr sz="2100" spc="75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90" dirty="0">
                <a:latin typeface="Arial"/>
                <a:cs typeface="Arial"/>
              </a:rPr>
              <a:t>p</a:t>
            </a:r>
            <a:r>
              <a:rPr sz="2100" spc="125" dirty="0">
                <a:latin typeface="Arial"/>
                <a:cs typeface="Arial"/>
              </a:rPr>
              <a:t>ro</a:t>
            </a:r>
            <a:r>
              <a:rPr sz="2100" spc="120" dirty="0">
                <a:latin typeface="Arial"/>
                <a:cs typeface="Arial"/>
              </a:rPr>
              <a:t>g</a:t>
            </a:r>
            <a:r>
              <a:rPr sz="2100" spc="50" dirty="0">
                <a:latin typeface="Arial"/>
                <a:cs typeface="Arial"/>
              </a:rPr>
              <a:t>r</a:t>
            </a:r>
            <a:r>
              <a:rPr sz="2100" spc="105" dirty="0">
                <a:latin typeface="Arial"/>
                <a:cs typeface="Arial"/>
              </a:rPr>
              <a:t>a</a:t>
            </a:r>
            <a:r>
              <a:rPr sz="2100" spc="55" dirty="0">
                <a:latin typeface="Arial"/>
                <a:cs typeface="Arial"/>
              </a:rPr>
              <a:t>maçã</a:t>
            </a:r>
            <a:r>
              <a:rPr sz="2100" spc="120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45" dirty="0">
                <a:latin typeface="Arial"/>
                <a:cs typeface="Arial"/>
              </a:rPr>
              <a:t>ma</a:t>
            </a:r>
            <a:r>
              <a:rPr sz="2100" spc="60" dirty="0">
                <a:latin typeface="Arial"/>
                <a:cs typeface="Arial"/>
              </a:rPr>
              <a:t>i</a:t>
            </a:r>
            <a:r>
              <a:rPr sz="2100" spc="20" dirty="0">
                <a:latin typeface="Arial"/>
                <a:cs typeface="Arial"/>
              </a:rPr>
              <a:t>s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75" dirty="0">
                <a:solidFill>
                  <a:srgbClr val="FF0000"/>
                </a:solidFill>
                <a:latin typeface="Arial"/>
                <a:cs typeface="Arial"/>
              </a:rPr>
              <a:t>próx</a:t>
            </a:r>
            <a:r>
              <a:rPr sz="2100" spc="8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100" spc="70" dirty="0">
                <a:solidFill>
                  <a:srgbClr val="FF0000"/>
                </a:solidFill>
                <a:latin typeface="Arial"/>
                <a:cs typeface="Arial"/>
              </a:rPr>
              <a:t>mas</a:t>
            </a:r>
            <a:r>
              <a:rPr sz="21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100" spc="6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100" spc="7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1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100" spc="13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100" spc="14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ngu</a:t>
            </a: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gem  </a:t>
            </a: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natural</a:t>
            </a:r>
            <a:r>
              <a:rPr sz="2100" spc="105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413461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69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31" y="1763649"/>
            <a:ext cx="7191375" cy="2868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0" dirty="0">
                <a:latin typeface="Arial"/>
                <a:cs typeface="Arial"/>
              </a:rPr>
              <a:t>Apresentam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45" dirty="0">
                <a:latin typeface="Arial"/>
                <a:cs typeface="Arial"/>
              </a:rPr>
              <a:t>forma </a:t>
            </a:r>
            <a:r>
              <a:rPr sz="2300" spc="125" dirty="0">
                <a:latin typeface="Arial"/>
                <a:cs typeface="Arial"/>
              </a:rPr>
              <a:t>como </a:t>
            </a:r>
            <a:r>
              <a:rPr sz="2300" spc="130" dirty="0">
                <a:latin typeface="Arial"/>
                <a:cs typeface="Arial"/>
              </a:rPr>
              <a:t>todos </a:t>
            </a:r>
            <a:r>
              <a:rPr sz="2300" spc="80" dirty="0">
                <a:latin typeface="Arial"/>
                <a:cs typeface="Arial"/>
              </a:rPr>
              <a:t>os  </a:t>
            </a:r>
            <a:r>
              <a:rPr sz="2300" spc="105" dirty="0">
                <a:latin typeface="Arial"/>
                <a:cs typeface="Arial"/>
              </a:rPr>
              <a:t>componentes </a:t>
            </a:r>
            <a:r>
              <a:rPr sz="2300" spc="85" dirty="0">
                <a:latin typeface="Arial"/>
                <a:cs typeface="Arial"/>
              </a:rPr>
              <a:t>de</a:t>
            </a:r>
            <a:r>
              <a:rPr sz="2300" spc="805" dirty="0">
                <a:latin typeface="Arial"/>
                <a:cs typeface="Arial"/>
              </a:rPr>
              <a:t>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25" dirty="0">
                <a:latin typeface="Arial"/>
                <a:cs typeface="Arial"/>
              </a:rPr>
              <a:t>circuito </a:t>
            </a:r>
            <a:r>
              <a:rPr sz="2300" spc="70" dirty="0">
                <a:latin typeface="Arial"/>
                <a:cs typeface="Arial"/>
              </a:rPr>
              <a:t>estão  </a:t>
            </a:r>
            <a:r>
              <a:rPr sz="2300" spc="100" dirty="0">
                <a:latin typeface="Arial"/>
                <a:cs typeface="Arial"/>
              </a:rPr>
              <a:t>interconectados </a:t>
            </a:r>
            <a:r>
              <a:rPr sz="2300" spc="75" dirty="0">
                <a:latin typeface="Arial"/>
                <a:cs typeface="Arial"/>
              </a:rPr>
              <a:t>para </a:t>
            </a:r>
            <a:r>
              <a:rPr sz="2300" spc="150" dirty="0">
                <a:latin typeface="Arial"/>
                <a:cs typeface="Arial"/>
              </a:rPr>
              <a:t>formar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85" dirty="0">
                <a:latin typeface="Arial"/>
                <a:cs typeface="Arial"/>
              </a:rPr>
              <a:t>sistema </a:t>
            </a:r>
            <a:r>
              <a:rPr sz="2300" spc="140" dirty="0">
                <a:latin typeface="Arial"/>
                <a:cs typeface="Arial"/>
              </a:rPr>
              <a:t>ou  </a:t>
            </a:r>
            <a:r>
              <a:rPr sz="2300" spc="110" dirty="0">
                <a:latin typeface="Arial"/>
                <a:cs typeface="Arial"/>
              </a:rPr>
              <a:t>parte</a:t>
            </a:r>
            <a:r>
              <a:rPr sz="2300" spc="80" dirty="0">
                <a:latin typeface="Arial"/>
                <a:cs typeface="Arial"/>
              </a:rPr>
              <a:t> dele.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20" dirty="0">
                <a:latin typeface="Arial"/>
                <a:cs typeface="Arial"/>
              </a:rPr>
              <a:t>Utilizam </a:t>
            </a:r>
            <a:r>
              <a:rPr sz="2300" spc="105" dirty="0">
                <a:latin typeface="Arial"/>
                <a:cs typeface="Arial"/>
              </a:rPr>
              <a:t>símbolos, que </a:t>
            </a:r>
            <a:r>
              <a:rPr sz="2300" spc="100" dirty="0">
                <a:latin typeface="Arial"/>
                <a:cs typeface="Arial"/>
              </a:rPr>
              <a:t>representam </a:t>
            </a:r>
            <a:r>
              <a:rPr sz="2300" spc="70" dirty="0">
                <a:latin typeface="Arial"/>
                <a:cs typeface="Arial"/>
              </a:rPr>
              <a:t>os </a:t>
            </a:r>
            <a:r>
              <a:rPr sz="2300" spc="95" dirty="0">
                <a:latin typeface="Arial"/>
                <a:cs typeface="Arial"/>
              </a:rPr>
              <a:t>mais  </a:t>
            </a:r>
            <a:r>
              <a:rPr sz="2300" spc="85" dirty="0">
                <a:latin typeface="Arial"/>
                <a:cs typeface="Arial"/>
              </a:rPr>
              <a:t>variados </a:t>
            </a:r>
            <a:r>
              <a:rPr sz="2300" spc="105" dirty="0">
                <a:latin typeface="Arial"/>
                <a:cs typeface="Arial"/>
              </a:rPr>
              <a:t>componentes </a:t>
            </a:r>
            <a:r>
              <a:rPr sz="2300" spc="100" dirty="0">
                <a:latin typeface="Arial"/>
                <a:cs typeface="Arial"/>
              </a:rPr>
              <a:t>eletrônicos,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95" dirty="0">
                <a:latin typeface="Arial"/>
                <a:cs typeface="Arial"/>
              </a:rPr>
              <a:t>linhas </a:t>
            </a:r>
            <a:r>
              <a:rPr sz="2300" spc="100" dirty="0">
                <a:latin typeface="Arial"/>
                <a:cs typeface="Arial"/>
              </a:rPr>
              <a:t>que  representam </a:t>
            </a:r>
            <a:r>
              <a:rPr sz="2300" spc="5" dirty="0">
                <a:latin typeface="Arial"/>
                <a:cs typeface="Arial"/>
              </a:rPr>
              <a:t>as </a:t>
            </a:r>
            <a:r>
              <a:rPr sz="2300" spc="85" dirty="0">
                <a:latin typeface="Arial"/>
                <a:cs typeface="Arial"/>
              </a:rPr>
              <a:t>conexões </a:t>
            </a:r>
            <a:r>
              <a:rPr sz="2300" spc="105" dirty="0">
                <a:latin typeface="Arial"/>
                <a:cs typeface="Arial"/>
              </a:rPr>
              <a:t>entre </a:t>
            </a:r>
            <a:r>
              <a:rPr sz="2300" spc="70" dirty="0">
                <a:latin typeface="Arial"/>
                <a:cs typeface="Arial"/>
              </a:rPr>
              <a:t>os </a:t>
            </a:r>
            <a:r>
              <a:rPr sz="2300" spc="114" dirty="0">
                <a:latin typeface="Arial"/>
                <a:cs typeface="Arial"/>
              </a:rPr>
              <a:t>terminais  </a:t>
            </a:r>
            <a:r>
              <a:rPr sz="2300" spc="35" dirty="0">
                <a:latin typeface="Arial"/>
                <a:cs typeface="Arial"/>
              </a:rPr>
              <a:t>desses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spc="105" dirty="0">
                <a:latin typeface="Arial"/>
                <a:cs typeface="Arial"/>
              </a:rPr>
              <a:t>componentes.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47" y="653795"/>
            <a:ext cx="716280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51813"/>
            <a:ext cx="193928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75" dirty="0">
                <a:solidFill>
                  <a:srgbClr val="000000"/>
                </a:solidFill>
              </a:rPr>
              <a:t>Algoritmo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2007870"/>
            <a:ext cx="6734175" cy="727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880870" algn="l"/>
                <a:tab pos="2442210" algn="l"/>
                <a:tab pos="3627754" algn="l"/>
                <a:tab pos="4370070" algn="l"/>
                <a:tab pos="5130800" algn="l"/>
                <a:tab pos="6266180" algn="l"/>
              </a:tabLst>
            </a:pPr>
            <a:r>
              <a:rPr sz="2300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Sequê</a:t>
            </a:r>
            <a:r>
              <a:rPr sz="2300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sz="2300" u="heavy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ci</a:t>
            </a:r>
            <a:r>
              <a:rPr sz="23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3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2300" u="heavy" spc="1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3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	</a:t>
            </a:r>
            <a:r>
              <a:rPr sz="2300" u="heavy" spc="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pas</a:t>
            </a:r>
            <a:r>
              <a:rPr sz="2300" u="heavy" spc="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2300" u="heavy" spc="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00" dirty="0">
                <a:latin typeface="Arial"/>
                <a:cs typeface="Arial"/>
              </a:rPr>
              <a:t>qu</a:t>
            </a:r>
            <a:r>
              <a:rPr sz="2300" spc="105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v</a:t>
            </a:r>
            <a:r>
              <a:rPr sz="2300" spc="45" dirty="0">
                <a:latin typeface="Arial"/>
                <a:cs typeface="Arial"/>
              </a:rPr>
              <a:t>i</a:t>
            </a:r>
            <a:r>
              <a:rPr sz="2300" spc="5" dirty="0">
                <a:latin typeface="Arial"/>
                <a:cs typeface="Arial"/>
              </a:rPr>
              <a:t>sa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a</a:t>
            </a:r>
            <a:r>
              <a:rPr sz="2300" spc="60" dirty="0">
                <a:latin typeface="Arial"/>
                <a:cs typeface="Arial"/>
              </a:rPr>
              <a:t>t</a:t>
            </a:r>
            <a:r>
              <a:rPr sz="2300" spc="170" dirty="0">
                <a:latin typeface="Arial"/>
                <a:cs typeface="Arial"/>
              </a:rPr>
              <a:t>ing</a:t>
            </a:r>
            <a:r>
              <a:rPr sz="2300" spc="70" dirty="0">
                <a:latin typeface="Arial"/>
                <a:cs typeface="Arial"/>
              </a:rPr>
              <a:t>i</a:t>
            </a:r>
            <a:r>
              <a:rPr sz="2300" spc="175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0" dirty="0">
                <a:latin typeface="Arial"/>
                <a:cs typeface="Arial"/>
              </a:rPr>
              <a:t>um  </a:t>
            </a:r>
            <a:r>
              <a:rPr sz="2300" spc="125" dirty="0">
                <a:latin typeface="Arial"/>
                <a:cs typeface="Arial"/>
              </a:rPr>
              <a:t>objetivo </a:t>
            </a:r>
            <a:r>
              <a:rPr sz="2300" spc="130" dirty="0">
                <a:latin typeface="Arial"/>
                <a:cs typeface="Arial"/>
              </a:rPr>
              <a:t>bem</a:t>
            </a:r>
            <a:r>
              <a:rPr sz="2300" spc="30" dirty="0">
                <a:latin typeface="Arial"/>
                <a:cs typeface="Arial"/>
              </a:rPr>
              <a:t> </a:t>
            </a:r>
            <a:r>
              <a:rPr sz="2300" spc="135" dirty="0">
                <a:latin typeface="Arial"/>
                <a:cs typeface="Arial"/>
              </a:rPr>
              <a:t>definido.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23694" y="2996945"/>
            <a:ext cx="3838575" cy="3648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4134612" cy="113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70</a:t>
            </a:fld>
            <a:endParaRPr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1530" y="1586865"/>
            <a:ext cx="44196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75" dirty="0">
                <a:solidFill>
                  <a:srgbClr val="000000"/>
                </a:solidFill>
              </a:rPr>
              <a:t>Processamento 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spc="15" dirty="0">
                <a:solidFill>
                  <a:srgbClr val="000000"/>
                </a:solidFill>
              </a:rPr>
              <a:t> </a:t>
            </a:r>
            <a:r>
              <a:rPr sz="2700" spc="110" dirty="0">
                <a:solidFill>
                  <a:srgbClr val="000000"/>
                </a:solidFill>
              </a:rPr>
              <a:t>dados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318515" y="2351532"/>
            <a:ext cx="2115312" cy="1353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38885" y="2807334"/>
            <a:ext cx="871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7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4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9316" y="2351532"/>
            <a:ext cx="2174748" cy="1353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13913" y="2807334"/>
            <a:ext cx="170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Processamento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00115" y="2351532"/>
            <a:ext cx="2115312" cy="1353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49415" y="2807334"/>
            <a:ext cx="615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25" dirty="0">
                <a:solidFill>
                  <a:srgbClr val="FFFFFF"/>
                </a:solidFill>
                <a:latin typeface="Arial"/>
                <a:cs typeface="Arial"/>
              </a:rPr>
              <a:t>í</a:t>
            </a:r>
            <a:r>
              <a:rPr sz="1800" b="1" spc="3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66645" y="2936113"/>
            <a:ext cx="609600" cy="111125"/>
          </a:xfrm>
          <a:custGeom>
            <a:avLst/>
            <a:gdLst/>
            <a:ahLst/>
            <a:cxnLst/>
            <a:rect l="l" t="t" r="r" b="b"/>
            <a:pathLst>
              <a:path w="609600" h="111125">
                <a:moveTo>
                  <a:pt x="555428" y="64933"/>
                </a:moveTo>
                <a:lnTo>
                  <a:pt x="505079" y="94107"/>
                </a:lnTo>
                <a:lnTo>
                  <a:pt x="503555" y="99949"/>
                </a:lnTo>
                <a:lnTo>
                  <a:pt x="506222" y="104521"/>
                </a:lnTo>
                <a:lnTo>
                  <a:pt x="508762" y="109092"/>
                </a:lnTo>
                <a:lnTo>
                  <a:pt x="514604" y="110616"/>
                </a:lnTo>
                <a:lnTo>
                  <a:pt x="593183" y="65024"/>
                </a:lnTo>
                <a:lnTo>
                  <a:pt x="555428" y="64933"/>
                </a:lnTo>
                <a:close/>
              </a:path>
              <a:path w="609600" h="111125">
                <a:moveTo>
                  <a:pt x="571762" y="55475"/>
                </a:moveTo>
                <a:lnTo>
                  <a:pt x="555428" y="64933"/>
                </a:lnTo>
                <a:lnTo>
                  <a:pt x="590677" y="65024"/>
                </a:lnTo>
                <a:lnTo>
                  <a:pt x="590685" y="63753"/>
                </a:lnTo>
                <a:lnTo>
                  <a:pt x="585851" y="63753"/>
                </a:lnTo>
                <a:lnTo>
                  <a:pt x="571762" y="55475"/>
                </a:lnTo>
                <a:close/>
              </a:path>
              <a:path w="609600" h="111125">
                <a:moveTo>
                  <a:pt x="514985" y="0"/>
                </a:moveTo>
                <a:lnTo>
                  <a:pt x="509143" y="1524"/>
                </a:lnTo>
                <a:lnTo>
                  <a:pt x="506475" y="5969"/>
                </a:lnTo>
                <a:lnTo>
                  <a:pt x="503809" y="10540"/>
                </a:lnTo>
                <a:lnTo>
                  <a:pt x="505332" y="16383"/>
                </a:lnTo>
                <a:lnTo>
                  <a:pt x="509778" y="19050"/>
                </a:lnTo>
                <a:lnTo>
                  <a:pt x="555439" y="45882"/>
                </a:lnTo>
                <a:lnTo>
                  <a:pt x="590804" y="45974"/>
                </a:lnTo>
                <a:lnTo>
                  <a:pt x="590677" y="65024"/>
                </a:lnTo>
                <a:lnTo>
                  <a:pt x="593183" y="65024"/>
                </a:lnTo>
                <a:lnTo>
                  <a:pt x="609600" y="55499"/>
                </a:lnTo>
                <a:lnTo>
                  <a:pt x="519430" y="2666"/>
                </a:lnTo>
                <a:lnTo>
                  <a:pt x="514985" y="0"/>
                </a:lnTo>
                <a:close/>
              </a:path>
              <a:path w="609600" h="111125">
                <a:moveTo>
                  <a:pt x="0" y="44450"/>
                </a:moveTo>
                <a:lnTo>
                  <a:pt x="0" y="63500"/>
                </a:lnTo>
                <a:lnTo>
                  <a:pt x="555428" y="64933"/>
                </a:lnTo>
                <a:lnTo>
                  <a:pt x="571762" y="55475"/>
                </a:lnTo>
                <a:lnTo>
                  <a:pt x="555439" y="45882"/>
                </a:lnTo>
                <a:lnTo>
                  <a:pt x="0" y="44450"/>
                </a:lnTo>
                <a:close/>
              </a:path>
              <a:path w="609600" h="111125">
                <a:moveTo>
                  <a:pt x="585978" y="47244"/>
                </a:moveTo>
                <a:lnTo>
                  <a:pt x="571762" y="55475"/>
                </a:lnTo>
                <a:lnTo>
                  <a:pt x="585851" y="63753"/>
                </a:lnTo>
                <a:lnTo>
                  <a:pt x="585978" y="47244"/>
                </a:lnTo>
                <a:close/>
              </a:path>
              <a:path w="609600" h="111125">
                <a:moveTo>
                  <a:pt x="590795" y="47244"/>
                </a:moveTo>
                <a:lnTo>
                  <a:pt x="585978" y="47244"/>
                </a:lnTo>
                <a:lnTo>
                  <a:pt x="585851" y="63753"/>
                </a:lnTo>
                <a:lnTo>
                  <a:pt x="590685" y="63753"/>
                </a:lnTo>
                <a:lnTo>
                  <a:pt x="590795" y="47244"/>
                </a:lnTo>
                <a:close/>
              </a:path>
              <a:path w="609600" h="111125">
                <a:moveTo>
                  <a:pt x="555439" y="45882"/>
                </a:moveTo>
                <a:lnTo>
                  <a:pt x="571762" y="55475"/>
                </a:lnTo>
                <a:lnTo>
                  <a:pt x="585978" y="47244"/>
                </a:lnTo>
                <a:lnTo>
                  <a:pt x="590795" y="47244"/>
                </a:lnTo>
                <a:lnTo>
                  <a:pt x="590804" y="45974"/>
                </a:lnTo>
                <a:lnTo>
                  <a:pt x="555439" y="45882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7445" y="2936113"/>
            <a:ext cx="609600" cy="111125"/>
          </a:xfrm>
          <a:custGeom>
            <a:avLst/>
            <a:gdLst/>
            <a:ahLst/>
            <a:cxnLst/>
            <a:rect l="l" t="t" r="r" b="b"/>
            <a:pathLst>
              <a:path w="609600" h="111125">
                <a:moveTo>
                  <a:pt x="555428" y="64933"/>
                </a:moveTo>
                <a:lnTo>
                  <a:pt x="505078" y="94107"/>
                </a:lnTo>
                <a:lnTo>
                  <a:pt x="503554" y="99949"/>
                </a:lnTo>
                <a:lnTo>
                  <a:pt x="506221" y="104521"/>
                </a:lnTo>
                <a:lnTo>
                  <a:pt x="508762" y="109092"/>
                </a:lnTo>
                <a:lnTo>
                  <a:pt x="514603" y="110616"/>
                </a:lnTo>
                <a:lnTo>
                  <a:pt x="593183" y="65024"/>
                </a:lnTo>
                <a:lnTo>
                  <a:pt x="555428" y="64933"/>
                </a:lnTo>
                <a:close/>
              </a:path>
              <a:path w="609600" h="111125">
                <a:moveTo>
                  <a:pt x="571762" y="55475"/>
                </a:moveTo>
                <a:lnTo>
                  <a:pt x="555428" y="64933"/>
                </a:lnTo>
                <a:lnTo>
                  <a:pt x="590676" y="65024"/>
                </a:lnTo>
                <a:lnTo>
                  <a:pt x="590685" y="63753"/>
                </a:lnTo>
                <a:lnTo>
                  <a:pt x="585851" y="63753"/>
                </a:lnTo>
                <a:lnTo>
                  <a:pt x="571762" y="55475"/>
                </a:lnTo>
                <a:close/>
              </a:path>
              <a:path w="609600" h="111125">
                <a:moveTo>
                  <a:pt x="514984" y="0"/>
                </a:moveTo>
                <a:lnTo>
                  <a:pt x="509142" y="1524"/>
                </a:lnTo>
                <a:lnTo>
                  <a:pt x="506475" y="5969"/>
                </a:lnTo>
                <a:lnTo>
                  <a:pt x="503808" y="10540"/>
                </a:lnTo>
                <a:lnTo>
                  <a:pt x="505332" y="16383"/>
                </a:lnTo>
                <a:lnTo>
                  <a:pt x="509777" y="19050"/>
                </a:lnTo>
                <a:lnTo>
                  <a:pt x="555439" y="45882"/>
                </a:lnTo>
                <a:lnTo>
                  <a:pt x="590803" y="45974"/>
                </a:lnTo>
                <a:lnTo>
                  <a:pt x="590676" y="65024"/>
                </a:lnTo>
                <a:lnTo>
                  <a:pt x="593183" y="65024"/>
                </a:lnTo>
                <a:lnTo>
                  <a:pt x="609600" y="55499"/>
                </a:lnTo>
                <a:lnTo>
                  <a:pt x="519429" y="2666"/>
                </a:lnTo>
                <a:lnTo>
                  <a:pt x="514984" y="0"/>
                </a:lnTo>
                <a:close/>
              </a:path>
              <a:path w="609600" h="111125">
                <a:moveTo>
                  <a:pt x="0" y="44450"/>
                </a:moveTo>
                <a:lnTo>
                  <a:pt x="0" y="63500"/>
                </a:lnTo>
                <a:lnTo>
                  <a:pt x="555428" y="64933"/>
                </a:lnTo>
                <a:lnTo>
                  <a:pt x="571762" y="55475"/>
                </a:lnTo>
                <a:lnTo>
                  <a:pt x="555439" y="45882"/>
                </a:lnTo>
                <a:lnTo>
                  <a:pt x="0" y="44450"/>
                </a:lnTo>
                <a:close/>
              </a:path>
              <a:path w="609600" h="111125">
                <a:moveTo>
                  <a:pt x="585977" y="47244"/>
                </a:moveTo>
                <a:lnTo>
                  <a:pt x="571762" y="55475"/>
                </a:lnTo>
                <a:lnTo>
                  <a:pt x="585851" y="63753"/>
                </a:lnTo>
                <a:lnTo>
                  <a:pt x="585977" y="47244"/>
                </a:lnTo>
                <a:close/>
              </a:path>
              <a:path w="609600" h="111125">
                <a:moveTo>
                  <a:pt x="590795" y="47244"/>
                </a:moveTo>
                <a:lnTo>
                  <a:pt x="585977" y="47244"/>
                </a:lnTo>
                <a:lnTo>
                  <a:pt x="585851" y="63753"/>
                </a:lnTo>
                <a:lnTo>
                  <a:pt x="590685" y="63753"/>
                </a:lnTo>
                <a:lnTo>
                  <a:pt x="590795" y="47244"/>
                </a:lnTo>
                <a:close/>
              </a:path>
              <a:path w="609600" h="111125">
                <a:moveTo>
                  <a:pt x="555439" y="45882"/>
                </a:moveTo>
                <a:lnTo>
                  <a:pt x="571762" y="55475"/>
                </a:lnTo>
                <a:lnTo>
                  <a:pt x="585977" y="47244"/>
                </a:lnTo>
                <a:lnTo>
                  <a:pt x="590795" y="47244"/>
                </a:lnTo>
                <a:lnTo>
                  <a:pt x="590803" y="45974"/>
                </a:lnTo>
                <a:lnTo>
                  <a:pt x="555439" y="45882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9732" y="4771263"/>
            <a:ext cx="1276350" cy="724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7469" y="4923599"/>
            <a:ext cx="623887" cy="509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3532" y="4237863"/>
            <a:ext cx="609599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1732" y="4161599"/>
            <a:ext cx="546100" cy="6556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2039" y="3578352"/>
            <a:ext cx="510540" cy="574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7444" y="3599688"/>
            <a:ext cx="381000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7444" y="3599688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381000" y="190500"/>
                </a:moveTo>
                <a:lnTo>
                  <a:pt x="285750" y="190500"/>
                </a:lnTo>
                <a:lnTo>
                  <a:pt x="285750" y="457200"/>
                </a:lnTo>
                <a:lnTo>
                  <a:pt x="95250" y="457200"/>
                </a:lnTo>
                <a:lnTo>
                  <a:pt x="95250" y="190500"/>
                </a:lnTo>
                <a:lnTo>
                  <a:pt x="0" y="190500"/>
                </a:lnTo>
                <a:lnTo>
                  <a:pt x="190500" y="0"/>
                </a:lnTo>
                <a:lnTo>
                  <a:pt x="381000" y="190500"/>
                </a:lnTo>
                <a:close/>
              </a:path>
            </a:pathLst>
          </a:custGeom>
          <a:ln w="9525">
            <a:solidFill>
              <a:srgbClr val="DA1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39840" y="3579876"/>
            <a:ext cx="510539" cy="574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05245" y="3599688"/>
            <a:ext cx="381000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05245" y="3599688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66700"/>
                </a:moveTo>
                <a:lnTo>
                  <a:pt x="95250" y="266700"/>
                </a:lnTo>
                <a:lnTo>
                  <a:pt x="95250" y="0"/>
                </a:lnTo>
                <a:lnTo>
                  <a:pt x="285750" y="0"/>
                </a:lnTo>
                <a:lnTo>
                  <a:pt x="285750" y="266700"/>
                </a:lnTo>
                <a:lnTo>
                  <a:pt x="381000" y="266700"/>
                </a:lnTo>
                <a:lnTo>
                  <a:pt x="190500" y="457200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DA1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19445" y="4133024"/>
            <a:ext cx="1065212" cy="7381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62444" y="4190238"/>
            <a:ext cx="762000" cy="647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71845" y="5037872"/>
            <a:ext cx="762000" cy="6329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33245" y="4361688"/>
            <a:ext cx="612775" cy="4095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62444" y="4971250"/>
            <a:ext cx="685800" cy="6611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75635" y="3789045"/>
            <a:ext cx="762000" cy="7620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66234" y="3865245"/>
            <a:ext cx="693737" cy="6667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29830" y="4551045"/>
            <a:ext cx="690404" cy="5334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3359" y="370331"/>
            <a:ext cx="4134612" cy="113995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71</a:t>
            </a:fld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4142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85407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-5" dirty="0"/>
              <a:t>O	</a:t>
            </a:r>
            <a:r>
              <a:rPr sz="2700" spc="125" dirty="0"/>
              <a:t>ambiente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3352927" y="1465834"/>
            <a:ext cx="430974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7870" algn="l"/>
                <a:tab pos="3868420" algn="l"/>
              </a:tabLst>
            </a:pP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	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desenvol</a:t>
            </a:r>
            <a:r>
              <a:rPr sz="2700" spc="7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iment</a:t>
            </a:r>
            <a:r>
              <a:rPr sz="2700" spc="19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7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1877314"/>
            <a:ext cx="7018020" cy="404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algn="just">
              <a:lnSpc>
                <a:spcPct val="100000"/>
              </a:lnSpc>
              <a:spcBef>
                <a:spcPts val="100"/>
              </a:spcBef>
            </a:pP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700" spc="-60" dirty="0">
                <a:solidFill>
                  <a:srgbClr val="FF0000"/>
                </a:solidFill>
                <a:latin typeface="Arial"/>
                <a:cs typeface="Arial"/>
              </a:rPr>
              <a:t>(IDE)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700" spc="170" dirty="0">
                <a:solidFill>
                  <a:srgbClr val="FF0000"/>
                </a:solidFill>
                <a:latin typeface="Arial"/>
                <a:cs typeface="Arial"/>
              </a:rPr>
              <a:t>gratuito </a:t>
            </a:r>
            <a:r>
              <a:rPr sz="2700" dirty="0">
                <a:latin typeface="Arial"/>
                <a:cs typeface="Arial"/>
              </a:rPr>
              <a:t>e </a:t>
            </a:r>
            <a:r>
              <a:rPr sz="2700" spc="135" dirty="0">
                <a:latin typeface="Arial"/>
                <a:cs typeface="Arial"/>
              </a:rPr>
              <a:t>pode </a:t>
            </a:r>
            <a:r>
              <a:rPr sz="2700" spc="75" dirty="0">
                <a:latin typeface="Arial"/>
                <a:cs typeface="Arial"/>
              </a:rPr>
              <a:t>ser  </a:t>
            </a:r>
            <a:r>
              <a:rPr sz="2700" spc="135" dirty="0">
                <a:latin typeface="Arial"/>
                <a:cs typeface="Arial"/>
              </a:rPr>
              <a:t>baixado </a:t>
            </a:r>
            <a:r>
              <a:rPr sz="2700" spc="165" dirty="0">
                <a:latin typeface="Arial"/>
                <a:cs typeface="Arial"/>
              </a:rPr>
              <a:t>no </a:t>
            </a:r>
            <a:r>
              <a:rPr sz="2700" spc="120" dirty="0">
                <a:latin typeface="Arial"/>
                <a:cs typeface="Arial"/>
              </a:rPr>
              <a:t>seguinte </a:t>
            </a:r>
            <a:r>
              <a:rPr sz="2700" spc="90" dirty="0">
                <a:latin typeface="Arial"/>
                <a:cs typeface="Arial"/>
              </a:rPr>
              <a:t>endereço: 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arduino.cc.</a:t>
            </a:r>
            <a:endParaRPr sz="2700">
              <a:latin typeface="Arial"/>
              <a:cs typeface="Arial"/>
            </a:endParaRPr>
          </a:p>
          <a:p>
            <a:pPr marL="268605" marR="5715" indent="-256540">
              <a:lnSpc>
                <a:spcPct val="100000"/>
              </a:lnSpc>
              <a:spcBef>
                <a:spcPts val="4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40" dirty="0">
                <a:latin typeface="Arial"/>
                <a:cs typeface="Arial"/>
              </a:rPr>
              <a:t>As 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principais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funcionalidades </a:t>
            </a:r>
            <a:r>
              <a:rPr sz="2700" spc="175" dirty="0">
                <a:latin typeface="Arial"/>
                <a:cs typeface="Arial"/>
              </a:rPr>
              <a:t>do </a:t>
            </a:r>
            <a:r>
              <a:rPr sz="2700" spc="-85" dirty="0">
                <a:latin typeface="Arial"/>
                <a:cs typeface="Arial"/>
              </a:rPr>
              <a:t>IDE </a:t>
            </a:r>
            <a:r>
              <a:rPr sz="2700" spc="175" dirty="0">
                <a:latin typeface="Arial"/>
                <a:cs typeface="Arial"/>
              </a:rPr>
              <a:t>do  </a:t>
            </a:r>
            <a:r>
              <a:rPr sz="2700" spc="165" dirty="0">
                <a:latin typeface="Arial"/>
                <a:cs typeface="Arial"/>
              </a:rPr>
              <a:t>Arduino</a:t>
            </a:r>
            <a:r>
              <a:rPr sz="2700" spc="80" dirty="0">
                <a:latin typeface="Arial"/>
                <a:cs typeface="Arial"/>
              </a:rPr>
              <a:t> </a:t>
            </a:r>
            <a:r>
              <a:rPr sz="2700" spc="65" dirty="0">
                <a:latin typeface="Arial"/>
                <a:cs typeface="Arial"/>
              </a:rPr>
              <a:t>são:</a:t>
            </a:r>
            <a:endParaRPr sz="2700">
              <a:latin typeface="Arial"/>
              <a:cs typeface="Arial"/>
            </a:endParaRPr>
          </a:p>
          <a:p>
            <a:pPr marL="524510" indent="-228600" algn="just">
              <a:lnSpc>
                <a:spcPct val="100000"/>
              </a:lnSpc>
              <a:spcBef>
                <a:spcPts val="3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20" dirty="0">
                <a:solidFill>
                  <a:srgbClr val="FF0000"/>
                </a:solidFill>
                <a:latin typeface="Arial"/>
                <a:cs typeface="Arial"/>
              </a:rPr>
              <a:t>Escrever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código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3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programa</a:t>
            </a:r>
            <a:endParaRPr sz="2300">
              <a:latin typeface="Arial"/>
              <a:cs typeface="Arial"/>
            </a:endParaRPr>
          </a:p>
          <a:p>
            <a:pPr marL="52451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10" dirty="0">
                <a:solidFill>
                  <a:srgbClr val="FF0000"/>
                </a:solidFill>
                <a:latin typeface="Arial"/>
                <a:cs typeface="Arial"/>
              </a:rPr>
              <a:t>Salvar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código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3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programa</a:t>
            </a:r>
            <a:endParaRPr sz="2300">
              <a:latin typeface="Arial"/>
              <a:cs typeface="Arial"/>
            </a:endParaRPr>
          </a:p>
          <a:p>
            <a:pPr marL="52451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Compilar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</a:t>
            </a:r>
            <a:r>
              <a:rPr sz="23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programa</a:t>
            </a:r>
            <a:endParaRPr sz="2300">
              <a:latin typeface="Arial"/>
              <a:cs typeface="Arial"/>
            </a:endParaRPr>
          </a:p>
          <a:p>
            <a:pPr marL="52451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Transportar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código compilado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placa</a:t>
            </a:r>
            <a:endParaRPr sz="2300">
              <a:latin typeface="Arial"/>
              <a:cs typeface="Arial"/>
            </a:endParaRPr>
          </a:p>
          <a:p>
            <a:pPr marL="524510">
              <a:lnSpc>
                <a:spcPct val="100000"/>
              </a:lnSpc>
            </a:pP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Arduino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5363" y="556259"/>
            <a:ext cx="7716011" cy="102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72</a:t>
            </a:fld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2336" y="2314955"/>
            <a:ext cx="7392924" cy="4213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9546" y="2420937"/>
            <a:ext cx="7119620" cy="40027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27930" y="1465834"/>
            <a:ext cx="31362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3275" algn="l"/>
                <a:tab pos="2715260" algn="l"/>
              </a:tabLst>
            </a:pPr>
            <a:r>
              <a:rPr sz="2700" spc="175" dirty="0">
                <a:latin typeface="Arial"/>
                <a:cs typeface="Arial"/>
              </a:rPr>
              <a:t>do	</a:t>
            </a:r>
            <a:r>
              <a:rPr sz="2700" spc="125" dirty="0">
                <a:latin typeface="Arial"/>
                <a:cs typeface="Arial"/>
              </a:rPr>
              <a:t>ambient</a:t>
            </a:r>
            <a:r>
              <a:rPr sz="2700" spc="145" dirty="0">
                <a:latin typeface="Arial"/>
                <a:cs typeface="Arial"/>
              </a:rPr>
              <a:t>e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00" dirty="0">
                <a:latin typeface="Arial"/>
                <a:cs typeface="Arial"/>
              </a:rPr>
              <a:t>de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35426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208343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30" dirty="0">
                <a:solidFill>
                  <a:srgbClr val="000000"/>
                </a:solidFill>
              </a:rPr>
              <a:t>Inte</a:t>
            </a:r>
            <a:r>
              <a:rPr sz="2700" spc="95" dirty="0">
                <a:solidFill>
                  <a:srgbClr val="000000"/>
                </a:solidFill>
              </a:rPr>
              <a:t>r</a:t>
            </a:r>
            <a:r>
              <a:rPr sz="2700" spc="65" dirty="0">
                <a:solidFill>
                  <a:srgbClr val="000000"/>
                </a:solidFill>
              </a:rPr>
              <a:t>face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60" dirty="0">
                <a:solidFill>
                  <a:srgbClr val="000000"/>
                </a:solidFill>
              </a:rPr>
              <a:t>pri</a:t>
            </a:r>
            <a:r>
              <a:rPr sz="2700" spc="250" dirty="0">
                <a:solidFill>
                  <a:srgbClr val="000000"/>
                </a:solidFill>
              </a:rPr>
              <a:t>n</a:t>
            </a:r>
            <a:r>
              <a:rPr sz="2700" spc="110" dirty="0">
                <a:solidFill>
                  <a:srgbClr val="000000"/>
                </a:solidFill>
              </a:rPr>
              <a:t>ci</a:t>
            </a:r>
            <a:r>
              <a:rPr sz="2700" spc="165" dirty="0">
                <a:solidFill>
                  <a:srgbClr val="000000"/>
                </a:solidFill>
              </a:rPr>
              <a:t>p</a:t>
            </a:r>
            <a:r>
              <a:rPr sz="2700" spc="65" dirty="0">
                <a:solidFill>
                  <a:srgbClr val="000000"/>
                </a:solidFill>
              </a:rPr>
              <a:t>al  </a:t>
            </a:r>
            <a:r>
              <a:rPr sz="2700" spc="114" dirty="0">
                <a:solidFill>
                  <a:srgbClr val="000000"/>
                </a:solidFill>
              </a:rPr>
              <a:t>desenvolvimento</a:t>
            </a:r>
            <a:endParaRPr sz="2700"/>
          </a:p>
        </p:txBody>
      </p:sp>
      <p:sp>
        <p:nvSpPr>
          <p:cNvPr id="7" name="object 7"/>
          <p:cNvSpPr/>
          <p:nvPr/>
        </p:nvSpPr>
        <p:spPr>
          <a:xfrm>
            <a:off x="245363" y="556259"/>
            <a:ext cx="7716011" cy="1028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73</a:t>
            </a:fld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020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40" dirty="0">
                <a:solidFill>
                  <a:srgbClr val="000000"/>
                </a:solidFill>
              </a:rPr>
              <a:t>As </a:t>
            </a:r>
            <a:r>
              <a:rPr sz="2700" spc="90" dirty="0">
                <a:solidFill>
                  <a:srgbClr val="000000"/>
                </a:solidFill>
              </a:rPr>
              <a:t>duas </a:t>
            </a:r>
            <a:r>
              <a:rPr sz="2700" spc="130" dirty="0">
                <a:solidFill>
                  <a:srgbClr val="000000"/>
                </a:solidFill>
              </a:rPr>
              <a:t>principais </a:t>
            </a:r>
            <a:r>
              <a:rPr sz="2700" spc="105" dirty="0">
                <a:solidFill>
                  <a:srgbClr val="000000"/>
                </a:solidFill>
              </a:rPr>
              <a:t>partes </a:t>
            </a:r>
            <a:r>
              <a:rPr sz="2700" spc="80" dirty="0">
                <a:solidFill>
                  <a:srgbClr val="000000"/>
                </a:solidFill>
              </a:rPr>
              <a:t>(funções) </a:t>
            </a:r>
            <a:r>
              <a:rPr sz="2700" spc="-170" dirty="0">
                <a:solidFill>
                  <a:srgbClr val="000000"/>
                </a:solidFill>
              </a:rPr>
              <a:t>de  </a:t>
            </a:r>
            <a:r>
              <a:rPr sz="2700" spc="220" dirty="0">
                <a:solidFill>
                  <a:srgbClr val="000000"/>
                </a:solidFill>
              </a:rPr>
              <a:t>um </a:t>
            </a:r>
            <a:r>
              <a:rPr sz="2700" spc="145" dirty="0">
                <a:solidFill>
                  <a:srgbClr val="000000"/>
                </a:solidFill>
              </a:rPr>
              <a:t>programa </a:t>
            </a:r>
            <a:r>
              <a:rPr sz="2700" spc="105" dirty="0">
                <a:solidFill>
                  <a:srgbClr val="000000"/>
                </a:solidFill>
              </a:rPr>
              <a:t>desenvolvido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155" dirty="0">
                <a:solidFill>
                  <a:srgbClr val="000000"/>
                </a:solidFill>
              </a:rPr>
              <a:t>o  </a:t>
            </a:r>
            <a:r>
              <a:rPr sz="2700" spc="165" dirty="0">
                <a:solidFill>
                  <a:srgbClr val="000000"/>
                </a:solidFill>
              </a:rPr>
              <a:t>Arduino</a:t>
            </a:r>
            <a:r>
              <a:rPr sz="2700" spc="80" dirty="0">
                <a:solidFill>
                  <a:srgbClr val="000000"/>
                </a:solidFill>
              </a:rPr>
              <a:t> </a:t>
            </a:r>
            <a:r>
              <a:rPr sz="2700" spc="65" dirty="0">
                <a:solidFill>
                  <a:srgbClr val="000000"/>
                </a:solidFill>
              </a:rPr>
              <a:t>são: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2744851"/>
            <a:ext cx="7018655" cy="2683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4510" marR="6985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setup(): </a:t>
            </a:r>
            <a:r>
              <a:rPr sz="2300" spc="110" dirty="0">
                <a:latin typeface="Arial"/>
                <a:cs typeface="Arial"/>
              </a:rPr>
              <a:t>onde </a:t>
            </a:r>
            <a:r>
              <a:rPr sz="2300" spc="85" dirty="0">
                <a:latin typeface="Arial"/>
                <a:cs typeface="Arial"/>
              </a:rPr>
              <a:t>devem </a:t>
            </a:r>
            <a:r>
              <a:rPr sz="2300" spc="65" dirty="0">
                <a:latin typeface="Arial"/>
                <a:cs typeface="Arial"/>
              </a:rPr>
              <a:t>ser </a:t>
            </a:r>
            <a:r>
              <a:rPr sz="2300" spc="110" dirty="0">
                <a:latin typeface="Arial"/>
                <a:cs typeface="Arial"/>
              </a:rPr>
              <a:t>definidas </a:t>
            </a:r>
            <a:r>
              <a:rPr sz="2300" spc="95" dirty="0">
                <a:latin typeface="Arial"/>
                <a:cs typeface="Arial"/>
              </a:rPr>
              <a:t>algumas  configurações iniciais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20" dirty="0">
                <a:latin typeface="Arial"/>
                <a:cs typeface="Arial"/>
              </a:rPr>
              <a:t>programa. </a:t>
            </a:r>
            <a:r>
              <a:rPr sz="2300" spc="45" dirty="0">
                <a:latin typeface="Arial"/>
                <a:cs typeface="Arial"/>
              </a:rPr>
              <a:t>Executa 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95" dirty="0">
                <a:latin typeface="Arial"/>
                <a:cs typeface="Arial"/>
              </a:rPr>
              <a:t>única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75" dirty="0">
                <a:latin typeface="Arial"/>
                <a:cs typeface="Arial"/>
              </a:rPr>
              <a:t>vez.</a:t>
            </a:r>
            <a:endParaRPr sz="2300">
              <a:latin typeface="Arial"/>
              <a:cs typeface="Arial"/>
            </a:endParaRPr>
          </a:p>
          <a:p>
            <a:pPr marL="524510" marR="5715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loop(): </a:t>
            </a:r>
            <a:r>
              <a:rPr sz="2300" spc="105" dirty="0">
                <a:latin typeface="Arial"/>
                <a:cs typeface="Arial"/>
              </a:rPr>
              <a:t>função </a:t>
            </a:r>
            <a:r>
              <a:rPr sz="2300" spc="120" dirty="0">
                <a:latin typeface="Arial"/>
                <a:cs typeface="Arial"/>
              </a:rPr>
              <a:t>principal </a:t>
            </a:r>
            <a:r>
              <a:rPr sz="2300" spc="145" dirty="0">
                <a:latin typeface="Arial"/>
                <a:cs typeface="Arial"/>
              </a:rPr>
              <a:t>do </a:t>
            </a:r>
            <a:r>
              <a:rPr sz="2300" spc="120" dirty="0">
                <a:latin typeface="Arial"/>
                <a:cs typeface="Arial"/>
              </a:rPr>
              <a:t>programa. </a:t>
            </a:r>
            <a:r>
              <a:rPr sz="2300" spc="-5" dirty="0">
                <a:latin typeface="Arial"/>
                <a:cs typeface="Arial"/>
              </a:rPr>
              <a:t>Fica  </a:t>
            </a:r>
            <a:r>
              <a:rPr sz="2300" spc="105" dirty="0">
                <a:latin typeface="Arial"/>
                <a:cs typeface="Arial"/>
              </a:rPr>
              <a:t>executando</a:t>
            </a:r>
            <a:r>
              <a:rPr sz="2300" spc="80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indefinidamente.</a:t>
            </a:r>
            <a:endParaRPr sz="23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45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135" dirty="0">
                <a:latin typeface="Arial"/>
                <a:cs typeface="Arial"/>
              </a:rPr>
              <a:t>Todo </a:t>
            </a:r>
            <a:r>
              <a:rPr sz="2700" spc="145" dirty="0">
                <a:latin typeface="Arial"/>
                <a:cs typeface="Arial"/>
              </a:rPr>
              <a:t>programa </a:t>
            </a:r>
            <a:r>
              <a:rPr sz="2700" spc="90" dirty="0">
                <a:latin typeface="Arial"/>
                <a:cs typeface="Arial"/>
              </a:rPr>
              <a:t>para </a:t>
            </a:r>
            <a:r>
              <a:rPr sz="2700" spc="155" dirty="0">
                <a:latin typeface="Arial"/>
                <a:cs typeface="Arial"/>
              </a:rPr>
              <a:t>o Arduino </a:t>
            </a:r>
            <a:r>
              <a:rPr sz="2700" spc="55" dirty="0">
                <a:latin typeface="Arial"/>
                <a:cs typeface="Arial"/>
              </a:rPr>
              <a:t>deve </a:t>
            </a:r>
            <a:r>
              <a:rPr sz="2700" spc="150" dirty="0">
                <a:latin typeface="Arial"/>
                <a:cs typeface="Arial"/>
              </a:rPr>
              <a:t>ter  </a:t>
            </a:r>
            <a:r>
              <a:rPr sz="2700" spc="55" dirty="0">
                <a:latin typeface="Arial"/>
                <a:cs typeface="Arial"/>
              </a:rPr>
              <a:t>estas </a:t>
            </a:r>
            <a:r>
              <a:rPr sz="2700" spc="90" dirty="0">
                <a:latin typeface="Arial"/>
                <a:cs typeface="Arial"/>
              </a:rPr>
              <a:t>duas</a:t>
            </a:r>
            <a:r>
              <a:rPr sz="2700" spc="120" dirty="0">
                <a:latin typeface="Arial"/>
                <a:cs typeface="Arial"/>
              </a:rPr>
              <a:t> </a:t>
            </a:r>
            <a:r>
              <a:rPr sz="2700" spc="110" dirty="0">
                <a:latin typeface="Arial"/>
                <a:cs typeface="Arial"/>
              </a:rPr>
              <a:t>funções.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90067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74</a:t>
            </a:fld>
            <a:endParaRPr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57118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100" dirty="0">
                <a:solidFill>
                  <a:srgbClr val="000000"/>
                </a:solidFill>
              </a:rPr>
              <a:t>Formato </a:t>
            </a:r>
            <a:r>
              <a:rPr sz="2400" spc="55" dirty="0">
                <a:solidFill>
                  <a:srgbClr val="000000"/>
                </a:solidFill>
              </a:rPr>
              <a:t>das </a:t>
            </a:r>
            <a:r>
              <a:rPr sz="2400" spc="100" dirty="0">
                <a:solidFill>
                  <a:srgbClr val="000000"/>
                </a:solidFill>
              </a:rPr>
              <a:t>funções </a:t>
            </a:r>
            <a:r>
              <a:rPr i="1" spc="30" dirty="0">
                <a:solidFill>
                  <a:srgbClr val="000000"/>
                </a:solidFill>
                <a:latin typeface="Arial"/>
                <a:cs typeface="Arial"/>
              </a:rPr>
              <a:t>setup() </a:t>
            </a:r>
            <a:r>
              <a:rPr sz="2400" dirty="0">
                <a:solidFill>
                  <a:srgbClr val="000000"/>
                </a:solidFill>
              </a:rPr>
              <a:t>e</a:t>
            </a:r>
            <a:r>
              <a:rPr sz="2400" spc="160" dirty="0">
                <a:solidFill>
                  <a:srgbClr val="000000"/>
                </a:solidFill>
              </a:rPr>
              <a:t> </a:t>
            </a:r>
            <a:r>
              <a:rPr i="1" spc="45" dirty="0">
                <a:solidFill>
                  <a:srgbClr val="000000"/>
                </a:solidFill>
                <a:latin typeface="Arial"/>
                <a:cs typeface="Arial"/>
              </a:rPr>
              <a:t>loop()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690067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7339" y="2101595"/>
            <a:ext cx="5052060" cy="40218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1639" y="2204910"/>
            <a:ext cx="4824475" cy="3814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75</a:t>
            </a:fld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624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95" dirty="0">
                <a:solidFill>
                  <a:srgbClr val="000000"/>
                </a:solidFill>
              </a:rPr>
              <a:t>Primeiro </a:t>
            </a:r>
            <a:r>
              <a:rPr sz="2400" spc="125" dirty="0">
                <a:solidFill>
                  <a:srgbClr val="000000"/>
                </a:solidFill>
              </a:rPr>
              <a:t>programa: </a:t>
            </a:r>
            <a:r>
              <a:rPr sz="2400" spc="85" dirty="0"/>
              <a:t>Blink</a:t>
            </a:r>
            <a:r>
              <a:rPr sz="2400" spc="40" dirty="0"/>
              <a:t> </a:t>
            </a:r>
            <a:r>
              <a:rPr sz="2400" spc="-105" dirty="0"/>
              <a:t>LED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690067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800" y="2010155"/>
            <a:ext cx="5786628" cy="4405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7627" y="2117813"/>
            <a:ext cx="5544565" cy="41915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76</a:t>
            </a:fld>
            <a:endParaRPr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20113"/>
            <a:ext cx="701611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1385570" algn="l"/>
                <a:tab pos="2358390" algn="l"/>
                <a:tab pos="2698115" algn="l"/>
                <a:tab pos="4443730" algn="l"/>
                <a:tab pos="5960110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155" dirty="0">
                <a:solidFill>
                  <a:srgbClr val="000000"/>
                </a:solidFill>
              </a:rPr>
              <a:t>Mu</a:t>
            </a:r>
            <a:r>
              <a:rPr sz="2300" spc="35" dirty="0">
                <a:solidFill>
                  <a:srgbClr val="000000"/>
                </a:solidFill>
              </a:rPr>
              <a:t>i</a:t>
            </a:r>
            <a:r>
              <a:rPr sz="2300" spc="70" dirty="0">
                <a:solidFill>
                  <a:srgbClr val="000000"/>
                </a:solidFill>
              </a:rPr>
              <a:t>ta</a:t>
            </a:r>
            <a:r>
              <a:rPr sz="2300" spc="90" dirty="0">
                <a:solidFill>
                  <a:srgbClr val="000000"/>
                </a:solidFill>
              </a:rPr>
              <a:t>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20" dirty="0">
                <a:solidFill>
                  <a:srgbClr val="000000"/>
                </a:solidFill>
              </a:rPr>
              <a:t>v</a:t>
            </a:r>
            <a:r>
              <a:rPr sz="2300" dirty="0">
                <a:solidFill>
                  <a:srgbClr val="000000"/>
                </a:solidFill>
              </a:rPr>
              <a:t>e</a:t>
            </a:r>
            <a:r>
              <a:rPr sz="2300" spc="60" dirty="0">
                <a:solidFill>
                  <a:srgbClr val="000000"/>
                </a:solidFill>
              </a:rPr>
              <a:t>zes</a:t>
            </a:r>
            <a:r>
              <a:rPr sz="2300" dirty="0">
                <a:solidFill>
                  <a:srgbClr val="000000"/>
                </a:solidFill>
              </a:rPr>
              <a:t>	é	</a:t>
            </a:r>
            <a:r>
              <a:rPr sz="2300" spc="175" dirty="0">
                <a:solidFill>
                  <a:srgbClr val="000000"/>
                </a:solidFill>
              </a:rPr>
              <a:t>im</a:t>
            </a:r>
            <a:r>
              <a:rPr sz="2300" spc="180" dirty="0">
                <a:solidFill>
                  <a:srgbClr val="000000"/>
                </a:solidFill>
              </a:rPr>
              <a:t>p</a:t>
            </a:r>
            <a:r>
              <a:rPr sz="2300" spc="190" dirty="0">
                <a:solidFill>
                  <a:srgbClr val="000000"/>
                </a:solidFill>
              </a:rPr>
              <a:t>o</a:t>
            </a:r>
            <a:r>
              <a:rPr sz="2300" spc="114" dirty="0">
                <a:solidFill>
                  <a:srgbClr val="000000"/>
                </a:solidFill>
              </a:rPr>
              <a:t>r</a:t>
            </a:r>
            <a:r>
              <a:rPr sz="2300" spc="105" dirty="0">
                <a:solidFill>
                  <a:srgbClr val="000000"/>
                </a:solidFill>
              </a:rPr>
              <a:t>tant</a:t>
            </a:r>
            <a:r>
              <a:rPr sz="2300" spc="145" dirty="0">
                <a:solidFill>
                  <a:srgbClr val="000000"/>
                </a:solidFill>
              </a:rPr>
              <a:t>e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70" dirty="0">
                <a:solidFill>
                  <a:srgbClr val="000000"/>
                </a:solidFill>
              </a:rPr>
              <a:t>co</a:t>
            </a:r>
            <a:r>
              <a:rPr sz="2300" spc="130" dirty="0">
                <a:solidFill>
                  <a:srgbClr val="000000"/>
                </a:solidFill>
              </a:rPr>
              <a:t>mentar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-25" dirty="0">
                <a:solidFill>
                  <a:srgbClr val="000000"/>
                </a:solidFill>
              </a:rPr>
              <a:t>a</a:t>
            </a:r>
            <a:r>
              <a:rPr sz="2300" spc="135" dirty="0">
                <a:solidFill>
                  <a:srgbClr val="000000"/>
                </a:solidFill>
              </a:rPr>
              <a:t>lgu</a:t>
            </a:r>
            <a:r>
              <a:rPr sz="2300" spc="254" dirty="0">
                <a:solidFill>
                  <a:srgbClr val="000000"/>
                </a:solidFill>
              </a:rPr>
              <a:t>m</a:t>
            </a:r>
            <a:r>
              <a:rPr sz="2300" spc="-10" dirty="0">
                <a:solidFill>
                  <a:srgbClr val="000000"/>
                </a:solidFill>
              </a:rPr>
              <a:t>a</a:t>
            </a:r>
            <a:endParaRPr sz="2300"/>
          </a:p>
        </p:txBody>
      </p:sp>
      <p:sp>
        <p:nvSpPr>
          <p:cNvPr id="4" name="object 4"/>
          <p:cNvSpPr txBox="1"/>
          <p:nvPr/>
        </p:nvSpPr>
        <p:spPr>
          <a:xfrm>
            <a:off x="645668" y="1700530"/>
            <a:ext cx="7017384" cy="41865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>
              <a:lnSpc>
                <a:spcPts val="2680"/>
              </a:lnSpc>
              <a:spcBef>
                <a:spcPts val="105"/>
              </a:spcBef>
            </a:pPr>
            <a:r>
              <a:rPr sz="2300" spc="110" dirty="0">
                <a:latin typeface="Arial"/>
                <a:cs typeface="Arial"/>
              </a:rPr>
              <a:t>parte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25" dirty="0">
                <a:latin typeface="Arial"/>
                <a:cs typeface="Arial"/>
              </a:rPr>
              <a:t>código </a:t>
            </a:r>
            <a:r>
              <a:rPr sz="2300" spc="150" dirty="0">
                <a:latin typeface="Arial"/>
                <a:cs typeface="Arial"/>
              </a:rPr>
              <a:t>do</a:t>
            </a:r>
            <a:r>
              <a:rPr sz="2300" spc="-85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programa.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ts val="2405"/>
              </a:lnSpc>
              <a:tabLst>
                <a:tab pos="268605" algn="l"/>
                <a:tab pos="1885314" algn="l"/>
                <a:tab pos="3060700" algn="l"/>
                <a:tab pos="4853305" algn="l"/>
                <a:tab pos="5699125" algn="l"/>
              </a:tabLst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300" spc="85" dirty="0">
                <a:latin typeface="Arial"/>
                <a:cs typeface="Arial"/>
              </a:rPr>
              <a:t>Existem	</a:t>
            </a:r>
            <a:r>
              <a:rPr sz="2300" spc="80" dirty="0">
                <a:latin typeface="Arial"/>
                <a:cs typeface="Arial"/>
              </a:rPr>
              <a:t>duas	</a:t>
            </a:r>
            <a:r>
              <a:rPr sz="2300" spc="85" dirty="0">
                <a:latin typeface="Arial"/>
                <a:cs typeface="Arial"/>
              </a:rPr>
              <a:t>maneiras	de	</a:t>
            </a:r>
            <a:r>
              <a:rPr sz="2300" spc="95" dirty="0">
                <a:latin typeface="Arial"/>
                <a:cs typeface="Arial"/>
              </a:rPr>
              <a:t>adicionar</a:t>
            </a:r>
            <a:endParaRPr sz="2300">
              <a:latin typeface="Arial"/>
              <a:cs typeface="Arial"/>
            </a:endParaRPr>
          </a:p>
          <a:p>
            <a:pPr marL="268605">
              <a:lnSpc>
                <a:spcPts val="2405"/>
              </a:lnSpc>
            </a:pPr>
            <a:r>
              <a:rPr sz="2300" spc="110" dirty="0">
                <a:latin typeface="Arial"/>
                <a:cs typeface="Arial"/>
              </a:rPr>
              <a:t>comentários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25" dirty="0">
                <a:latin typeface="Arial"/>
                <a:cs typeface="Arial"/>
              </a:rPr>
              <a:t>programa </a:t>
            </a:r>
            <a:r>
              <a:rPr sz="2300" spc="114" dirty="0">
                <a:latin typeface="Arial"/>
                <a:cs typeface="Arial"/>
              </a:rPr>
              <a:t>em</a:t>
            </a:r>
            <a:r>
              <a:rPr sz="2300" spc="-40" dirty="0">
                <a:latin typeface="Arial"/>
                <a:cs typeface="Arial"/>
              </a:rPr>
              <a:t> </a:t>
            </a:r>
            <a:r>
              <a:rPr sz="2300" spc="135" dirty="0">
                <a:latin typeface="Arial"/>
                <a:cs typeface="Arial"/>
              </a:rPr>
              <a:t>Arduino.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ts val="2315"/>
              </a:lnSpc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</a:tabLst>
            </a:pP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primeira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usando </a:t>
            </a:r>
            <a:r>
              <a:rPr sz="2000" b="1" spc="365" dirty="0">
                <a:latin typeface="Arial"/>
                <a:cs typeface="Arial"/>
              </a:rPr>
              <a:t>//</a:t>
            </a:r>
            <a:r>
              <a:rPr sz="2000" spc="365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sz="2000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como 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exemplo </a:t>
            </a:r>
            <a:r>
              <a:rPr sz="2000" spc="95" dirty="0">
                <a:solidFill>
                  <a:srgbClr val="FF0000"/>
                </a:solidFill>
                <a:latin typeface="Arial"/>
                <a:cs typeface="Arial"/>
              </a:rPr>
              <a:t>abaixo:</a:t>
            </a:r>
            <a:endParaRPr sz="2000">
              <a:latin typeface="Arial"/>
              <a:cs typeface="Arial"/>
            </a:endParaRPr>
          </a:p>
          <a:p>
            <a:pPr marL="762635" lvl="1" indent="-228600">
              <a:lnSpc>
                <a:spcPts val="2050"/>
              </a:lnSpc>
              <a:buClr>
                <a:srgbClr val="DA1F28"/>
              </a:buClr>
              <a:buFont typeface="Arial"/>
              <a:buChar char=""/>
              <a:tabLst>
                <a:tab pos="762635" algn="l"/>
                <a:tab pos="763270" algn="l"/>
              </a:tabLst>
            </a:pPr>
            <a:r>
              <a:rPr sz="1800" b="1" spc="450" dirty="0">
                <a:latin typeface="Arial"/>
                <a:cs typeface="Arial"/>
              </a:rPr>
              <a:t>// </a:t>
            </a:r>
            <a:r>
              <a:rPr sz="1800" spc="-15" dirty="0">
                <a:latin typeface="Arial"/>
                <a:cs typeface="Arial"/>
              </a:rPr>
              <a:t>Este </a:t>
            </a:r>
            <a:r>
              <a:rPr sz="1800" dirty="0">
                <a:latin typeface="Arial"/>
                <a:cs typeface="Arial"/>
              </a:rPr>
              <a:t>é </a:t>
            </a:r>
            <a:r>
              <a:rPr sz="1800" spc="145" dirty="0">
                <a:latin typeface="Arial"/>
                <a:cs typeface="Arial"/>
              </a:rPr>
              <a:t>um </a:t>
            </a:r>
            <a:r>
              <a:rPr sz="1800" spc="90" dirty="0">
                <a:latin typeface="Arial"/>
                <a:cs typeface="Arial"/>
              </a:rPr>
              <a:t>comentário </a:t>
            </a:r>
            <a:r>
              <a:rPr sz="1800" spc="60" dirty="0">
                <a:latin typeface="Arial"/>
                <a:cs typeface="Arial"/>
              </a:rPr>
              <a:t>de</a:t>
            </a:r>
            <a:r>
              <a:rPr sz="1800" spc="-26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linha</a:t>
            </a:r>
            <a:endParaRPr sz="1800">
              <a:latin typeface="Arial"/>
              <a:cs typeface="Arial"/>
            </a:endParaRPr>
          </a:p>
          <a:p>
            <a:pPr marL="524510" marR="5080" indent="-228600">
              <a:lnSpc>
                <a:spcPct val="80000"/>
              </a:lnSpc>
              <a:spcBef>
                <a:spcPts val="380"/>
              </a:spcBef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  <a:tab pos="896619" algn="l"/>
                <a:tab pos="2137410" algn="l"/>
                <a:tab pos="2473960" algn="l"/>
                <a:tab pos="3569970" algn="l"/>
                <a:tab pos="4024629" algn="l"/>
                <a:tab pos="4556125" algn="l"/>
                <a:tab pos="5431155" algn="l"/>
                <a:tab pos="5941695" algn="l"/>
              </a:tabLst>
            </a:pP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A	</a:t>
            </a:r>
            <a:r>
              <a:rPr sz="2000" spc="70" dirty="0">
                <a:solidFill>
                  <a:srgbClr val="FF0000"/>
                </a:solidFill>
                <a:latin typeface="Arial"/>
                <a:cs typeface="Arial"/>
              </a:rPr>
              <a:t>seg</a:t>
            </a: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nda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é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usan</a:t>
            </a:r>
            <a:r>
              <a:rPr sz="2000" spc="7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295" dirty="0">
                <a:latin typeface="Arial"/>
                <a:cs typeface="Arial"/>
              </a:rPr>
              <a:t>/</a:t>
            </a:r>
            <a:r>
              <a:rPr sz="2000" b="1" spc="395" dirty="0">
                <a:latin typeface="Arial"/>
                <a:cs typeface="Arial"/>
              </a:rPr>
              <a:t>*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385" dirty="0">
                <a:latin typeface="Arial"/>
                <a:cs typeface="Arial"/>
              </a:rPr>
              <a:t>*</a:t>
            </a:r>
            <a:r>
              <a:rPr sz="2000" b="1" spc="285" dirty="0">
                <a:latin typeface="Arial"/>
                <a:cs typeface="Arial"/>
              </a:rPr>
              <a:t>/</a:t>
            </a:r>
            <a:r>
              <a:rPr sz="2000" spc="75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co</a:t>
            </a:r>
            <a:r>
              <a:rPr sz="2000" spc="13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70" dirty="0">
                <a:solidFill>
                  <a:srgbClr val="FF0000"/>
                </a:solidFill>
                <a:latin typeface="Arial"/>
                <a:cs typeface="Arial"/>
              </a:rPr>
              <a:t>ex</a:t>
            </a: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spc="21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spc="75" dirty="0">
                <a:solidFill>
                  <a:srgbClr val="FF0000"/>
                </a:solidFill>
                <a:latin typeface="Arial"/>
                <a:cs typeface="Arial"/>
              </a:rPr>
              <a:t>o  </a:t>
            </a:r>
            <a:r>
              <a:rPr sz="2000" spc="95" dirty="0">
                <a:solidFill>
                  <a:srgbClr val="FF0000"/>
                </a:solidFill>
                <a:latin typeface="Arial"/>
                <a:cs typeface="Arial"/>
              </a:rPr>
              <a:t>abaixo:</a:t>
            </a:r>
            <a:endParaRPr sz="2000">
              <a:latin typeface="Arial"/>
              <a:cs typeface="Arial"/>
            </a:endParaRPr>
          </a:p>
          <a:p>
            <a:pPr marL="762635" lvl="1" indent="-228600">
              <a:lnSpc>
                <a:spcPts val="1930"/>
              </a:lnSpc>
              <a:buClr>
                <a:srgbClr val="DA1F28"/>
              </a:buClr>
              <a:buFont typeface="Arial"/>
              <a:buChar char=""/>
              <a:tabLst>
                <a:tab pos="762635" algn="l"/>
                <a:tab pos="763270" algn="l"/>
              </a:tabLst>
            </a:pPr>
            <a:r>
              <a:rPr sz="1800" b="1" spc="305" dirty="0">
                <a:latin typeface="Arial"/>
                <a:cs typeface="Arial"/>
              </a:rPr>
              <a:t>/* </a:t>
            </a:r>
            <a:r>
              <a:rPr sz="1800" spc="-15" dirty="0">
                <a:latin typeface="Arial"/>
                <a:cs typeface="Arial"/>
              </a:rPr>
              <a:t>Este </a:t>
            </a:r>
            <a:r>
              <a:rPr sz="1800" dirty="0">
                <a:latin typeface="Arial"/>
                <a:cs typeface="Arial"/>
              </a:rPr>
              <a:t>é </a:t>
            </a:r>
            <a:r>
              <a:rPr sz="1800" spc="145" dirty="0">
                <a:latin typeface="Arial"/>
                <a:cs typeface="Arial"/>
              </a:rPr>
              <a:t>um </a:t>
            </a:r>
            <a:r>
              <a:rPr sz="1800" spc="90" dirty="0">
                <a:latin typeface="Arial"/>
                <a:cs typeface="Arial"/>
              </a:rPr>
              <a:t>comentário </a:t>
            </a:r>
            <a:r>
              <a:rPr sz="1800" spc="70" dirty="0">
                <a:latin typeface="Arial"/>
                <a:cs typeface="Arial"/>
              </a:rPr>
              <a:t>de </a:t>
            </a:r>
            <a:r>
              <a:rPr sz="1800" spc="90" dirty="0">
                <a:latin typeface="Arial"/>
                <a:cs typeface="Arial"/>
              </a:rPr>
              <a:t>bloco. </a:t>
            </a:r>
            <a:r>
              <a:rPr sz="1800" spc="55" dirty="0">
                <a:latin typeface="Arial"/>
                <a:cs typeface="Arial"/>
              </a:rPr>
              <a:t>Permite</a:t>
            </a:r>
            <a:r>
              <a:rPr sz="1800" spc="265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acrescentar</a:t>
            </a:r>
            <a:endParaRPr sz="1800">
              <a:latin typeface="Arial"/>
              <a:cs typeface="Arial"/>
            </a:endParaRPr>
          </a:p>
          <a:p>
            <a:pPr marL="762635">
              <a:lnSpc>
                <a:spcPts val="1945"/>
              </a:lnSpc>
            </a:pPr>
            <a:r>
              <a:rPr sz="1800" spc="85" dirty="0">
                <a:latin typeface="Arial"/>
                <a:cs typeface="Arial"/>
              </a:rPr>
              <a:t>comentários </a:t>
            </a:r>
            <a:r>
              <a:rPr sz="1800" spc="95" dirty="0">
                <a:latin typeface="Arial"/>
                <a:cs typeface="Arial"/>
              </a:rPr>
              <a:t>com </a:t>
            </a:r>
            <a:r>
              <a:rPr sz="1800" spc="75" dirty="0">
                <a:latin typeface="Arial"/>
                <a:cs typeface="Arial"/>
              </a:rPr>
              <a:t>mais </a:t>
            </a:r>
            <a:r>
              <a:rPr sz="1800" spc="60" dirty="0">
                <a:latin typeface="Arial"/>
                <a:cs typeface="Arial"/>
              </a:rPr>
              <a:t>de </a:t>
            </a:r>
            <a:r>
              <a:rPr sz="1800" spc="90" dirty="0">
                <a:latin typeface="Arial"/>
                <a:cs typeface="Arial"/>
              </a:rPr>
              <a:t>uma linha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b="1" spc="310" dirty="0">
                <a:latin typeface="Arial"/>
                <a:cs typeface="Arial"/>
              </a:rPr>
              <a:t>*/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680"/>
              </a:lnSpc>
              <a:spcBef>
                <a:spcPts val="2030"/>
              </a:spcBef>
              <a:tabLst>
                <a:tab pos="268605" algn="l"/>
              </a:tabLst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300" b="1" spc="20" dirty="0">
                <a:latin typeface="Arial"/>
                <a:cs typeface="Arial"/>
              </a:rPr>
              <a:t>Nota:</a:t>
            </a:r>
            <a:endParaRPr sz="2300">
              <a:latin typeface="Arial"/>
              <a:cs typeface="Arial"/>
            </a:endParaRPr>
          </a:p>
          <a:p>
            <a:pPr marL="524510" marR="5080" indent="-228600">
              <a:lnSpc>
                <a:spcPts val="1920"/>
              </a:lnSpc>
              <a:spcBef>
                <a:spcPts val="385"/>
              </a:spcBef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  <a:tab pos="1275715" algn="l"/>
                <a:tab pos="1646555" algn="l"/>
                <a:tab pos="1957070" algn="l"/>
                <a:tab pos="3309620" algn="l"/>
                <a:tab pos="3604895" algn="l"/>
                <a:tab pos="3734435" algn="l"/>
                <a:tab pos="5043805" algn="l"/>
                <a:tab pos="5438775" algn="l"/>
                <a:tab pos="5484495" algn="l"/>
                <a:tab pos="6080760" algn="l"/>
              </a:tabLst>
            </a:pP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Q</a:t>
            </a: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000" spc="5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14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000" spc="13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05" dirty="0">
                <a:solidFill>
                  <a:srgbClr val="FF0000"/>
                </a:solidFill>
                <a:latin typeface="Arial"/>
                <a:cs typeface="Arial"/>
              </a:rPr>
              <a:t>progr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18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é	</a:t>
            </a:r>
            <a:r>
              <a:rPr sz="2000" spc="135" dirty="0">
                <a:solidFill>
                  <a:srgbClr val="FF0000"/>
                </a:solidFill>
                <a:latin typeface="Arial"/>
                <a:cs typeface="Arial"/>
              </a:rPr>
              <a:t>compi</a:t>
            </a: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5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7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com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ntá</a:t>
            </a:r>
            <a:r>
              <a:rPr sz="2000" spc="8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os  </a:t>
            </a:r>
            <a:r>
              <a:rPr sz="2000" spc="35" dirty="0">
                <a:solidFill>
                  <a:srgbClr val="FF0000"/>
                </a:solidFill>
                <a:latin typeface="Arial"/>
                <a:cs typeface="Arial"/>
              </a:rPr>
              <a:t>sã</a:t>
            </a: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au</a:t>
            </a:r>
            <a:r>
              <a:rPr sz="2000" spc="4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spc="10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spc="18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5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spc="35" dirty="0">
                <a:solidFill>
                  <a:srgbClr val="FF0000"/>
                </a:solidFill>
                <a:latin typeface="Arial"/>
                <a:cs typeface="Arial"/>
              </a:rPr>
              <a:t>ic</a:t>
            </a:r>
            <a:r>
              <a:rPr sz="2000" spc="5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spc="105" dirty="0">
                <a:solidFill>
                  <a:srgbClr val="FF0000"/>
                </a:solidFill>
                <a:latin typeface="Arial"/>
                <a:cs typeface="Arial"/>
              </a:rPr>
              <a:t>nte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	</a:t>
            </a:r>
            <a:r>
              <a:rPr sz="2000" spc="130" dirty="0">
                <a:solidFill>
                  <a:srgbClr val="FF0000"/>
                </a:solidFill>
                <a:latin typeface="Arial"/>
                <a:cs typeface="Arial"/>
              </a:rPr>
              <a:t>supr</a:t>
            </a:r>
            <a:r>
              <a:rPr sz="2000" spc="4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000" spc="160" dirty="0">
                <a:solidFill>
                  <a:srgbClr val="FF0000"/>
                </a:solidFill>
                <a:latin typeface="Arial"/>
                <a:cs typeface="Arial"/>
              </a:rPr>
              <a:t>mi</a:t>
            </a:r>
            <a:r>
              <a:rPr sz="2000" spc="14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os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spc="13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3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spc="100" dirty="0">
                <a:solidFill>
                  <a:srgbClr val="FF0000"/>
                </a:solidFill>
                <a:latin typeface="Arial"/>
                <a:cs typeface="Arial"/>
              </a:rPr>
              <a:t>qui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  <a:p>
            <a:pPr marL="524510" marR="6985">
              <a:lnSpc>
                <a:spcPct val="80000"/>
              </a:lnSpc>
              <a:spcBef>
                <a:spcPts val="20"/>
              </a:spcBef>
              <a:tabLst>
                <a:tab pos="2063750" algn="l"/>
                <a:tab pos="3028950" algn="l"/>
                <a:tab pos="3638550" algn="l"/>
                <a:tab pos="4304665" algn="l"/>
                <a:tab pos="5446395" algn="l"/>
                <a:tab pos="5894705" algn="l"/>
                <a:tab pos="6688455" algn="l"/>
              </a:tabLst>
            </a:pP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exe</a:t>
            </a: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utá</a:t>
            </a:r>
            <a:r>
              <a:rPr sz="2000" spc="8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000" spc="75" dirty="0">
                <a:solidFill>
                  <a:srgbClr val="FF0000"/>
                </a:solidFill>
                <a:latin typeface="Arial"/>
                <a:cs typeface="Arial"/>
              </a:rPr>
              <a:t>el</a:t>
            </a:r>
            <a:r>
              <a:rPr sz="2000" spc="55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aque</a:t>
            </a:r>
            <a:r>
              <a:rPr sz="2000" spc="2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e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qu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40" dirty="0">
                <a:solidFill>
                  <a:srgbClr val="FF0000"/>
                </a:solidFill>
                <a:latin typeface="Arial"/>
                <a:cs typeface="Arial"/>
              </a:rPr>
              <a:t>será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8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000" spc="9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spc="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000" spc="80" dirty="0">
                <a:solidFill>
                  <a:srgbClr val="FF0000"/>
                </a:solidFill>
                <a:latin typeface="Arial"/>
                <a:cs typeface="Arial"/>
              </a:rPr>
              <a:t>ad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5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50" dirty="0">
                <a:solidFill>
                  <a:srgbClr val="FF0000"/>
                </a:solidFill>
                <a:latin typeface="Arial"/>
                <a:cs typeface="Arial"/>
              </a:rPr>
              <a:t>plac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do  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Arduino.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05384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77</a:t>
            </a:fld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257757"/>
            <a:ext cx="48018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100" dirty="0">
                <a:solidFill>
                  <a:srgbClr val="000000"/>
                </a:solidFill>
              </a:rPr>
              <a:t>Primeiro </a:t>
            </a:r>
            <a:r>
              <a:rPr sz="2400" spc="130" dirty="0">
                <a:solidFill>
                  <a:srgbClr val="000000"/>
                </a:solidFill>
              </a:rPr>
              <a:t>programa</a:t>
            </a:r>
            <a:r>
              <a:rPr sz="2400" spc="40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comentado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05384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60932" y="1659635"/>
            <a:ext cx="5198364" cy="4948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75613" y="1772767"/>
            <a:ext cx="4968494" cy="4721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78</a:t>
            </a:fld>
            <a:endParaRPr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020" cy="2545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715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-5" dirty="0">
                <a:solidFill>
                  <a:srgbClr val="000000"/>
                </a:solidFill>
              </a:rPr>
              <a:t>O </a:t>
            </a:r>
            <a:r>
              <a:rPr sz="2700" spc="160" dirty="0">
                <a:solidFill>
                  <a:srgbClr val="000000"/>
                </a:solidFill>
              </a:rPr>
              <a:t>Arduino </a:t>
            </a:r>
            <a:r>
              <a:rPr sz="2700" spc="120" dirty="0">
                <a:solidFill>
                  <a:srgbClr val="000000"/>
                </a:solidFill>
              </a:rPr>
              <a:t>possui </a:t>
            </a:r>
            <a:r>
              <a:rPr sz="2700" spc="160" dirty="0">
                <a:solidFill>
                  <a:srgbClr val="000000"/>
                </a:solidFill>
              </a:rPr>
              <a:t>tanto </a:t>
            </a:r>
            <a:r>
              <a:rPr sz="2700" spc="135" dirty="0">
                <a:solidFill>
                  <a:srgbClr val="000000"/>
                </a:solidFill>
              </a:rPr>
              <a:t>portas  </a:t>
            </a:r>
            <a:r>
              <a:rPr sz="2700" spc="125" dirty="0">
                <a:solidFill>
                  <a:srgbClr val="000000"/>
                </a:solidFill>
              </a:rPr>
              <a:t>digitais </a:t>
            </a:r>
            <a:r>
              <a:rPr sz="2700" spc="155" dirty="0">
                <a:solidFill>
                  <a:srgbClr val="000000"/>
                </a:solidFill>
              </a:rPr>
              <a:t>quanto </a:t>
            </a:r>
            <a:r>
              <a:rPr sz="2700" spc="135" dirty="0">
                <a:solidFill>
                  <a:srgbClr val="000000"/>
                </a:solidFill>
              </a:rPr>
              <a:t>portas</a:t>
            </a:r>
            <a:r>
              <a:rPr sz="2700" dirty="0">
                <a:solidFill>
                  <a:srgbClr val="000000"/>
                </a:solidFill>
              </a:rPr>
              <a:t> </a:t>
            </a:r>
            <a:r>
              <a:rPr sz="2700" spc="85" dirty="0">
                <a:solidFill>
                  <a:srgbClr val="000000"/>
                </a:solidFill>
              </a:rPr>
              <a:t>analógicas.</a:t>
            </a:r>
            <a:endParaRPr sz="2700"/>
          </a:p>
          <a:p>
            <a:pPr marL="268605" marR="5080" indent="-256540" algn="just">
              <a:lnSpc>
                <a:spcPct val="100000"/>
              </a:lnSpc>
              <a:spcBef>
                <a:spcPts val="395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5" dirty="0">
                <a:solidFill>
                  <a:srgbClr val="2CA1BE"/>
                </a:solidFill>
              </a:rPr>
              <a:t> </a:t>
            </a:r>
            <a:r>
              <a:rPr sz="2700" spc="40" dirty="0">
                <a:solidFill>
                  <a:srgbClr val="000000"/>
                </a:solidFill>
              </a:rPr>
              <a:t>As </a:t>
            </a:r>
            <a:r>
              <a:rPr sz="2700" spc="135" dirty="0">
                <a:solidFill>
                  <a:srgbClr val="000000"/>
                </a:solidFill>
              </a:rPr>
              <a:t>portas </a:t>
            </a:r>
            <a:r>
              <a:rPr sz="2700" spc="85" dirty="0"/>
              <a:t>servem </a:t>
            </a:r>
            <a:r>
              <a:rPr sz="2700" spc="90" dirty="0"/>
              <a:t>para </a:t>
            </a:r>
            <a:r>
              <a:rPr sz="2700" spc="-125" dirty="0"/>
              <a:t>comunicação  </a:t>
            </a:r>
            <a:r>
              <a:rPr sz="2700" spc="120" dirty="0"/>
              <a:t>entre </a:t>
            </a:r>
            <a:r>
              <a:rPr sz="2700" spc="155" dirty="0"/>
              <a:t>o Arduino </a:t>
            </a:r>
            <a:r>
              <a:rPr sz="2700" dirty="0"/>
              <a:t>e </a:t>
            </a:r>
            <a:r>
              <a:rPr sz="2700" spc="130" dirty="0"/>
              <a:t>dispositivos externos</a:t>
            </a:r>
            <a:r>
              <a:rPr sz="2700" spc="130" dirty="0">
                <a:solidFill>
                  <a:srgbClr val="000000"/>
                </a:solidFill>
              </a:rPr>
              <a:t>,  </a:t>
            </a:r>
            <a:r>
              <a:rPr sz="2700" spc="180" dirty="0">
                <a:solidFill>
                  <a:srgbClr val="000000"/>
                </a:solidFill>
              </a:rPr>
              <a:t>por </a:t>
            </a:r>
            <a:r>
              <a:rPr sz="2700" spc="145" dirty="0">
                <a:solidFill>
                  <a:srgbClr val="000000"/>
                </a:solidFill>
              </a:rPr>
              <a:t>exemplo: </a:t>
            </a:r>
            <a:r>
              <a:rPr sz="2700" spc="125" dirty="0">
                <a:solidFill>
                  <a:srgbClr val="000000"/>
                </a:solidFill>
              </a:rPr>
              <a:t>ler </a:t>
            </a:r>
            <a:r>
              <a:rPr sz="2700" spc="220" dirty="0">
                <a:solidFill>
                  <a:srgbClr val="000000"/>
                </a:solidFill>
              </a:rPr>
              <a:t>um </a:t>
            </a:r>
            <a:r>
              <a:rPr sz="2700" spc="140" dirty="0">
                <a:solidFill>
                  <a:srgbClr val="000000"/>
                </a:solidFill>
              </a:rPr>
              <a:t>botão, </a:t>
            </a:r>
            <a:r>
              <a:rPr sz="2700" spc="80" dirty="0">
                <a:solidFill>
                  <a:srgbClr val="000000"/>
                </a:solidFill>
              </a:rPr>
              <a:t>acender </a:t>
            </a:r>
            <a:r>
              <a:rPr sz="2700" spc="220" dirty="0">
                <a:solidFill>
                  <a:srgbClr val="000000"/>
                </a:solidFill>
              </a:rPr>
              <a:t>um  </a:t>
            </a:r>
            <a:r>
              <a:rPr sz="2700" spc="120" dirty="0">
                <a:solidFill>
                  <a:srgbClr val="000000"/>
                </a:solidFill>
              </a:rPr>
              <a:t>led </a:t>
            </a:r>
            <a:r>
              <a:rPr sz="2700" spc="160" dirty="0">
                <a:solidFill>
                  <a:srgbClr val="000000"/>
                </a:solidFill>
              </a:rPr>
              <a:t>ou </a:t>
            </a:r>
            <a:r>
              <a:rPr sz="2700" spc="145" dirty="0">
                <a:solidFill>
                  <a:srgbClr val="000000"/>
                </a:solidFill>
              </a:rPr>
              <a:t>uma</a:t>
            </a:r>
            <a:r>
              <a:rPr sz="2700" spc="-5" dirty="0">
                <a:solidFill>
                  <a:srgbClr val="000000"/>
                </a:solidFill>
              </a:rPr>
              <a:t> </a:t>
            </a:r>
            <a:r>
              <a:rPr sz="2700" spc="110" dirty="0">
                <a:solidFill>
                  <a:srgbClr val="000000"/>
                </a:solidFill>
              </a:rPr>
              <a:t>lâmpada.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4035932"/>
            <a:ext cx="701675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135" dirty="0">
                <a:latin typeface="Arial"/>
                <a:cs typeface="Arial"/>
              </a:rPr>
              <a:t>Conforme </a:t>
            </a:r>
            <a:r>
              <a:rPr sz="2700" spc="100" dirty="0">
                <a:latin typeface="Arial"/>
                <a:cs typeface="Arial"/>
              </a:rPr>
              <a:t>já </a:t>
            </a:r>
            <a:r>
              <a:rPr sz="2700" spc="130" dirty="0">
                <a:latin typeface="Arial"/>
                <a:cs typeface="Arial"/>
              </a:rPr>
              <a:t>mencionado, </a:t>
            </a:r>
            <a:r>
              <a:rPr sz="2700" spc="155" dirty="0">
                <a:latin typeface="Arial"/>
                <a:cs typeface="Arial"/>
              </a:rPr>
              <a:t>o  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700" spc="15" dirty="0">
                <a:solidFill>
                  <a:srgbClr val="FF0000"/>
                </a:solidFill>
                <a:latin typeface="Arial"/>
                <a:cs typeface="Arial"/>
              </a:rPr>
              <a:t>UNO</a:t>
            </a:r>
            <a:r>
              <a:rPr sz="2700" spc="15" dirty="0">
                <a:latin typeface="Arial"/>
                <a:cs typeface="Arial"/>
              </a:rPr>
              <a:t>, </a:t>
            </a:r>
            <a:r>
              <a:rPr sz="2700" spc="125" dirty="0">
                <a:latin typeface="Arial"/>
                <a:cs typeface="Arial"/>
              </a:rPr>
              <a:t>possui </a:t>
            </a:r>
            <a:r>
              <a:rPr sz="2700" spc="200" dirty="0">
                <a:solidFill>
                  <a:srgbClr val="FF0000"/>
                </a:solidFill>
                <a:latin typeface="Arial"/>
                <a:cs typeface="Arial"/>
              </a:rPr>
              <a:t>14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portas  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digitais </a:t>
            </a:r>
            <a:r>
              <a:rPr sz="2700" dirty="0">
                <a:latin typeface="Arial"/>
                <a:cs typeface="Arial"/>
              </a:rPr>
              <a:t>e </a:t>
            </a:r>
            <a:r>
              <a:rPr sz="2700" spc="204" dirty="0">
                <a:solidFill>
                  <a:srgbClr val="FF0000"/>
                </a:solidFill>
                <a:latin typeface="Arial"/>
                <a:cs typeface="Arial"/>
              </a:rPr>
              <a:t>6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portas 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analógicas </a:t>
            </a:r>
            <a:r>
              <a:rPr sz="2700" spc="80" dirty="0">
                <a:latin typeface="Arial"/>
                <a:cs typeface="Arial"/>
              </a:rPr>
              <a:t>(que  </a:t>
            </a:r>
            <a:r>
              <a:rPr sz="2700" spc="160" dirty="0">
                <a:latin typeface="Arial"/>
                <a:cs typeface="Arial"/>
              </a:rPr>
              <a:t>também podem </a:t>
            </a:r>
            <a:r>
              <a:rPr sz="2700" spc="75" dirty="0">
                <a:latin typeface="Arial"/>
                <a:cs typeface="Arial"/>
              </a:rPr>
              <a:t>ser </a:t>
            </a:r>
            <a:r>
              <a:rPr sz="2700" spc="135" dirty="0">
                <a:latin typeface="Arial"/>
                <a:cs typeface="Arial"/>
              </a:rPr>
              <a:t>utilizadas </a:t>
            </a:r>
            <a:r>
              <a:rPr sz="2700" spc="150" dirty="0">
                <a:latin typeface="Arial"/>
                <a:cs typeface="Arial"/>
              </a:rPr>
              <a:t>como  </a:t>
            </a:r>
            <a:r>
              <a:rPr sz="2700" spc="135" dirty="0">
                <a:latin typeface="Arial"/>
                <a:cs typeface="Arial"/>
              </a:rPr>
              <a:t>portas</a:t>
            </a:r>
            <a:r>
              <a:rPr sz="2700" spc="95" dirty="0">
                <a:latin typeface="Arial"/>
                <a:cs typeface="Arial"/>
              </a:rPr>
              <a:t> </a:t>
            </a:r>
            <a:r>
              <a:rPr sz="2700" spc="120" dirty="0">
                <a:latin typeface="Arial"/>
                <a:cs typeface="Arial"/>
              </a:rPr>
              <a:t>digitais).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4287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79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31" y="1702054"/>
            <a:ext cx="157099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0" dirty="0">
                <a:latin typeface="Arial"/>
                <a:cs typeface="Arial"/>
              </a:rPr>
              <a:t>Exemp</a:t>
            </a:r>
            <a:r>
              <a:rPr sz="2300" spc="40" dirty="0">
                <a:latin typeface="Arial"/>
                <a:cs typeface="Arial"/>
              </a:rPr>
              <a:t>l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spc="90" dirty="0"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47" y="653795"/>
            <a:ext cx="716280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27529" y="2204847"/>
            <a:ext cx="4760722" cy="38002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5668" y="1465834"/>
            <a:ext cx="7018655" cy="4297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40" dirty="0">
                <a:latin typeface="Arial"/>
                <a:cs typeface="Arial"/>
              </a:rPr>
              <a:t>As </a:t>
            </a:r>
            <a:r>
              <a:rPr sz="2700" spc="135" dirty="0">
                <a:latin typeface="Arial"/>
                <a:cs typeface="Arial"/>
              </a:rPr>
              <a:t>portas </a:t>
            </a:r>
            <a:r>
              <a:rPr sz="2700" spc="140" dirty="0">
                <a:latin typeface="Arial"/>
                <a:cs typeface="Arial"/>
              </a:rPr>
              <a:t>digitais </a:t>
            </a:r>
            <a:r>
              <a:rPr sz="2700" spc="130" dirty="0">
                <a:latin typeface="Arial"/>
                <a:cs typeface="Arial"/>
              </a:rPr>
              <a:t>trabalham </a:t>
            </a:r>
            <a:r>
              <a:rPr sz="2700" spc="-85" dirty="0">
                <a:latin typeface="Arial"/>
                <a:cs typeface="Arial"/>
              </a:rPr>
              <a:t>com  </a:t>
            </a:r>
            <a:r>
              <a:rPr sz="2700" spc="80" dirty="0">
                <a:latin typeface="Arial"/>
                <a:cs typeface="Arial"/>
              </a:rPr>
              <a:t>valores </a:t>
            </a:r>
            <a:r>
              <a:rPr sz="2700" spc="150" dirty="0">
                <a:latin typeface="Arial"/>
                <a:cs typeface="Arial"/>
              </a:rPr>
              <a:t>bem </a:t>
            </a:r>
            <a:r>
              <a:rPr sz="2700" spc="140" dirty="0">
                <a:latin typeface="Arial"/>
                <a:cs typeface="Arial"/>
              </a:rPr>
              <a:t>definidos. </a:t>
            </a:r>
            <a:r>
              <a:rPr sz="2700" spc="95" dirty="0">
                <a:latin typeface="Arial"/>
                <a:cs typeface="Arial"/>
              </a:rPr>
              <a:t>No </a:t>
            </a:r>
            <a:r>
              <a:rPr sz="2700" spc="45" dirty="0">
                <a:latin typeface="Arial"/>
                <a:cs typeface="Arial"/>
              </a:rPr>
              <a:t>caso </a:t>
            </a:r>
            <a:r>
              <a:rPr sz="2700" spc="175" dirty="0">
                <a:latin typeface="Arial"/>
                <a:cs typeface="Arial"/>
              </a:rPr>
              <a:t>do  </a:t>
            </a:r>
            <a:r>
              <a:rPr sz="2700" spc="165" dirty="0">
                <a:latin typeface="Arial"/>
                <a:cs typeface="Arial"/>
              </a:rPr>
              <a:t>Arduino </a:t>
            </a:r>
            <a:r>
              <a:rPr sz="2700" spc="10" dirty="0">
                <a:latin typeface="Arial"/>
                <a:cs typeface="Arial"/>
              </a:rPr>
              <a:t>esses </a:t>
            </a:r>
            <a:r>
              <a:rPr sz="2700" spc="80" dirty="0">
                <a:latin typeface="Arial"/>
                <a:cs typeface="Arial"/>
              </a:rPr>
              <a:t>valores </a:t>
            </a:r>
            <a:r>
              <a:rPr sz="2700" spc="55" dirty="0">
                <a:latin typeface="Arial"/>
                <a:cs typeface="Arial"/>
              </a:rPr>
              <a:t>são </a:t>
            </a:r>
            <a:r>
              <a:rPr sz="2700" spc="80" dirty="0">
                <a:latin typeface="Arial"/>
                <a:cs typeface="Arial"/>
              </a:rPr>
              <a:t>0V </a:t>
            </a:r>
            <a:r>
              <a:rPr sz="2700" dirty="0">
                <a:latin typeface="Arial"/>
                <a:cs typeface="Arial"/>
              </a:rPr>
              <a:t>e</a:t>
            </a:r>
            <a:r>
              <a:rPr sz="2700" spc="145" dirty="0">
                <a:latin typeface="Arial"/>
                <a:cs typeface="Arial"/>
              </a:rPr>
              <a:t> </a:t>
            </a:r>
            <a:r>
              <a:rPr sz="2700" spc="85" dirty="0">
                <a:latin typeface="Arial"/>
                <a:cs typeface="Arial"/>
              </a:rPr>
              <a:t>5V.</a:t>
            </a:r>
            <a:endParaRPr sz="2700">
              <a:latin typeface="Arial"/>
              <a:cs typeface="Arial"/>
            </a:endParaRPr>
          </a:p>
          <a:p>
            <a:pPr marL="268605" marR="6985" indent="-256540" algn="just">
              <a:lnSpc>
                <a:spcPct val="100000"/>
              </a:lnSpc>
              <a:spcBef>
                <a:spcPts val="39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80" dirty="0">
                <a:solidFill>
                  <a:srgbClr val="FF0000"/>
                </a:solidFill>
                <a:latin typeface="Arial"/>
                <a:cs typeface="Arial"/>
              </a:rPr>
              <a:t>0V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indica </a:t>
            </a:r>
            <a:r>
              <a:rPr sz="2700" spc="-15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700" spc="65" dirty="0">
                <a:solidFill>
                  <a:srgbClr val="FF0000"/>
                </a:solidFill>
                <a:latin typeface="Arial"/>
                <a:cs typeface="Arial"/>
              </a:rPr>
              <a:t>ausência </a:t>
            </a:r>
            <a:r>
              <a:rPr sz="2700" spc="100" dirty="0">
                <a:latin typeface="Arial"/>
                <a:cs typeface="Arial"/>
              </a:rPr>
              <a:t>de </a:t>
            </a:r>
            <a:r>
              <a:rPr sz="2700" spc="220" dirty="0">
                <a:latin typeface="Arial"/>
                <a:cs typeface="Arial"/>
              </a:rPr>
              <a:t>um </a:t>
            </a:r>
            <a:r>
              <a:rPr sz="2700" spc="105" dirty="0">
                <a:latin typeface="Arial"/>
                <a:cs typeface="Arial"/>
              </a:rPr>
              <a:t>sinal </a:t>
            </a:r>
            <a:r>
              <a:rPr sz="2700" dirty="0">
                <a:latin typeface="Arial"/>
                <a:cs typeface="Arial"/>
              </a:rPr>
              <a:t>e </a:t>
            </a:r>
            <a:r>
              <a:rPr sz="2700" spc="-65" dirty="0">
                <a:solidFill>
                  <a:srgbClr val="FF0000"/>
                </a:solidFill>
                <a:latin typeface="Arial"/>
                <a:cs typeface="Arial"/>
              </a:rPr>
              <a:t>5V  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indica </a:t>
            </a:r>
            <a:r>
              <a:rPr sz="2700" spc="-15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presença </a:t>
            </a:r>
            <a:r>
              <a:rPr sz="2700" spc="100" dirty="0">
                <a:latin typeface="Arial"/>
                <a:cs typeface="Arial"/>
              </a:rPr>
              <a:t>de </a:t>
            </a:r>
            <a:r>
              <a:rPr sz="2700" spc="220" dirty="0">
                <a:latin typeface="Arial"/>
                <a:cs typeface="Arial"/>
              </a:rPr>
              <a:t>um</a:t>
            </a:r>
            <a:r>
              <a:rPr sz="2700" spc="180" dirty="0">
                <a:latin typeface="Arial"/>
                <a:cs typeface="Arial"/>
              </a:rPr>
              <a:t> </a:t>
            </a:r>
            <a:r>
              <a:rPr sz="2700" spc="105" dirty="0">
                <a:latin typeface="Arial"/>
                <a:cs typeface="Arial"/>
              </a:rPr>
              <a:t>sinal.</a:t>
            </a:r>
            <a:endParaRPr sz="2700">
              <a:latin typeface="Arial"/>
              <a:cs typeface="Arial"/>
            </a:endParaRPr>
          </a:p>
          <a:p>
            <a:pPr marL="268605" marR="7620" indent="-256540" algn="just">
              <a:lnSpc>
                <a:spcPts val="3240"/>
              </a:lnSpc>
              <a:spcBef>
                <a:spcPts val="509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-35" dirty="0">
                <a:latin typeface="Arial"/>
                <a:cs typeface="Arial"/>
              </a:rPr>
              <a:t>Para </a:t>
            </a:r>
            <a:r>
              <a:rPr sz="2700" spc="60" dirty="0">
                <a:solidFill>
                  <a:srgbClr val="FF0000"/>
                </a:solidFill>
                <a:latin typeface="Arial"/>
                <a:cs typeface="Arial"/>
              </a:rPr>
              <a:t>escrever </a:t>
            </a:r>
            <a:r>
              <a:rPr sz="2700" spc="130" dirty="0">
                <a:latin typeface="Arial"/>
                <a:cs typeface="Arial"/>
              </a:rPr>
              <a:t>em </a:t>
            </a:r>
            <a:r>
              <a:rPr sz="2700" spc="145" dirty="0">
                <a:latin typeface="Arial"/>
                <a:cs typeface="Arial"/>
              </a:rPr>
              <a:t>uma </a:t>
            </a:r>
            <a:r>
              <a:rPr sz="2700" spc="155" dirty="0">
                <a:latin typeface="Arial"/>
                <a:cs typeface="Arial"/>
              </a:rPr>
              <a:t>porta </a:t>
            </a:r>
            <a:r>
              <a:rPr sz="2700" spc="120" dirty="0">
                <a:latin typeface="Arial"/>
                <a:cs typeface="Arial"/>
              </a:rPr>
              <a:t>digital  </a:t>
            </a:r>
            <a:r>
              <a:rPr sz="2700" spc="85" dirty="0">
                <a:latin typeface="Arial"/>
                <a:cs typeface="Arial"/>
              </a:rPr>
              <a:t>basta </a:t>
            </a:r>
            <a:r>
              <a:rPr sz="2700" spc="165" dirty="0">
                <a:latin typeface="Arial"/>
                <a:cs typeface="Arial"/>
              </a:rPr>
              <a:t>utilizar </a:t>
            </a:r>
            <a:r>
              <a:rPr sz="2700" spc="-15" dirty="0">
                <a:latin typeface="Arial"/>
                <a:cs typeface="Arial"/>
              </a:rPr>
              <a:t>a </a:t>
            </a:r>
            <a:r>
              <a:rPr sz="2700" spc="125" dirty="0">
                <a:latin typeface="Arial"/>
                <a:cs typeface="Arial"/>
              </a:rPr>
              <a:t>função </a:t>
            </a:r>
            <a:r>
              <a:rPr sz="2700" spc="105" dirty="0">
                <a:solidFill>
                  <a:srgbClr val="FF0000"/>
                </a:solidFill>
                <a:latin typeface="Arial"/>
                <a:cs typeface="Arial"/>
              </a:rPr>
              <a:t>digitalWrite(</a:t>
            </a:r>
            <a:r>
              <a:rPr sz="2850" i="1" spc="105" dirty="0">
                <a:latin typeface="Arial"/>
                <a:cs typeface="Arial"/>
              </a:rPr>
              <a:t>pino,  </a:t>
            </a:r>
            <a:r>
              <a:rPr sz="2850" i="1" spc="25" dirty="0">
                <a:latin typeface="Arial"/>
                <a:cs typeface="Arial"/>
              </a:rPr>
              <a:t>estado</a:t>
            </a:r>
            <a:r>
              <a:rPr sz="2700" spc="2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700" spc="2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6985" indent="-256540" algn="just">
              <a:lnSpc>
                <a:spcPts val="3240"/>
              </a:lnSpc>
              <a:spcBef>
                <a:spcPts val="40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-35" dirty="0">
                <a:latin typeface="Arial"/>
                <a:cs typeface="Arial"/>
              </a:rPr>
              <a:t>Para </a:t>
            </a:r>
            <a:r>
              <a:rPr sz="2700" spc="125" dirty="0">
                <a:solidFill>
                  <a:srgbClr val="FF0000"/>
                </a:solidFill>
                <a:latin typeface="Arial"/>
                <a:cs typeface="Arial"/>
              </a:rPr>
              <a:t>ler </a:t>
            </a:r>
            <a:r>
              <a:rPr sz="2700" spc="220" dirty="0">
                <a:latin typeface="Arial"/>
                <a:cs typeface="Arial"/>
              </a:rPr>
              <a:t>um </a:t>
            </a:r>
            <a:r>
              <a:rPr sz="2700" spc="110" dirty="0">
                <a:latin typeface="Arial"/>
                <a:cs typeface="Arial"/>
              </a:rPr>
              <a:t>valor </a:t>
            </a:r>
            <a:r>
              <a:rPr sz="2700" spc="130" dirty="0">
                <a:latin typeface="Arial"/>
                <a:cs typeface="Arial"/>
              </a:rPr>
              <a:t>em </a:t>
            </a:r>
            <a:r>
              <a:rPr sz="2700" spc="145" dirty="0">
                <a:latin typeface="Arial"/>
                <a:cs typeface="Arial"/>
              </a:rPr>
              <a:t>uma </a:t>
            </a:r>
            <a:r>
              <a:rPr sz="2700" spc="155" dirty="0">
                <a:latin typeface="Arial"/>
                <a:cs typeface="Arial"/>
              </a:rPr>
              <a:t>porta </a:t>
            </a:r>
            <a:r>
              <a:rPr sz="2700" spc="-105" dirty="0">
                <a:latin typeface="Arial"/>
                <a:cs typeface="Arial"/>
              </a:rPr>
              <a:t>digital  </a:t>
            </a:r>
            <a:r>
              <a:rPr sz="2700" spc="85" dirty="0">
                <a:latin typeface="Arial"/>
                <a:cs typeface="Arial"/>
              </a:rPr>
              <a:t>basta </a:t>
            </a:r>
            <a:r>
              <a:rPr sz="2700" spc="170" dirty="0">
                <a:latin typeface="Arial"/>
                <a:cs typeface="Arial"/>
              </a:rPr>
              <a:t>utilizar </a:t>
            </a:r>
            <a:r>
              <a:rPr sz="2700" spc="-10" dirty="0">
                <a:latin typeface="Arial"/>
                <a:cs typeface="Arial"/>
              </a:rPr>
              <a:t>a </a:t>
            </a:r>
            <a:r>
              <a:rPr sz="2700" spc="125" dirty="0">
                <a:latin typeface="Arial"/>
                <a:cs typeface="Arial"/>
              </a:rPr>
              <a:t>função</a:t>
            </a:r>
            <a:r>
              <a:rPr sz="2700" spc="60" dirty="0">
                <a:latin typeface="Arial"/>
                <a:cs typeface="Arial"/>
              </a:rPr>
              <a:t> 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digitalRead(</a:t>
            </a:r>
            <a:r>
              <a:rPr sz="2850" i="1" spc="85" dirty="0">
                <a:latin typeface="Arial"/>
                <a:cs typeface="Arial"/>
              </a:rPr>
              <a:t>pino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700" spc="8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4287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80</a:t>
            </a:fld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5668" y="1412493"/>
            <a:ext cx="7017384" cy="446214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68605" marR="7620" indent="-256540" algn="just">
              <a:lnSpc>
                <a:spcPts val="2400"/>
              </a:lnSpc>
              <a:spcBef>
                <a:spcPts val="67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40" dirty="0">
                <a:latin typeface="Arial"/>
                <a:cs typeface="Arial"/>
              </a:rPr>
              <a:t>As </a:t>
            </a:r>
            <a:r>
              <a:rPr sz="2500" spc="120" dirty="0">
                <a:latin typeface="Arial"/>
                <a:cs typeface="Arial"/>
              </a:rPr>
              <a:t>portas </a:t>
            </a:r>
            <a:r>
              <a:rPr sz="2500" spc="130" dirty="0">
                <a:latin typeface="Arial"/>
                <a:cs typeface="Arial"/>
              </a:rPr>
              <a:t>digitais </a:t>
            </a:r>
            <a:r>
              <a:rPr sz="2500" spc="50" dirty="0">
                <a:latin typeface="Arial"/>
                <a:cs typeface="Arial"/>
              </a:rPr>
              <a:t>são </a:t>
            </a:r>
            <a:r>
              <a:rPr sz="2500" spc="55" dirty="0">
                <a:latin typeface="Arial"/>
                <a:cs typeface="Arial"/>
              </a:rPr>
              <a:t>usadas </a:t>
            </a:r>
            <a:r>
              <a:rPr sz="2500" spc="80" dirty="0">
                <a:latin typeface="Arial"/>
                <a:cs typeface="Arial"/>
              </a:rPr>
              <a:t>para  entrada </a:t>
            </a:r>
            <a:r>
              <a:rPr sz="2500" dirty="0">
                <a:latin typeface="Arial"/>
                <a:cs typeface="Arial"/>
              </a:rPr>
              <a:t>e </a:t>
            </a:r>
            <a:r>
              <a:rPr sz="2500" spc="40" dirty="0">
                <a:latin typeface="Arial"/>
                <a:cs typeface="Arial"/>
              </a:rPr>
              <a:t>saída </a:t>
            </a:r>
            <a:r>
              <a:rPr sz="2500" spc="90" dirty="0">
                <a:latin typeface="Arial"/>
                <a:cs typeface="Arial"/>
              </a:rPr>
              <a:t>de</a:t>
            </a:r>
            <a:r>
              <a:rPr sz="2500" spc="204" dirty="0">
                <a:latin typeface="Arial"/>
                <a:cs typeface="Arial"/>
              </a:rPr>
              <a:t> </a:t>
            </a:r>
            <a:r>
              <a:rPr sz="2500" spc="100" dirty="0">
                <a:latin typeface="Arial"/>
                <a:cs typeface="Arial"/>
              </a:rPr>
              <a:t>dados.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ts val="2400"/>
              </a:lnSpc>
              <a:spcBef>
                <a:spcPts val="400"/>
              </a:spcBef>
            </a:pPr>
            <a:r>
              <a:rPr sz="1700" spc="-49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-30" dirty="0">
                <a:latin typeface="Arial"/>
                <a:cs typeface="Arial"/>
              </a:rPr>
              <a:t>Para </a:t>
            </a:r>
            <a:r>
              <a:rPr sz="2500" spc="150" dirty="0">
                <a:latin typeface="Arial"/>
                <a:cs typeface="Arial"/>
              </a:rPr>
              <a:t>definir </a:t>
            </a:r>
            <a:r>
              <a:rPr sz="2500" spc="10" dirty="0">
                <a:latin typeface="Arial"/>
                <a:cs typeface="Arial"/>
              </a:rPr>
              <a:t>se </a:t>
            </a:r>
            <a:r>
              <a:rPr sz="2500" spc="125" dirty="0">
                <a:latin typeface="Arial"/>
                <a:cs typeface="Arial"/>
              </a:rPr>
              <a:t>uma </a:t>
            </a:r>
            <a:r>
              <a:rPr sz="2500" spc="145" dirty="0">
                <a:latin typeface="Arial"/>
                <a:cs typeface="Arial"/>
              </a:rPr>
              <a:t>porta </a:t>
            </a:r>
            <a:r>
              <a:rPr sz="2500" spc="40" dirty="0">
                <a:latin typeface="Arial"/>
                <a:cs typeface="Arial"/>
              </a:rPr>
              <a:t>será </a:t>
            </a:r>
            <a:r>
              <a:rPr sz="2500" spc="65" dirty="0">
                <a:latin typeface="Arial"/>
                <a:cs typeface="Arial"/>
              </a:rPr>
              <a:t>usada </a:t>
            </a:r>
            <a:r>
              <a:rPr sz="2500" spc="-155" dirty="0">
                <a:latin typeface="Arial"/>
                <a:cs typeface="Arial"/>
              </a:rPr>
              <a:t>para  </a:t>
            </a:r>
            <a:r>
              <a:rPr sz="2500" spc="100" dirty="0">
                <a:latin typeface="Arial"/>
                <a:cs typeface="Arial"/>
              </a:rPr>
              <a:t>entrada </a:t>
            </a:r>
            <a:r>
              <a:rPr sz="2500" spc="150" dirty="0">
                <a:latin typeface="Arial"/>
                <a:cs typeface="Arial"/>
              </a:rPr>
              <a:t>ou </a:t>
            </a:r>
            <a:r>
              <a:rPr sz="2500" spc="80" dirty="0">
                <a:latin typeface="Arial"/>
                <a:cs typeface="Arial"/>
              </a:rPr>
              <a:t>para </a:t>
            </a:r>
            <a:r>
              <a:rPr sz="2500" spc="40" dirty="0">
                <a:latin typeface="Arial"/>
                <a:cs typeface="Arial"/>
              </a:rPr>
              <a:t>saída </a:t>
            </a:r>
            <a:r>
              <a:rPr sz="2500" spc="90" dirty="0">
                <a:latin typeface="Arial"/>
                <a:cs typeface="Arial"/>
              </a:rPr>
              <a:t>de </a:t>
            </a:r>
            <a:r>
              <a:rPr sz="2500" spc="95" dirty="0">
                <a:latin typeface="Arial"/>
                <a:cs typeface="Arial"/>
              </a:rPr>
              <a:t>dados, </a:t>
            </a:r>
            <a:r>
              <a:rPr sz="2500" dirty="0">
                <a:latin typeface="Arial"/>
                <a:cs typeface="Arial"/>
              </a:rPr>
              <a:t>é  </a:t>
            </a:r>
            <a:r>
              <a:rPr sz="2500" spc="70" dirty="0">
                <a:latin typeface="Arial"/>
                <a:cs typeface="Arial"/>
              </a:rPr>
              <a:t>necessário </a:t>
            </a:r>
            <a:r>
              <a:rPr sz="2500" spc="135" dirty="0">
                <a:latin typeface="Arial"/>
                <a:cs typeface="Arial"/>
              </a:rPr>
              <a:t>explicitar </a:t>
            </a:r>
            <a:r>
              <a:rPr sz="2500" dirty="0">
                <a:latin typeface="Arial"/>
                <a:cs typeface="Arial"/>
              </a:rPr>
              <a:t>essa </a:t>
            </a:r>
            <a:r>
              <a:rPr sz="2500" spc="90" dirty="0">
                <a:latin typeface="Arial"/>
                <a:cs typeface="Arial"/>
              </a:rPr>
              <a:t>situação </a:t>
            </a:r>
            <a:r>
              <a:rPr sz="2500" spc="145" dirty="0">
                <a:latin typeface="Arial"/>
                <a:cs typeface="Arial"/>
              </a:rPr>
              <a:t>no  </a:t>
            </a:r>
            <a:r>
              <a:rPr sz="2500" spc="125" dirty="0">
                <a:latin typeface="Arial"/>
                <a:cs typeface="Arial"/>
              </a:rPr>
              <a:t>programa.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ct val="79800"/>
              </a:lnSpc>
              <a:spcBef>
                <a:spcPts val="35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50" dirty="0">
                <a:latin typeface="Arial"/>
                <a:cs typeface="Arial"/>
              </a:rPr>
              <a:t>A </a:t>
            </a:r>
            <a:r>
              <a:rPr sz="2500" spc="114" dirty="0">
                <a:latin typeface="Arial"/>
                <a:cs typeface="Arial"/>
              </a:rPr>
              <a:t>função </a:t>
            </a:r>
            <a:r>
              <a:rPr sz="2500" spc="105" dirty="0">
                <a:solidFill>
                  <a:srgbClr val="FF0000"/>
                </a:solidFill>
                <a:latin typeface="Arial"/>
                <a:cs typeface="Arial"/>
              </a:rPr>
              <a:t>pinMode(</a:t>
            </a:r>
            <a:r>
              <a:rPr sz="2600" i="1" spc="105" dirty="0">
                <a:latin typeface="Arial"/>
                <a:cs typeface="Arial"/>
              </a:rPr>
              <a:t>pino, </a:t>
            </a:r>
            <a:r>
              <a:rPr sz="2600" i="1" spc="30" dirty="0">
                <a:latin typeface="Arial"/>
                <a:cs typeface="Arial"/>
              </a:rPr>
              <a:t>estado</a:t>
            </a:r>
            <a:r>
              <a:rPr sz="2500" spc="30" dirty="0">
                <a:solidFill>
                  <a:srgbClr val="FF0000"/>
                </a:solidFill>
                <a:latin typeface="Arial"/>
                <a:cs typeface="Arial"/>
              </a:rPr>
              <a:t>) </a:t>
            </a:r>
            <a:r>
              <a:rPr sz="2500" dirty="0">
                <a:latin typeface="Arial"/>
                <a:cs typeface="Arial"/>
              </a:rPr>
              <a:t>é  </a:t>
            </a:r>
            <a:r>
              <a:rPr sz="2500" spc="114" dirty="0">
                <a:latin typeface="Arial"/>
                <a:cs typeface="Arial"/>
              </a:rPr>
              <a:t>utilizada </a:t>
            </a:r>
            <a:r>
              <a:rPr sz="2500" spc="80" dirty="0">
                <a:latin typeface="Arial"/>
                <a:cs typeface="Arial"/>
              </a:rPr>
              <a:t>para </a:t>
            </a:r>
            <a:r>
              <a:rPr sz="2500" spc="150" dirty="0">
                <a:latin typeface="Arial"/>
                <a:cs typeface="Arial"/>
              </a:rPr>
              <a:t>definir </a:t>
            </a:r>
            <a:r>
              <a:rPr sz="2500" spc="10" dirty="0">
                <a:latin typeface="Arial"/>
                <a:cs typeface="Arial"/>
              </a:rPr>
              <a:t>se </a:t>
            </a:r>
            <a:r>
              <a:rPr sz="2500" spc="-15" dirty="0">
                <a:latin typeface="Arial"/>
                <a:cs typeface="Arial"/>
              </a:rPr>
              <a:t>a </a:t>
            </a:r>
            <a:r>
              <a:rPr sz="2500" spc="145" dirty="0">
                <a:latin typeface="Arial"/>
                <a:cs typeface="Arial"/>
              </a:rPr>
              <a:t>porta </a:t>
            </a:r>
            <a:r>
              <a:rPr sz="2500" spc="50" dirty="0">
                <a:latin typeface="Arial"/>
                <a:cs typeface="Arial"/>
              </a:rPr>
              <a:t>será </a:t>
            </a:r>
            <a:r>
              <a:rPr sz="2500" spc="85" dirty="0">
                <a:latin typeface="Arial"/>
                <a:cs typeface="Arial"/>
              </a:rPr>
              <a:t>de  </a:t>
            </a:r>
            <a:r>
              <a:rPr sz="2500" spc="100" dirty="0">
                <a:latin typeface="Arial"/>
                <a:cs typeface="Arial"/>
              </a:rPr>
              <a:t>entrada </a:t>
            </a:r>
            <a:r>
              <a:rPr sz="2500" spc="150" dirty="0">
                <a:latin typeface="Arial"/>
                <a:cs typeface="Arial"/>
              </a:rPr>
              <a:t>ou </a:t>
            </a:r>
            <a:r>
              <a:rPr sz="2500" spc="40" dirty="0">
                <a:latin typeface="Arial"/>
                <a:cs typeface="Arial"/>
              </a:rPr>
              <a:t>saída </a:t>
            </a:r>
            <a:r>
              <a:rPr sz="2500" spc="90" dirty="0">
                <a:latin typeface="Arial"/>
                <a:cs typeface="Arial"/>
              </a:rPr>
              <a:t>de</a:t>
            </a:r>
            <a:r>
              <a:rPr sz="2500" spc="-420" dirty="0">
                <a:latin typeface="Arial"/>
                <a:cs typeface="Arial"/>
              </a:rPr>
              <a:t> </a:t>
            </a:r>
            <a:r>
              <a:rPr sz="2500" spc="100" dirty="0">
                <a:latin typeface="Arial"/>
                <a:cs typeface="Arial"/>
              </a:rPr>
              <a:t>dados.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ts val="2710"/>
              </a:lnSpc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85" dirty="0">
                <a:solidFill>
                  <a:srgbClr val="FF0000"/>
                </a:solidFill>
                <a:latin typeface="Arial"/>
                <a:cs typeface="Arial"/>
              </a:rPr>
              <a:t>Exemplos:</a:t>
            </a:r>
            <a:endParaRPr sz="2500">
              <a:latin typeface="Arial"/>
              <a:cs typeface="Arial"/>
            </a:endParaRPr>
          </a:p>
          <a:p>
            <a:pPr marL="524510" indent="-228600">
              <a:lnSpc>
                <a:spcPts val="241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85" dirty="0">
                <a:latin typeface="Arial"/>
                <a:cs typeface="Arial"/>
              </a:rPr>
              <a:t>Define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120" dirty="0">
                <a:latin typeface="Arial"/>
                <a:cs typeface="Arial"/>
              </a:rPr>
              <a:t>porta </a:t>
            </a:r>
            <a:r>
              <a:rPr sz="2100" spc="160" dirty="0">
                <a:latin typeface="Arial"/>
                <a:cs typeface="Arial"/>
              </a:rPr>
              <a:t>13 </a:t>
            </a:r>
            <a:r>
              <a:rPr sz="2100" spc="35" dirty="0">
                <a:latin typeface="Arial"/>
                <a:cs typeface="Arial"/>
              </a:rPr>
              <a:t>será </a:t>
            </a:r>
            <a:r>
              <a:rPr sz="2100" spc="75" dirty="0">
                <a:latin typeface="Arial"/>
                <a:cs typeface="Arial"/>
              </a:rPr>
              <a:t>de</a:t>
            </a:r>
            <a:r>
              <a:rPr sz="2100" spc="125" dirty="0">
                <a:latin typeface="Arial"/>
                <a:cs typeface="Arial"/>
              </a:rPr>
              <a:t> </a:t>
            </a:r>
            <a:r>
              <a:rPr sz="2100" spc="30" dirty="0">
                <a:latin typeface="Arial"/>
                <a:cs typeface="Arial"/>
              </a:rPr>
              <a:t>saída</a:t>
            </a:r>
            <a:endParaRPr sz="2100">
              <a:latin typeface="Arial"/>
              <a:cs typeface="Arial"/>
            </a:endParaRPr>
          </a:p>
          <a:p>
            <a:pPr marL="762635" lvl="1" indent="-228600">
              <a:lnSpc>
                <a:spcPts val="2155"/>
              </a:lnSpc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900" spc="85" dirty="0">
                <a:solidFill>
                  <a:srgbClr val="FF0000"/>
                </a:solidFill>
                <a:latin typeface="Arial"/>
                <a:cs typeface="Arial"/>
              </a:rPr>
              <a:t>pinMode(13,</a:t>
            </a:r>
            <a:r>
              <a:rPr sz="1900" spc="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-45" dirty="0">
                <a:solidFill>
                  <a:srgbClr val="FF0000"/>
                </a:solidFill>
                <a:latin typeface="Arial"/>
                <a:cs typeface="Arial"/>
              </a:rPr>
              <a:t>OUTPUT)</a:t>
            </a:r>
            <a:endParaRPr sz="1900">
              <a:latin typeface="Arial"/>
              <a:cs typeface="Arial"/>
            </a:endParaRPr>
          </a:p>
          <a:p>
            <a:pPr marL="524510" indent="-228600">
              <a:lnSpc>
                <a:spcPts val="2395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85" dirty="0">
                <a:latin typeface="Arial"/>
                <a:cs typeface="Arial"/>
              </a:rPr>
              <a:t>Define </a:t>
            </a:r>
            <a:r>
              <a:rPr sz="2100" spc="95" dirty="0">
                <a:latin typeface="Arial"/>
                <a:cs typeface="Arial"/>
              </a:rPr>
              <a:t>que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120" dirty="0">
                <a:latin typeface="Arial"/>
                <a:cs typeface="Arial"/>
              </a:rPr>
              <a:t>porta </a:t>
            </a:r>
            <a:r>
              <a:rPr sz="2100" spc="160" dirty="0">
                <a:latin typeface="Arial"/>
                <a:cs typeface="Arial"/>
              </a:rPr>
              <a:t>7 </a:t>
            </a:r>
            <a:r>
              <a:rPr sz="2100" spc="40" dirty="0">
                <a:latin typeface="Arial"/>
                <a:cs typeface="Arial"/>
              </a:rPr>
              <a:t>será </a:t>
            </a:r>
            <a:r>
              <a:rPr sz="2100" spc="75" dirty="0">
                <a:latin typeface="Arial"/>
                <a:cs typeface="Arial"/>
              </a:rPr>
              <a:t>de</a:t>
            </a:r>
            <a:r>
              <a:rPr sz="2100" spc="90" dirty="0">
                <a:latin typeface="Arial"/>
                <a:cs typeface="Arial"/>
              </a:rPr>
              <a:t> entrada</a:t>
            </a:r>
            <a:endParaRPr sz="2100">
              <a:latin typeface="Arial"/>
              <a:cs typeface="Arial"/>
            </a:endParaRPr>
          </a:p>
          <a:p>
            <a:pPr marL="762635" lvl="1" indent="-228600">
              <a:lnSpc>
                <a:spcPts val="2260"/>
              </a:lnSpc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900" spc="80" dirty="0">
                <a:solidFill>
                  <a:srgbClr val="FF0000"/>
                </a:solidFill>
                <a:latin typeface="Arial"/>
                <a:cs typeface="Arial"/>
              </a:rPr>
              <a:t>pinMode(7,</a:t>
            </a:r>
            <a:r>
              <a:rPr sz="1900" spc="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FF0000"/>
                </a:solidFill>
                <a:latin typeface="Arial"/>
                <a:cs typeface="Arial"/>
              </a:rPr>
              <a:t>INPUT)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4287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81</a:t>
            </a:fld>
            <a:endParaRPr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655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95" dirty="0">
                <a:solidFill>
                  <a:srgbClr val="000000"/>
                </a:solidFill>
              </a:rPr>
              <a:t>Um </a:t>
            </a:r>
            <a:r>
              <a:rPr sz="2700" spc="130" dirty="0">
                <a:solidFill>
                  <a:srgbClr val="000000"/>
                </a:solidFill>
              </a:rPr>
              <a:t>dado </a:t>
            </a:r>
            <a:r>
              <a:rPr sz="2700" dirty="0">
                <a:solidFill>
                  <a:srgbClr val="000000"/>
                </a:solidFill>
              </a:rPr>
              <a:t>é </a:t>
            </a:r>
            <a:r>
              <a:rPr sz="2700" spc="114" dirty="0">
                <a:solidFill>
                  <a:srgbClr val="000000"/>
                </a:solidFill>
              </a:rPr>
              <a:t>constante </a:t>
            </a:r>
            <a:r>
              <a:rPr sz="2700" spc="140" dirty="0">
                <a:solidFill>
                  <a:srgbClr val="000000"/>
                </a:solidFill>
              </a:rPr>
              <a:t>quando </a:t>
            </a:r>
            <a:r>
              <a:rPr sz="2700" spc="105" dirty="0"/>
              <a:t>não </a:t>
            </a:r>
            <a:r>
              <a:rPr sz="2700" spc="-150" dirty="0">
                <a:solidFill>
                  <a:srgbClr val="000000"/>
                </a:solidFill>
              </a:rPr>
              <a:t>sofre  </a:t>
            </a:r>
            <a:r>
              <a:rPr sz="2700" spc="135" dirty="0">
                <a:solidFill>
                  <a:srgbClr val="000000"/>
                </a:solidFill>
              </a:rPr>
              <a:t>nenhuma </a:t>
            </a:r>
            <a:r>
              <a:rPr sz="2700" spc="65" dirty="0"/>
              <a:t>variação </a:t>
            </a:r>
            <a:r>
              <a:rPr sz="2700" spc="165" dirty="0">
                <a:solidFill>
                  <a:srgbClr val="000000"/>
                </a:solidFill>
              </a:rPr>
              <a:t>no </a:t>
            </a:r>
            <a:r>
              <a:rPr sz="2700" spc="120" dirty="0">
                <a:solidFill>
                  <a:srgbClr val="000000"/>
                </a:solidFill>
              </a:rPr>
              <a:t>decorrer </a:t>
            </a:r>
            <a:r>
              <a:rPr sz="2700" spc="175" dirty="0">
                <a:solidFill>
                  <a:srgbClr val="000000"/>
                </a:solidFill>
              </a:rPr>
              <a:t>do  </a:t>
            </a:r>
            <a:r>
              <a:rPr sz="2700" spc="160" dirty="0">
                <a:solidFill>
                  <a:srgbClr val="000000"/>
                </a:solidFill>
              </a:rPr>
              <a:t>tempo.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2750946"/>
            <a:ext cx="7018020" cy="248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930275" algn="l"/>
                <a:tab pos="2019935" algn="l"/>
                <a:tab pos="2613025" algn="l"/>
                <a:tab pos="3350260" algn="l"/>
                <a:tab pos="3970654" algn="l"/>
                <a:tab pos="5782945" algn="l"/>
                <a:tab pos="6187440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130" dirty="0">
                <a:latin typeface="Arial"/>
                <a:cs typeface="Arial"/>
              </a:rPr>
              <a:t>D</a:t>
            </a:r>
            <a:r>
              <a:rPr sz="2700" spc="95" dirty="0">
                <a:latin typeface="Arial"/>
                <a:cs typeface="Arial"/>
              </a:rPr>
              <a:t>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10" dirty="0">
                <a:latin typeface="Arial"/>
                <a:cs typeface="Arial"/>
              </a:rPr>
              <a:t>iníci</a:t>
            </a:r>
            <a:r>
              <a:rPr sz="2700" spc="180" dirty="0">
                <a:latin typeface="Arial"/>
                <a:cs typeface="Arial"/>
              </a:rPr>
              <a:t>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65" dirty="0">
                <a:latin typeface="Arial"/>
                <a:cs typeface="Arial"/>
              </a:rPr>
              <a:t>a</a:t>
            </a:r>
            <a:r>
              <a:rPr sz="2700" spc="70" dirty="0">
                <a:latin typeface="Arial"/>
                <a:cs typeface="Arial"/>
              </a:rPr>
              <a:t>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229" dirty="0">
                <a:latin typeface="Arial"/>
                <a:cs typeface="Arial"/>
              </a:rPr>
              <a:t>fim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75" dirty="0">
                <a:latin typeface="Arial"/>
                <a:cs typeface="Arial"/>
              </a:rPr>
              <a:t>do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40" dirty="0">
                <a:latin typeface="Arial"/>
                <a:cs typeface="Arial"/>
              </a:rPr>
              <a:t>program</a:t>
            </a:r>
            <a:r>
              <a:rPr sz="2700" spc="155" dirty="0">
                <a:latin typeface="Arial"/>
                <a:cs typeface="Arial"/>
              </a:rPr>
              <a:t>a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55" dirty="0">
                <a:latin typeface="Arial"/>
                <a:cs typeface="Arial"/>
              </a:rPr>
              <a:t>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00" dirty="0">
                <a:latin typeface="Arial"/>
                <a:cs typeface="Arial"/>
              </a:rPr>
              <a:t>valor  </a:t>
            </a:r>
            <a:r>
              <a:rPr sz="2700" spc="90" dirty="0">
                <a:latin typeface="Arial"/>
                <a:cs typeface="Arial"/>
              </a:rPr>
              <a:t>permanece</a:t>
            </a:r>
            <a:r>
              <a:rPr sz="2700" spc="95" dirty="0">
                <a:latin typeface="Arial"/>
                <a:cs typeface="Arial"/>
              </a:rPr>
              <a:t> </a:t>
            </a:r>
            <a:r>
              <a:rPr sz="2700" spc="125" dirty="0">
                <a:solidFill>
                  <a:srgbClr val="FF0000"/>
                </a:solidFill>
                <a:latin typeface="Arial"/>
                <a:cs typeface="Arial"/>
              </a:rPr>
              <a:t>inalterado</a:t>
            </a:r>
            <a:r>
              <a:rPr sz="2700" spc="12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95" dirty="0">
                <a:latin typeface="Arial"/>
                <a:cs typeface="Arial"/>
              </a:rPr>
              <a:t>Exemplos:</a:t>
            </a:r>
            <a:endParaRPr sz="27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170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15" dirty="0">
                <a:solidFill>
                  <a:srgbClr val="FF0000"/>
                </a:solidFill>
                <a:latin typeface="Arial"/>
                <a:cs typeface="Arial"/>
              </a:rPr>
              <a:t>“Bata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antes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3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entrar!”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229" dirty="0">
                <a:solidFill>
                  <a:srgbClr val="FF0000"/>
                </a:solidFill>
                <a:latin typeface="Arial"/>
                <a:cs typeface="Arial"/>
              </a:rPr>
              <a:t>-0,58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6682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82</a:t>
            </a:fld>
            <a:endParaRPr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685290"/>
            <a:ext cx="701548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777875" algn="l"/>
                <a:tab pos="2228215" algn="l"/>
                <a:tab pos="2908300" algn="l"/>
                <a:tab pos="4978400" algn="l"/>
                <a:tab pos="5673090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60" dirty="0">
                <a:solidFill>
                  <a:srgbClr val="000000"/>
                </a:solidFill>
              </a:rPr>
              <a:t>A	criaç</a:t>
            </a:r>
            <a:r>
              <a:rPr sz="2700" spc="70" dirty="0">
                <a:solidFill>
                  <a:srgbClr val="000000"/>
                </a:solidFill>
              </a:rPr>
              <a:t>ã</a:t>
            </a:r>
            <a:r>
              <a:rPr sz="2700" spc="155" dirty="0">
                <a:solidFill>
                  <a:srgbClr val="000000"/>
                </a:solidFill>
              </a:rPr>
              <a:t>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00" dirty="0">
                <a:solidFill>
                  <a:srgbClr val="000000"/>
                </a:solidFill>
              </a:rPr>
              <a:t>constante</a:t>
            </a:r>
            <a:r>
              <a:rPr sz="2700" spc="110" dirty="0">
                <a:solidFill>
                  <a:srgbClr val="000000"/>
                </a:solidFill>
              </a:rPr>
              <a:t>s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65" dirty="0">
                <a:solidFill>
                  <a:srgbClr val="000000"/>
                </a:solidFill>
              </a:rPr>
              <a:t>no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b="1" spc="15" dirty="0">
                <a:solidFill>
                  <a:srgbClr val="000000"/>
                </a:solidFill>
                <a:latin typeface="Arial"/>
                <a:cs typeface="Arial"/>
              </a:rPr>
              <a:t>Ardui</a:t>
            </a:r>
            <a:r>
              <a:rPr sz="2700" b="1" spc="20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2700" b="1" spc="5" dirty="0">
                <a:solidFill>
                  <a:srgbClr val="000000"/>
                </a:solidFill>
                <a:latin typeface="Arial"/>
                <a:cs typeface="Arial"/>
              </a:rPr>
              <a:t>o  </a:t>
            </a:r>
            <a:r>
              <a:rPr sz="2700" spc="135" dirty="0">
                <a:solidFill>
                  <a:srgbClr val="000000"/>
                </a:solidFill>
              </a:rPr>
              <a:t>pode </a:t>
            </a:r>
            <a:r>
              <a:rPr sz="2700" spc="75" dirty="0">
                <a:solidFill>
                  <a:srgbClr val="000000"/>
                </a:solidFill>
              </a:rPr>
              <a:t>ser </a:t>
            </a:r>
            <a:r>
              <a:rPr sz="2700" spc="135" dirty="0">
                <a:solidFill>
                  <a:srgbClr val="000000"/>
                </a:solidFill>
              </a:rPr>
              <a:t>feita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90" dirty="0">
                <a:solidFill>
                  <a:srgbClr val="000000"/>
                </a:solidFill>
              </a:rPr>
              <a:t>duas</a:t>
            </a:r>
            <a:r>
              <a:rPr sz="2700" spc="-25" dirty="0">
                <a:solidFill>
                  <a:srgbClr val="000000"/>
                </a:solidFill>
              </a:rPr>
              <a:t> </a:t>
            </a:r>
            <a:r>
              <a:rPr sz="2700" spc="100" dirty="0">
                <a:solidFill>
                  <a:srgbClr val="000000"/>
                </a:solidFill>
              </a:rPr>
              <a:t>maneiras: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9495" y="2493301"/>
            <a:ext cx="5128895" cy="225488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7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Usando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u="heavy" spc="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palavra </a:t>
            </a:r>
            <a:r>
              <a:rPr sz="2300" u="heavy" spc="6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reservada</a:t>
            </a:r>
            <a:r>
              <a:rPr sz="23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b="1" spc="-15" dirty="0">
                <a:solidFill>
                  <a:srgbClr val="FF0000"/>
                </a:solidFill>
                <a:latin typeface="Arial"/>
                <a:cs typeface="Arial"/>
              </a:rPr>
              <a:t>const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0" dirty="0">
                <a:latin typeface="Arial"/>
                <a:cs typeface="Arial"/>
              </a:rPr>
              <a:t>Exemplo:</a:t>
            </a:r>
            <a:endParaRPr sz="21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425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900" spc="85" dirty="0">
                <a:latin typeface="Arial"/>
                <a:cs typeface="Arial"/>
              </a:rPr>
              <a:t>const </a:t>
            </a:r>
            <a:r>
              <a:rPr sz="1900" spc="135" dirty="0">
                <a:latin typeface="Arial"/>
                <a:cs typeface="Arial"/>
              </a:rPr>
              <a:t>int </a:t>
            </a:r>
            <a:r>
              <a:rPr sz="1900" spc="210" dirty="0">
                <a:latin typeface="Arial"/>
                <a:cs typeface="Arial"/>
              </a:rPr>
              <a:t>x </a:t>
            </a:r>
            <a:r>
              <a:rPr sz="1900" spc="395" dirty="0">
                <a:latin typeface="Arial"/>
                <a:cs typeface="Arial"/>
              </a:rPr>
              <a:t>=</a:t>
            </a:r>
            <a:r>
              <a:rPr sz="1900" spc="-145" dirty="0">
                <a:latin typeface="Arial"/>
                <a:cs typeface="Arial"/>
              </a:rPr>
              <a:t> </a:t>
            </a:r>
            <a:r>
              <a:rPr sz="1900" spc="120" dirty="0">
                <a:latin typeface="Arial"/>
                <a:cs typeface="Arial"/>
              </a:rPr>
              <a:t>100;</a:t>
            </a:r>
            <a:endParaRPr sz="19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5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Usando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u="heavy" spc="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palavra </a:t>
            </a:r>
            <a:r>
              <a:rPr sz="2300" u="heavy" spc="6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reservada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b="1" spc="35" dirty="0">
                <a:solidFill>
                  <a:srgbClr val="FF0000"/>
                </a:solidFill>
                <a:latin typeface="Arial"/>
                <a:cs typeface="Arial"/>
              </a:rPr>
              <a:t>define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0" dirty="0">
                <a:latin typeface="Arial"/>
                <a:cs typeface="Arial"/>
              </a:rPr>
              <a:t>Exemplo:</a:t>
            </a:r>
            <a:endParaRPr sz="21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900" spc="90" dirty="0">
                <a:latin typeface="Arial"/>
                <a:cs typeface="Arial"/>
              </a:rPr>
              <a:t>#define </a:t>
            </a:r>
            <a:r>
              <a:rPr sz="1900" spc="-85" dirty="0">
                <a:latin typeface="Arial"/>
                <a:cs typeface="Arial"/>
              </a:rPr>
              <a:t>X</a:t>
            </a:r>
            <a:r>
              <a:rPr sz="1900" spc="70" dirty="0">
                <a:latin typeface="Arial"/>
                <a:cs typeface="Arial"/>
              </a:rPr>
              <a:t> </a:t>
            </a:r>
            <a:r>
              <a:rPr sz="1900" spc="140" dirty="0">
                <a:latin typeface="Arial"/>
                <a:cs typeface="Arial"/>
              </a:rPr>
              <a:t>100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6682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83</a:t>
            </a:fld>
            <a:endParaRPr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12493"/>
            <a:ext cx="701548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  <a:tab pos="922655" algn="l"/>
                <a:tab pos="2376805" algn="l"/>
                <a:tab pos="3816985" algn="l"/>
                <a:tab pos="5337810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90" dirty="0">
                <a:solidFill>
                  <a:srgbClr val="000000"/>
                </a:solidFill>
              </a:rPr>
              <a:t>No	</a:t>
            </a:r>
            <a:r>
              <a:rPr spc="165" dirty="0">
                <a:solidFill>
                  <a:srgbClr val="000000"/>
                </a:solidFill>
              </a:rPr>
              <a:t>Ardu</a:t>
            </a:r>
            <a:r>
              <a:rPr spc="80" dirty="0">
                <a:solidFill>
                  <a:srgbClr val="000000"/>
                </a:solidFill>
              </a:rPr>
              <a:t>i</a:t>
            </a:r>
            <a:r>
              <a:rPr spc="150" dirty="0">
                <a:solidFill>
                  <a:srgbClr val="000000"/>
                </a:solidFill>
              </a:rPr>
              <a:t>no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40" dirty="0"/>
              <a:t>e</a:t>
            </a:r>
            <a:r>
              <a:rPr spc="130" dirty="0"/>
              <a:t>x</a:t>
            </a:r>
            <a:r>
              <a:rPr spc="105" dirty="0"/>
              <a:t>iste</a:t>
            </a:r>
            <a:r>
              <a:rPr spc="235" dirty="0"/>
              <a:t>m</a:t>
            </a:r>
            <a:r>
              <a:rPr dirty="0"/>
              <a:t>	</a:t>
            </a:r>
            <a:r>
              <a:rPr spc="105" dirty="0"/>
              <a:t>alg</a:t>
            </a:r>
            <a:r>
              <a:rPr spc="145" dirty="0"/>
              <a:t>u</a:t>
            </a:r>
            <a:r>
              <a:rPr spc="250" dirty="0"/>
              <a:t>m</a:t>
            </a:r>
            <a:r>
              <a:rPr dirty="0"/>
              <a:t>as	</a:t>
            </a:r>
            <a:r>
              <a:rPr spc="75" dirty="0"/>
              <a:t>c</a:t>
            </a:r>
            <a:r>
              <a:rPr spc="95" dirty="0"/>
              <a:t>o</a:t>
            </a:r>
            <a:r>
              <a:rPr spc="100" dirty="0"/>
              <a:t>nstantes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645668" y="1717293"/>
            <a:ext cx="7016750" cy="38614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68605" marR="5080">
              <a:lnSpc>
                <a:spcPts val="2400"/>
              </a:lnSpc>
              <a:spcBef>
                <a:spcPts val="675"/>
              </a:spcBef>
              <a:tabLst>
                <a:tab pos="2344420" algn="l"/>
                <a:tab pos="3926840" algn="l"/>
                <a:tab pos="4274185" algn="l"/>
                <a:tab pos="4977130" algn="l"/>
              </a:tabLst>
            </a:pP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previam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500" spc="130" dirty="0">
                <a:solidFill>
                  <a:srgbClr val="FF0000"/>
                </a:solidFill>
                <a:latin typeface="Arial"/>
                <a:cs typeface="Arial"/>
              </a:rPr>
              <a:t>nte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definid</a:t>
            </a:r>
            <a:r>
              <a:rPr sz="2500" spc="1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500" spc="2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500" dirty="0">
                <a:latin typeface="Arial"/>
                <a:cs typeface="Arial"/>
              </a:rPr>
              <a:t>e	s</a:t>
            </a:r>
            <a:r>
              <a:rPr sz="2500" spc="-5" dirty="0">
                <a:latin typeface="Arial"/>
                <a:cs typeface="Arial"/>
              </a:rPr>
              <a:t>ã</a:t>
            </a:r>
            <a:r>
              <a:rPr sz="2500" spc="140" dirty="0">
                <a:latin typeface="Arial"/>
                <a:cs typeface="Arial"/>
              </a:rPr>
              <a:t>o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75" dirty="0">
                <a:latin typeface="Arial"/>
                <a:cs typeface="Arial"/>
              </a:rPr>
              <a:t>c</a:t>
            </a:r>
            <a:r>
              <a:rPr sz="2500" spc="95" dirty="0">
                <a:latin typeface="Arial"/>
                <a:cs typeface="Arial"/>
              </a:rPr>
              <a:t>o</a:t>
            </a:r>
            <a:r>
              <a:rPr sz="2500" spc="80" dirty="0">
                <a:latin typeface="Arial"/>
                <a:cs typeface="Arial"/>
              </a:rPr>
              <a:t>nsideradas  </a:t>
            </a:r>
            <a:r>
              <a:rPr sz="2500" u="heavy" spc="6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palavras</a:t>
            </a:r>
            <a:r>
              <a:rPr sz="2500" u="heavy" spc="9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500" u="heavy" spc="6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reservadas</a:t>
            </a:r>
            <a:r>
              <a:rPr sz="2500" spc="60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40" dirty="0">
                <a:latin typeface="Arial"/>
                <a:cs typeface="Arial"/>
              </a:rPr>
              <a:t>As </a:t>
            </a:r>
            <a:r>
              <a:rPr sz="2500" spc="100" dirty="0">
                <a:latin typeface="Arial"/>
                <a:cs typeface="Arial"/>
              </a:rPr>
              <a:t>constantes </a:t>
            </a:r>
            <a:r>
              <a:rPr sz="2500" spc="114" dirty="0">
                <a:latin typeface="Arial"/>
                <a:cs typeface="Arial"/>
              </a:rPr>
              <a:t>definidas</a:t>
            </a:r>
            <a:r>
              <a:rPr sz="2500" spc="160" dirty="0">
                <a:latin typeface="Arial"/>
                <a:cs typeface="Arial"/>
              </a:rPr>
              <a:t> </a:t>
            </a:r>
            <a:r>
              <a:rPr sz="2500" spc="60" dirty="0">
                <a:latin typeface="Arial"/>
                <a:cs typeface="Arial"/>
              </a:rPr>
              <a:t>são:</a:t>
            </a:r>
            <a:endParaRPr sz="2500">
              <a:latin typeface="Arial"/>
              <a:cs typeface="Arial"/>
            </a:endParaRPr>
          </a:p>
          <a:p>
            <a:pPr marL="524510" indent="-228600">
              <a:lnSpc>
                <a:spcPts val="2335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true </a:t>
            </a:r>
            <a:r>
              <a:rPr sz="2100" spc="-120" dirty="0">
                <a:latin typeface="Arial"/>
                <a:cs typeface="Arial"/>
              </a:rPr>
              <a:t>– </a:t>
            </a:r>
            <a:r>
              <a:rPr sz="2100" spc="95" dirty="0">
                <a:latin typeface="Arial"/>
                <a:cs typeface="Arial"/>
              </a:rPr>
              <a:t>indica </a:t>
            </a:r>
            <a:r>
              <a:rPr sz="2100" spc="85" dirty="0">
                <a:latin typeface="Arial"/>
                <a:cs typeface="Arial"/>
              </a:rPr>
              <a:t>valor </a:t>
            </a:r>
            <a:r>
              <a:rPr sz="2100" spc="110" dirty="0">
                <a:latin typeface="Arial"/>
                <a:cs typeface="Arial"/>
              </a:rPr>
              <a:t>lógico</a:t>
            </a:r>
            <a:r>
              <a:rPr sz="2100" spc="-245" dirty="0">
                <a:latin typeface="Arial"/>
                <a:cs typeface="Arial"/>
              </a:rPr>
              <a:t> </a:t>
            </a:r>
            <a:r>
              <a:rPr sz="2100" spc="90" dirty="0">
                <a:latin typeface="Arial"/>
                <a:cs typeface="Arial"/>
              </a:rPr>
              <a:t>verdadeiro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ts val="2315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65" dirty="0">
                <a:solidFill>
                  <a:srgbClr val="FF0000"/>
                </a:solidFill>
                <a:latin typeface="Arial"/>
                <a:cs typeface="Arial"/>
              </a:rPr>
              <a:t>false </a:t>
            </a:r>
            <a:r>
              <a:rPr sz="2100" spc="-120" dirty="0">
                <a:latin typeface="Arial"/>
                <a:cs typeface="Arial"/>
              </a:rPr>
              <a:t>– </a:t>
            </a:r>
            <a:r>
              <a:rPr sz="2100" spc="95" dirty="0">
                <a:latin typeface="Arial"/>
                <a:cs typeface="Arial"/>
              </a:rPr>
              <a:t>indica </a:t>
            </a:r>
            <a:r>
              <a:rPr sz="2100" spc="85" dirty="0">
                <a:latin typeface="Arial"/>
                <a:cs typeface="Arial"/>
              </a:rPr>
              <a:t>valor </a:t>
            </a:r>
            <a:r>
              <a:rPr sz="2100" spc="110" dirty="0">
                <a:latin typeface="Arial"/>
                <a:cs typeface="Arial"/>
              </a:rPr>
              <a:t>lógico</a:t>
            </a:r>
            <a:r>
              <a:rPr sz="2100" spc="-185" dirty="0">
                <a:latin typeface="Arial"/>
                <a:cs typeface="Arial"/>
              </a:rPr>
              <a:t> </a:t>
            </a:r>
            <a:r>
              <a:rPr sz="2100" spc="90" dirty="0">
                <a:latin typeface="Arial"/>
                <a:cs typeface="Arial"/>
              </a:rPr>
              <a:t>falso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ts val="2165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  <a:tab pos="1347470" algn="l"/>
                <a:tab pos="1644650" algn="l"/>
                <a:tab pos="2580640" algn="l"/>
                <a:tab pos="3225800" algn="l"/>
                <a:tab pos="3950970" algn="l"/>
                <a:tab pos="4804410" algn="l"/>
                <a:tab pos="5499735" algn="l"/>
                <a:tab pos="6676390" algn="l"/>
              </a:tabLst>
            </a:pPr>
            <a:r>
              <a:rPr sz="2100" spc="-20" dirty="0">
                <a:solidFill>
                  <a:srgbClr val="FF0000"/>
                </a:solidFill>
                <a:latin typeface="Arial"/>
                <a:cs typeface="Arial"/>
              </a:rPr>
              <a:t>HI</a:t>
            </a:r>
            <a:r>
              <a:rPr sz="2100" spc="-5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100" spc="2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21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100" spc="-120" dirty="0">
                <a:latin typeface="Arial"/>
                <a:cs typeface="Arial"/>
              </a:rPr>
              <a:t>–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30" dirty="0">
                <a:latin typeface="Arial"/>
                <a:cs typeface="Arial"/>
              </a:rPr>
              <a:t>i</a:t>
            </a:r>
            <a:r>
              <a:rPr sz="2100" spc="175" dirty="0">
                <a:latin typeface="Arial"/>
                <a:cs typeface="Arial"/>
              </a:rPr>
              <a:t>nd</a:t>
            </a:r>
            <a:r>
              <a:rPr sz="2100" spc="75" dirty="0">
                <a:latin typeface="Arial"/>
                <a:cs typeface="Arial"/>
              </a:rPr>
              <a:t>i</a:t>
            </a:r>
            <a:r>
              <a:rPr sz="2100" dirty="0">
                <a:latin typeface="Arial"/>
                <a:cs typeface="Arial"/>
              </a:rPr>
              <a:t>c</a:t>
            </a:r>
            <a:r>
              <a:rPr sz="2100" spc="5" dirty="0">
                <a:latin typeface="Arial"/>
                <a:cs typeface="Arial"/>
              </a:rPr>
              <a:t>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90" dirty="0">
                <a:latin typeface="Arial"/>
                <a:cs typeface="Arial"/>
              </a:rPr>
              <a:t>qu</a:t>
            </a:r>
            <a:r>
              <a:rPr sz="2100" spc="95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10" dirty="0">
                <a:latin typeface="Arial"/>
                <a:cs typeface="Arial"/>
              </a:rPr>
              <a:t>uma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30" dirty="0">
                <a:latin typeface="Arial"/>
                <a:cs typeface="Arial"/>
              </a:rPr>
              <a:t>p</a:t>
            </a:r>
            <a:r>
              <a:rPr sz="2100" spc="125" dirty="0">
                <a:latin typeface="Arial"/>
                <a:cs typeface="Arial"/>
              </a:rPr>
              <a:t>o</a:t>
            </a:r>
            <a:r>
              <a:rPr sz="2100" spc="170" dirty="0">
                <a:latin typeface="Arial"/>
                <a:cs typeface="Arial"/>
              </a:rPr>
              <a:t>r</a:t>
            </a:r>
            <a:r>
              <a:rPr sz="2100" spc="95" dirty="0">
                <a:latin typeface="Arial"/>
                <a:cs typeface="Arial"/>
              </a:rPr>
              <a:t>ta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45" dirty="0">
                <a:latin typeface="Arial"/>
                <a:cs typeface="Arial"/>
              </a:rPr>
              <a:t>est</a:t>
            </a:r>
            <a:r>
              <a:rPr sz="2100" spc="60" dirty="0">
                <a:latin typeface="Arial"/>
                <a:cs typeface="Arial"/>
              </a:rPr>
              <a:t>á</a:t>
            </a:r>
            <a:r>
              <a:rPr sz="2100" dirty="0">
                <a:latin typeface="Arial"/>
                <a:cs typeface="Arial"/>
              </a:rPr>
              <a:t>	a</a:t>
            </a:r>
            <a:r>
              <a:rPr sz="2100" spc="75" dirty="0">
                <a:latin typeface="Arial"/>
                <a:cs typeface="Arial"/>
              </a:rPr>
              <a:t>tiv</a:t>
            </a:r>
            <a:r>
              <a:rPr sz="2100" spc="135" dirty="0">
                <a:latin typeface="Arial"/>
                <a:cs typeface="Arial"/>
              </a:rPr>
              <a:t>a</a:t>
            </a:r>
            <a:r>
              <a:rPr sz="2100" spc="155" dirty="0">
                <a:latin typeface="Arial"/>
                <a:cs typeface="Arial"/>
              </a:rPr>
              <a:t>d</a:t>
            </a:r>
            <a:r>
              <a:rPr sz="2100" spc="40" dirty="0">
                <a:latin typeface="Arial"/>
                <a:cs typeface="Arial"/>
              </a:rPr>
              <a:t>a</a:t>
            </a:r>
            <a:r>
              <a:rPr sz="2100" spc="20" dirty="0">
                <a:latin typeface="Arial"/>
                <a:cs typeface="Arial"/>
              </a:rPr>
              <a:t>,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05" dirty="0">
                <a:latin typeface="Arial"/>
                <a:cs typeface="Arial"/>
              </a:rPr>
              <a:t>ou</a:t>
            </a:r>
            <a:endParaRPr sz="2100">
              <a:latin typeface="Arial"/>
              <a:cs typeface="Arial"/>
            </a:endParaRPr>
          </a:p>
          <a:p>
            <a:pPr marL="524510">
              <a:lnSpc>
                <a:spcPts val="2165"/>
              </a:lnSpc>
            </a:pPr>
            <a:r>
              <a:rPr sz="2100" spc="50" dirty="0">
                <a:latin typeface="Arial"/>
                <a:cs typeface="Arial"/>
              </a:rPr>
              <a:t>seja, está </a:t>
            </a:r>
            <a:r>
              <a:rPr sz="2100" spc="100" dirty="0">
                <a:latin typeface="Arial"/>
                <a:cs typeface="Arial"/>
              </a:rPr>
              <a:t>em</a:t>
            </a:r>
            <a:r>
              <a:rPr sz="2100" spc="180" dirty="0">
                <a:latin typeface="Arial"/>
                <a:cs typeface="Arial"/>
              </a:rPr>
              <a:t> </a:t>
            </a:r>
            <a:r>
              <a:rPr sz="2100" spc="65" dirty="0">
                <a:latin typeface="Arial"/>
                <a:cs typeface="Arial"/>
              </a:rPr>
              <a:t>5V.</a:t>
            </a:r>
            <a:endParaRPr sz="2100">
              <a:latin typeface="Arial"/>
              <a:cs typeface="Arial"/>
            </a:endParaRPr>
          </a:p>
          <a:p>
            <a:pPr marL="524510" marR="5080" indent="-228600">
              <a:lnSpc>
                <a:spcPts val="2020"/>
              </a:lnSpc>
              <a:spcBef>
                <a:spcPts val="384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85" dirty="0">
                <a:solidFill>
                  <a:srgbClr val="FF0000"/>
                </a:solidFill>
                <a:latin typeface="Arial"/>
                <a:cs typeface="Arial"/>
              </a:rPr>
              <a:t>LOW </a:t>
            </a:r>
            <a:r>
              <a:rPr sz="2100" spc="-120" dirty="0">
                <a:latin typeface="Arial"/>
                <a:cs typeface="Arial"/>
              </a:rPr>
              <a:t>– </a:t>
            </a:r>
            <a:r>
              <a:rPr sz="2100" spc="95" dirty="0">
                <a:latin typeface="Arial"/>
                <a:cs typeface="Arial"/>
              </a:rPr>
              <a:t>indica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110" dirty="0">
                <a:latin typeface="Arial"/>
                <a:cs typeface="Arial"/>
              </a:rPr>
              <a:t>uma </a:t>
            </a:r>
            <a:r>
              <a:rPr sz="2100" spc="120" dirty="0">
                <a:latin typeface="Arial"/>
                <a:cs typeface="Arial"/>
              </a:rPr>
              <a:t>porta </a:t>
            </a:r>
            <a:r>
              <a:rPr sz="2100" spc="50" dirty="0">
                <a:latin typeface="Arial"/>
                <a:cs typeface="Arial"/>
              </a:rPr>
              <a:t>está </a:t>
            </a:r>
            <a:r>
              <a:rPr sz="2100" spc="70" dirty="0">
                <a:latin typeface="Arial"/>
                <a:cs typeface="Arial"/>
              </a:rPr>
              <a:t>desativada, </a:t>
            </a:r>
            <a:r>
              <a:rPr sz="2100" spc="114" dirty="0">
                <a:latin typeface="Arial"/>
                <a:cs typeface="Arial"/>
              </a:rPr>
              <a:t>ou  </a:t>
            </a:r>
            <a:r>
              <a:rPr sz="2100" spc="45" dirty="0">
                <a:latin typeface="Arial"/>
                <a:cs typeface="Arial"/>
              </a:rPr>
              <a:t>seja, </a:t>
            </a:r>
            <a:r>
              <a:rPr sz="2100" spc="50" dirty="0">
                <a:latin typeface="Arial"/>
                <a:cs typeface="Arial"/>
              </a:rPr>
              <a:t>está </a:t>
            </a:r>
            <a:r>
              <a:rPr sz="2100" spc="100" dirty="0">
                <a:latin typeface="Arial"/>
                <a:cs typeface="Arial"/>
              </a:rPr>
              <a:t>em</a:t>
            </a:r>
            <a:r>
              <a:rPr sz="2100" spc="185" dirty="0">
                <a:latin typeface="Arial"/>
                <a:cs typeface="Arial"/>
              </a:rPr>
              <a:t> </a:t>
            </a:r>
            <a:r>
              <a:rPr sz="2100" spc="65" dirty="0">
                <a:latin typeface="Arial"/>
                <a:cs typeface="Arial"/>
              </a:rPr>
              <a:t>0V.</a:t>
            </a:r>
            <a:endParaRPr sz="2100">
              <a:latin typeface="Arial"/>
              <a:cs typeface="Arial"/>
            </a:endParaRPr>
          </a:p>
          <a:p>
            <a:pPr marL="524510" marR="5080" indent="-228600">
              <a:lnSpc>
                <a:spcPts val="2020"/>
              </a:lnSpc>
              <a:spcBef>
                <a:spcPts val="29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45" dirty="0">
                <a:solidFill>
                  <a:srgbClr val="FF0000"/>
                </a:solidFill>
                <a:latin typeface="Arial"/>
                <a:cs typeface="Arial"/>
              </a:rPr>
              <a:t>INPUT </a:t>
            </a:r>
            <a:r>
              <a:rPr sz="2100" spc="-120" dirty="0">
                <a:latin typeface="Arial"/>
                <a:cs typeface="Arial"/>
              </a:rPr>
              <a:t>– </a:t>
            </a:r>
            <a:r>
              <a:rPr sz="2100" spc="95" dirty="0">
                <a:latin typeface="Arial"/>
                <a:cs typeface="Arial"/>
              </a:rPr>
              <a:t>indica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110" dirty="0">
                <a:latin typeface="Arial"/>
                <a:cs typeface="Arial"/>
              </a:rPr>
              <a:t>uma </a:t>
            </a:r>
            <a:r>
              <a:rPr sz="2100" spc="120" dirty="0">
                <a:latin typeface="Arial"/>
                <a:cs typeface="Arial"/>
              </a:rPr>
              <a:t>porta </a:t>
            </a:r>
            <a:r>
              <a:rPr sz="2100" spc="40" dirty="0">
                <a:latin typeface="Arial"/>
                <a:cs typeface="Arial"/>
              </a:rPr>
              <a:t>será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85" dirty="0">
                <a:latin typeface="Arial"/>
                <a:cs typeface="Arial"/>
              </a:rPr>
              <a:t>entrada de  </a:t>
            </a:r>
            <a:r>
              <a:rPr sz="2100" spc="80" dirty="0">
                <a:latin typeface="Arial"/>
                <a:cs typeface="Arial"/>
              </a:rPr>
              <a:t>dados.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ts val="208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50" dirty="0">
                <a:solidFill>
                  <a:srgbClr val="FF0000"/>
                </a:solidFill>
                <a:latin typeface="Arial"/>
                <a:cs typeface="Arial"/>
              </a:rPr>
              <a:t>OUTPUT </a:t>
            </a:r>
            <a:r>
              <a:rPr sz="2100" spc="-120" dirty="0">
                <a:latin typeface="Arial"/>
                <a:cs typeface="Arial"/>
              </a:rPr>
              <a:t>– </a:t>
            </a:r>
            <a:r>
              <a:rPr sz="2100" spc="95" dirty="0">
                <a:latin typeface="Arial"/>
                <a:cs typeface="Arial"/>
              </a:rPr>
              <a:t>indica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110" dirty="0">
                <a:latin typeface="Arial"/>
                <a:cs typeface="Arial"/>
              </a:rPr>
              <a:t>uma </a:t>
            </a:r>
            <a:r>
              <a:rPr sz="2100" spc="120" dirty="0">
                <a:latin typeface="Arial"/>
                <a:cs typeface="Arial"/>
              </a:rPr>
              <a:t>porta </a:t>
            </a:r>
            <a:r>
              <a:rPr sz="2100" spc="40" dirty="0">
                <a:latin typeface="Arial"/>
                <a:cs typeface="Arial"/>
              </a:rPr>
              <a:t>será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35" dirty="0">
                <a:latin typeface="Arial"/>
                <a:cs typeface="Arial"/>
              </a:rPr>
              <a:t>saída</a:t>
            </a:r>
            <a:r>
              <a:rPr sz="2100" spc="40" dirty="0">
                <a:latin typeface="Arial"/>
                <a:cs typeface="Arial"/>
              </a:rPr>
              <a:t> </a:t>
            </a:r>
            <a:r>
              <a:rPr sz="2100" spc="70" dirty="0">
                <a:latin typeface="Arial"/>
                <a:cs typeface="Arial"/>
              </a:rPr>
              <a:t>de</a:t>
            </a:r>
            <a:endParaRPr sz="2100">
              <a:latin typeface="Arial"/>
              <a:cs typeface="Arial"/>
            </a:endParaRPr>
          </a:p>
          <a:p>
            <a:pPr marL="524510">
              <a:lnSpc>
                <a:spcPts val="2270"/>
              </a:lnSpc>
            </a:pPr>
            <a:r>
              <a:rPr sz="2100" spc="80" dirty="0">
                <a:latin typeface="Arial"/>
                <a:cs typeface="Arial"/>
              </a:rPr>
              <a:t>dados.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6682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84</a:t>
            </a:fld>
            <a:endParaRPr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021"/>
            <a:ext cx="7018020" cy="105854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68605" marR="6985" indent="-256540">
              <a:lnSpc>
                <a:spcPts val="2480"/>
              </a:lnSpc>
              <a:spcBef>
                <a:spcPts val="420"/>
              </a:spcBef>
              <a:tabLst>
                <a:tab pos="268605" algn="l"/>
                <a:tab pos="1716405" algn="l"/>
                <a:tab pos="2390140" algn="l"/>
                <a:tab pos="3612515" algn="l"/>
                <a:tab pos="5222240" algn="l"/>
                <a:tab pos="5748020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45" dirty="0">
                <a:solidFill>
                  <a:srgbClr val="000000"/>
                </a:solidFill>
              </a:rPr>
              <a:t>Variáv</a:t>
            </a:r>
            <a:r>
              <a:rPr sz="2300" spc="40" dirty="0">
                <a:solidFill>
                  <a:srgbClr val="000000"/>
                </a:solidFill>
              </a:rPr>
              <a:t>e</a:t>
            </a:r>
            <a:r>
              <a:rPr sz="2300" spc="50" dirty="0">
                <a:solidFill>
                  <a:srgbClr val="000000"/>
                </a:solidFill>
              </a:rPr>
              <a:t>i</a:t>
            </a:r>
            <a:r>
              <a:rPr sz="2300" spc="120" dirty="0">
                <a:solidFill>
                  <a:srgbClr val="000000"/>
                </a:solidFill>
              </a:rPr>
              <a:t>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50" dirty="0">
                <a:solidFill>
                  <a:srgbClr val="000000"/>
                </a:solidFill>
              </a:rPr>
              <a:t>são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80" dirty="0"/>
              <a:t>l</a:t>
            </a:r>
            <a:r>
              <a:rPr sz="2300" spc="204" dirty="0"/>
              <a:t>u</a:t>
            </a:r>
            <a:r>
              <a:rPr sz="2300" spc="75" dirty="0"/>
              <a:t>g</a:t>
            </a:r>
            <a:r>
              <a:rPr sz="2300" spc="65" dirty="0"/>
              <a:t>a</a:t>
            </a:r>
            <a:r>
              <a:rPr sz="2300" spc="60" dirty="0"/>
              <a:t>re</a:t>
            </a:r>
            <a:r>
              <a:rPr sz="2300" spc="70" dirty="0"/>
              <a:t>s</a:t>
            </a:r>
            <a:r>
              <a:rPr sz="2300" dirty="0"/>
              <a:t>	</a:t>
            </a:r>
            <a:r>
              <a:rPr sz="2300" spc="-30" dirty="0"/>
              <a:t>(</a:t>
            </a:r>
            <a:r>
              <a:rPr sz="2300" spc="135" dirty="0"/>
              <a:t>pos</a:t>
            </a:r>
            <a:r>
              <a:rPr sz="2300" spc="60" dirty="0"/>
              <a:t>i</a:t>
            </a:r>
            <a:r>
              <a:rPr sz="2300" spc="10" dirty="0"/>
              <a:t>ç</a:t>
            </a:r>
            <a:r>
              <a:rPr sz="2300" spc="120" dirty="0"/>
              <a:t>õ</a:t>
            </a:r>
            <a:r>
              <a:rPr sz="2300" spc="10" dirty="0"/>
              <a:t>e</a:t>
            </a:r>
            <a:r>
              <a:rPr sz="2300" spc="20" dirty="0"/>
              <a:t>s</a:t>
            </a:r>
            <a:r>
              <a:rPr sz="2300" spc="-20" dirty="0"/>
              <a:t>)</a:t>
            </a:r>
            <a:r>
              <a:rPr sz="2300" dirty="0"/>
              <a:t>	</a:t>
            </a:r>
            <a:r>
              <a:rPr sz="2300" spc="65" dirty="0">
                <a:solidFill>
                  <a:srgbClr val="000000"/>
                </a:solidFill>
              </a:rPr>
              <a:t>n</a:t>
            </a:r>
            <a:r>
              <a:rPr sz="2300" spc="70" dirty="0">
                <a:solidFill>
                  <a:srgbClr val="000000"/>
                </a:solidFill>
              </a:rPr>
              <a:t>a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145" dirty="0">
                <a:solidFill>
                  <a:srgbClr val="000000"/>
                </a:solidFill>
              </a:rPr>
              <a:t>me</a:t>
            </a:r>
            <a:r>
              <a:rPr sz="2300" spc="165" dirty="0">
                <a:solidFill>
                  <a:srgbClr val="000000"/>
                </a:solidFill>
              </a:rPr>
              <a:t>m</a:t>
            </a:r>
            <a:r>
              <a:rPr sz="2300" spc="95" dirty="0">
                <a:solidFill>
                  <a:srgbClr val="000000"/>
                </a:solidFill>
              </a:rPr>
              <a:t>ória  </a:t>
            </a:r>
            <a:r>
              <a:rPr sz="2300" spc="125" dirty="0">
                <a:solidFill>
                  <a:srgbClr val="000000"/>
                </a:solidFill>
              </a:rPr>
              <a:t>principal </a:t>
            </a:r>
            <a:r>
              <a:rPr sz="2300" spc="105" dirty="0">
                <a:solidFill>
                  <a:srgbClr val="000000"/>
                </a:solidFill>
              </a:rPr>
              <a:t>que </a:t>
            </a:r>
            <a:r>
              <a:rPr sz="2300" spc="80" dirty="0">
                <a:solidFill>
                  <a:srgbClr val="000000"/>
                </a:solidFill>
              </a:rPr>
              <a:t>servem para </a:t>
            </a:r>
            <a:r>
              <a:rPr sz="2300" spc="90" dirty="0"/>
              <a:t>armazenar</a:t>
            </a:r>
            <a:r>
              <a:rPr sz="2300" spc="-35" dirty="0"/>
              <a:t> </a:t>
            </a:r>
            <a:r>
              <a:rPr sz="2300" spc="95" dirty="0"/>
              <a:t>dados</a:t>
            </a:r>
            <a:r>
              <a:rPr sz="2300" spc="95" dirty="0">
                <a:solidFill>
                  <a:srgbClr val="000000"/>
                </a:solidFill>
              </a:rPr>
              <a:t>.</a:t>
            </a:r>
            <a:endParaRPr sz="2300"/>
          </a:p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68605" algn="l"/>
                <a:tab pos="856615" algn="l"/>
                <a:tab pos="2319020" algn="l"/>
                <a:tab pos="3047365" algn="l"/>
                <a:tab pos="4711700" algn="l"/>
                <a:tab pos="5966460" algn="l"/>
                <a:tab pos="6550025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35" dirty="0">
                <a:solidFill>
                  <a:srgbClr val="000000"/>
                </a:solidFill>
              </a:rPr>
              <a:t>As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15" dirty="0">
                <a:solidFill>
                  <a:srgbClr val="000000"/>
                </a:solidFill>
              </a:rPr>
              <a:t>v</a:t>
            </a:r>
            <a:r>
              <a:rPr sz="2300" spc="10" dirty="0">
                <a:solidFill>
                  <a:srgbClr val="000000"/>
                </a:solidFill>
              </a:rPr>
              <a:t>a</a:t>
            </a:r>
            <a:r>
              <a:rPr sz="2300" spc="165" dirty="0">
                <a:solidFill>
                  <a:srgbClr val="000000"/>
                </a:solidFill>
              </a:rPr>
              <a:t>r</a:t>
            </a:r>
            <a:r>
              <a:rPr sz="2300" spc="50" dirty="0">
                <a:solidFill>
                  <a:srgbClr val="000000"/>
                </a:solidFill>
              </a:rPr>
              <a:t>iá</a:t>
            </a:r>
            <a:r>
              <a:rPr sz="2300" spc="60" dirty="0">
                <a:solidFill>
                  <a:srgbClr val="000000"/>
                </a:solidFill>
              </a:rPr>
              <a:t>v</a:t>
            </a:r>
            <a:r>
              <a:rPr sz="2300" spc="50" dirty="0">
                <a:solidFill>
                  <a:srgbClr val="000000"/>
                </a:solidFill>
              </a:rPr>
              <a:t>ei</a:t>
            </a:r>
            <a:r>
              <a:rPr sz="2300" spc="70" dirty="0">
                <a:solidFill>
                  <a:srgbClr val="000000"/>
                </a:solidFill>
              </a:rPr>
              <a:t>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50" dirty="0">
                <a:solidFill>
                  <a:srgbClr val="000000"/>
                </a:solidFill>
              </a:rPr>
              <a:t>são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-25" dirty="0">
                <a:solidFill>
                  <a:srgbClr val="000000"/>
                </a:solidFill>
              </a:rPr>
              <a:t>a</a:t>
            </a:r>
            <a:r>
              <a:rPr sz="2300" spc="10" dirty="0">
                <a:solidFill>
                  <a:srgbClr val="000000"/>
                </a:solidFill>
              </a:rPr>
              <a:t>cess</a:t>
            </a:r>
            <a:r>
              <a:rPr sz="2300" spc="5" dirty="0">
                <a:solidFill>
                  <a:srgbClr val="000000"/>
                </a:solidFill>
              </a:rPr>
              <a:t>a</a:t>
            </a:r>
            <a:r>
              <a:rPr sz="2300" spc="60" dirty="0">
                <a:solidFill>
                  <a:srgbClr val="000000"/>
                </a:solidFill>
              </a:rPr>
              <a:t>da</a:t>
            </a:r>
            <a:r>
              <a:rPr sz="2300" spc="55" dirty="0">
                <a:solidFill>
                  <a:srgbClr val="000000"/>
                </a:solidFill>
              </a:rPr>
              <a:t>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60" dirty="0">
                <a:solidFill>
                  <a:srgbClr val="000000"/>
                </a:solidFill>
              </a:rPr>
              <a:t>atravé</a:t>
            </a:r>
            <a:r>
              <a:rPr sz="2300" spc="70" dirty="0">
                <a:solidFill>
                  <a:srgbClr val="000000"/>
                </a:solidFill>
              </a:rPr>
              <a:t>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70" dirty="0">
                <a:solidFill>
                  <a:srgbClr val="000000"/>
                </a:solidFill>
              </a:rPr>
              <a:t>d</a:t>
            </a:r>
            <a:r>
              <a:rPr sz="2300" spc="85" dirty="0">
                <a:solidFill>
                  <a:srgbClr val="000000"/>
                </a:solidFill>
              </a:rPr>
              <a:t>e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185" dirty="0">
                <a:solidFill>
                  <a:srgbClr val="000000"/>
                </a:solidFill>
              </a:rPr>
              <a:t>um</a:t>
            </a:r>
            <a:endParaRPr sz="2300"/>
          </a:p>
        </p:txBody>
      </p:sp>
      <p:sp>
        <p:nvSpPr>
          <p:cNvPr id="4" name="object 4"/>
          <p:cNvSpPr txBox="1"/>
          <p:nvPr/>
        </p:nvSpPr>
        <p:spPr>
          <a:xfrm>
            <a:off x="645668" y="2443099"/>
            <a:ext cx="7017384" cy="3369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05"/>
              </a:spcBef>
            </a:pP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identificador</a:t>
            </a:r>
            <a:r>
              <a:rPr sz="2300" spc="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único</a:t>
            </a:r>
            <a:r>
              <a:rPr sz="2300" spc="114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68605" marR="5080" indent="-256540" algn="just">
              <a:lnSpc>
                <a:spcPts val="2480"/>
              </a:lnSpc>
              <a:spcBef>
                <a:spcPts val="445"/>
              </a:spcBef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550" spc="75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conteúdo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65" dirty="0">
                <a:latin typeface="Arial"/>
                <a:cs typeface="Arial"/>
              </a:rPr>
              <a:t>variável </a:t>
            </a:r>
            <a:r>
              <a:rPr sz="2300" spc="114" dirty="0">
                <a:latin typeface="Arial"/>
                <a:cs typeface="Arial"/>
              </a:rPr>
              <a:t>pode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variar </a:t>
            </a:r>
            <a:r>
              <a:rPr sz="2300" spc="-155" dirty="0">
                <a:latin typeface="Arial"/>
                <a:cs typeface="Arial"/>
              </a:rPr>
              <a:t>ao  </a:t>
            </a:r>
            <a:r>
              <a:rPr sz="2300" spc="140" dirty="0">
                <a:latin typeface="Arial"/>
                <a:cs typeface="Arial"/>
              </a:rPr>
              <a:t>longo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45" dirty="0">
                <a:latin typeface="Arial"/>
                <a:cs typeface="Arial"/>
              </a:rPr>
              <a:t>tempo </a:t>
            </a:r>
            <a:r>
              <a:rPr sz="2300" spc="114" dirty="0">
                <a:latin typeface="Arial"/>
                <a:cs typeface="Arial"/>
              </a:rPr>
              <a:t>durante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70" dirty="0">
                <a:latin typeface="Arial"/>
                <a:cs typeface="Arial"/>
              </a:rPr>
              <a:t>execução </a:t>
            </a:r>
            <a:r>
              <a:rPr sz="2300" spc="80" dirty="0">
                <a:latin typeface="Arial"/>
                <a:cs typeface="Arial"/>
              </a:rPr>
              <a:t>de </a:t>
            </a:r>
            <a:r>
              <a:rPr sz="2300" spc="175" dirty="0">
                <a:latin typeface="Arial"/>
                <a:cs typeface="Arial"/>
              </a:rPr>
              <a:t>um  </a:t>
            </a:r>
            <a:r>
              <a:rPr sz="2300" spc="120" dirty="0">
                <a:latin typeface="Arial"/>
                <a:cs typeface="Arial"/>
              </a:rPr>
              <a:t>programa.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ts val="2620"/>
              </a:lnSpc>
              <a:spcBef>
                <a:spcPts val="95"/>
              </a:spcBef>
              <a:tabLst>
                <a:tab pos="268605" algn="l"/>
                <a:tab pos="1071880" algn="l"/>
                <a:tab pos="2313940" algn="l"/>
                <a:tab pos="2809240" algn="l"/>
                <a:tab pos="3684270" algn="l"/>
                <a:tab pos="5359400" algn="l"/>
                <a:tab pos="5979795" algn="l"/>
                <a:tab pos="6840855" algn="l"/>
              </a:tabLst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300" spc="80" dirty="0">
                <a:latin typeface="Arial"/>
                <a:cs typeface="Arial"/>
              </a:rPr>
              <a:t>Um</a:t>
            </a:r>
            <a:r>
              <a:rPr sz="2300" spc="-1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" dirty="0">
                <a:latin typeface="Arial"/>
                <a:cs typeface="Arial"/>
              </a:rPr>
              <a:t>v</a:t>
            </a:r>
            <a:r>
              <a:rPr sz="2300" spc="10" dirty="0">
                <a:latin typeface="Arial"/>
                <a:cs typeface="Arial"/>
              </a:rPr>
              <a:t>a</a:t>
            </a:r>
            <a:r>
              <a:rPr sz="2300" spc="165" dirty="0">
                <a:latin typeface="Arial"/>
                <a:cs typeface="Arial"/>
              </a:rPr>
              <a:t>r</a:t>
            </a:r>
            <a:r>
              <a:rPr sz="2300" spc="35" dirty="0">
                <a:latin typeface="Arial"/>
                <a:cs typeface="Arial"/>
              </a:rPr>
              <a:t>i</a:t>
            </a:r>
            <a:r>
              <a:rPr sz="2300" spc="95" dirty="0">
                <a:latin typeface="Arial"/>
                <a:cs typeface="Arial"/>
              </a:rPr>
              <a:t>á</a:t>
            </a:r>
            <a:r>
              <a:rPr sz="2300" spc="20" dirty="0">
                <a:latin typeface="Arial"/>
                <a:cs typeface="Arial"/>
              </a:rPr>
              <a:t>v</a:t>
            </a:r>
            <a:r>
              <a:rPr sz="2300" spc="15" dirty="0">
                <a:latin typeface="Arial"/>
                <a:cs typeface="Arial"/>
              </a:rPr>
              <a:t>e</a:t>
            </a:r>
            <a:r>
              <a:rPr sz="2300" spc="155" dirty="0">
                <a:latin typeface="Arial"/>
                <a:cs typeface="Arial"/>
              </a:rPr>
              <a:t>l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80" dirty="0">
                <a:latin typeface="Arial"/>
                <a:cs typeface="Arial"/>
              </a:rPr>
              <a:t>só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5" dirty="0">
                <a:latin typeface="Arial"/>
                <a:cs typeface="Arial"/>
              </a:rPr>
              <a:t>p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spc="80" dirty="0">
                <a:latin typeface="Arial"/>
                <a:cs typeface="Arial"/>
              </a:rPr>
              <a:t>d</a:t>
            </a:r>
            <a:r>
              <a:rPr sz="2300" spc="85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90" dirty="0">
                <a:latin typeface="Arial"/>
                <a:cs typeface="Arial"/>
              </a:rPr>
              <a:t>armaz</a:t>
            </a:r>
            <a:r>
              <a:rPr sz="2300" spc="75" dirty="0">
                <a:latin typeface="Arial"/>
                <a:cs typeface="Arial"/>
              </a:rPr>
              <a:t>e</a:t>
            </a:r>
            <a:r>
              <a:rPr sz="2300" spc="105" dirty="0">
                <a:latin typeface="Arial"/>
                <a:cs typeface="Arial"/>
              </a:rPr>
              <a:t>nar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300" spc="229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2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al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spc="17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2300">
              <a:latin typeface="Arial"/>
              <a:cs typeface="Arial"/>
            </a:endParaRPr>
          </a:p>
          <a:p>
            <a:pPr marL="268605">
              <a:lnSpc>
                <a:spcPts val="2620"/>
              </a:lnSpc>
            </a:pPr>
            <a:r>
              <a:rPr sz="2300" spc="40" dirty="0">
                <a:solidFill>
                  <a:srgbClr val="FF0000"/>
                </a:solidFill>
                <a:latin typeface="Arial"/>
                <a:cs typeface="Arial"/>
              </a:rPr>
              <a:t>cada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instante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68605" marR="5715" indent="-256540" algn="just">
              <a:lnSpc>
                <a:spcPct val="90000"/>
              </a:lnSpc>
              <a:spcBef>
                <a:spcPts val="395"/>
              </a:spcBef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550" spc="76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300" spc="80" dirty="0">
                <a:latin typeface="Arial"/>
                <a:cs typeface="Arial"/>
              </a:rPr>
              <a:t>Um </a:t>
            </a:r>
            <a:r>
              <a:rPr sz="2300" spc="125" dirty="0">
                <a:latin typeface="Arial"/>
                <a:cs typeface="Arial"/>
              </a:rPr>
              <a:t>identificador </a:t>
            </a:r>
            <a:r>
              <a:rPr sz="2300" spc="75" dirty="0">
                <a:latin typeface="Arial"/>
                <a:cs typeface="Arial"/>
              </a:rPr>
              <a:t>para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60" dirty="0">
                <a:latin typeface="Arial"/>
                <a:cs typeface="Arial"/>
              </a:rPr>
              <a:t>variável </a:t>
            </a:r>
            <a:r>
              <a:rPr sz="2300" dirty="0">
                <a:latin typeface="Arial"/>
                <a:cs typeface="Arial"/>
              </a:rPr>
              <a:t>é  </a:t>
            </a:r>
            <a:r>
              <a:rPr sz="2300" spc="130" dirty="0">
                <a:latin typeface="Arial"/>
                <a:cs typeface="Arial"/>
              </a:rPr>
              <a:t>formado </a:t>
            </a:r>
            <a:r>
              <a:rPr sz="2300" spc="155" dirty="0">
                <a:latin typeface="Arial"/>
                <a:cs typeface="Arial"/>
              </a:rPr>
              <a:t>por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95" dirty="0">
                <a:latin typeface="Arial"/>
                <a:cs typeface="Arial"/>
              </a:rPr>
              <a:t>mais </a:t>
            </a:r>
            <a:r>
              <a:rPr sz="2300" spc="60" dirty="0">
                <a:latin typeface="Arial"/>
                <a:cs typeface="Arial"/>
              </a:rPr>
              <a:t>caracteres,  </a:t>
            </a:r>
            <a:r>
              <a:rPr sz="2300" spc="90" dirty="0">
                <a:latin typeface="Arial"/>
                <a:cs typeface="Arial"/>
              </a:rPr>
              <a:t>obedecendo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10" dirty="0">
                <a:latin typeface="Arial"/>
                <a:cs typeface="Arial"/>
              </a:rPr>
              <a:t>seguinte  </a:t>
            </a:r>
            <a:r>
              <a:rPr sz="2300" spc="95" dirty="0">
                <a:latin typeface="Arial"/>
                <a:cs typeface="Arial"/>
              </a:rPr>
              <a:t>regra: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primeiro 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caractere 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deve,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obrigatoriamente,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ser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uma 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letra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0967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85</a:t>
            </a:fld>
            <a:endParaRPr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5668" y="2169998"/>
            <a:ext cx="7017384" cy="2353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400" spc="5" dirty="0">
                <a:solidFill>
                  <a:srgbClr val="FF0000"/>
                </a:solidFill>
                <a:latin typeface="Arial"/>
                <a:cs typeface="Arial"/>
              </a:rPr>
              <a:t>ATENÇÃO!!!</a:t>
            </a:r>
            <a:endParaRPr sz="2400">
              <a:latin typeface="Arial"/>
              <a:cs typeface="Arial"/>
            </a:endParaRPr>
          </a:p>
          <a:p>
            <a:pPr marL="524510" marR="5080" indent="-228600" algn="just">
              <a:lnSpc>
                <a:spcPct val="100000"/>
              </a:lnSpc>
              <a:spcBef>
                <a:spcPts val="297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600" b="1" spc="20" dirty="0">
                <a:solidFill>
                  <a:srgbClr val="A2171E"/>
                </a:solidFill>
                <a:latin typeface="Arial"/>
                <a:cs typeface="Arial"/>
              </a:rPr>
              <a:t>Um identificador </a:t>
            </a:r>
            <a:r>
              <a:rPr sz="2600" b="1" spc="30" dirty="0">
                <a:solidFill>
                  <a:srgbClr val="A2171E"/>
                </a:solidFill>
                <a:latin typeface="Arial"/>
                <a:cs typeface="Arial"/>
              </a:rPr>
              <a:t>de </a:t>
            </a:r>
            <a:r>
              <a:rPr sz="2600" b="1" spc="35" dirty="0">
                <a:solidFill>
                  <a:srgbClr val="A2171E"/>
                </a:solidFill>
                <a:latin typeface="Arial"/>
                <a:cs typeface="Arial"/>
              </a:rPr>
              <a:t>uma </a:t>
            </a:r>
            <a:r>
              <a:rPr sz="2600" b="1" spc="-15" dirty="0">
                <a:solidFill>
                  <a:srgbClr val="A2171E"/>
                </a:solidFill>
                <a:latin typeface="Arial"/>
                <a:cs typeface="Arial"/>
              </a:rPr>
              <a:t>variável</a:t>
            </a:r>
            <a:r>
              <a:rPr sz="2600" b="1" spc="690" dirty="0">
                <a:solidFill>
                  <a:srgbClr val="A2171E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A2171E"/>
                </a:solidFill>
                <a:latin typeface="Arial"/>
                <a:cs typeface="Arial"/>
              </a:rPr>
              <a:t>ou  </a:t>
            </a:r>
            <a:r>
              <a:rPr sz="2600" b="1" dirty="0">
                <a:solidFill>
                  <a:srgbClr val="A2171E"/>
                </a:solidFill>
                <a:latin typeface="Arial"/>
                <a:cs typeface="Arial"/>
              </a:rPr>
              <a:t>constante </a:t>
            </a:r>
            <a:r>
              <a:rPr sz="2600" b="1" spc="5" dirty="0">
                <a:solidFill>
                  <a:srgbClr val="A2171E"/>
                </a:solidFill>
                <a:latin typeface="Arial"/>
                <a:cs typeface="Arial"/>
              </a:rPr>
              <a:t>não </a:t>
            </a:r>
            <a:r>
              <a:rPr sz="2600" b="1" spc="20" dirty="0">
                <a:solidFill>
                  <a:srgbClr val="A2171E"/>
                </a:solidFill>
                <a:latin typeface="Arial"/>
                <a:cs typeface="Arial"/>
              </a:rPr>
              <a:t>pode </a:t>
            </a:r>
            <a:r>
              <a:rPr sz="2600" b="1" spc="-20" dirty="0">
                <a:solidFill>
                  <a:srgbClr val="A2171E"/>
                </a:solidFill>
                <a:latin typeface="Arial"/>
                <a:cs typeface="Arial"/>
              </a:rPr>
              <a:t>ser </a:t>
            </a:r>
            <a:r>
              <a:rPr sz="2600" b="1" spc="45" dirty="0">
                <a:solidFill>
                  <a:srgbClr val="A2171E"/>
                </a:solidFill>
                <a:latin typeface="Arial"/>
                <a:cs typeface="Arial"/>
              </a:rPr>
              <a:t>formado </a:t>
            </a:r>
            <a:r>
              <a:rPr sz="2600" b="1" spc="30" dirty="0">
                <a:solidFill>
                  <a:srgbClr val="A2171E"/>
                </a:solidFill>
                <a:latin typeface="Arial"/>
                <a:cs typeface="Arial"/>
              </a:rPr>
              <a:t>por  </a:t>
            </a:r>
            <a:r>
              <a:rPr sz="2600" b="1" spc="-20" dirty="0">
                <a:solidFill>
                  <a:srgbClr val="A2171E"/>
                </a:solidFill>
                <a:latin typeface="Arial"/>
                <a:cs typeface="Arial"/>
              </a:rPr>
              <a:t>caracteres </a:t>
            </a:r>
            <a:r>
              <a:rPr sz="2600" b="1" spc="-30" dirty="0">
                <a:solidFill>
                  <a:srgbClr val="A2171E"/>
                </a:solidFill>
                <a:latin typeface="Arial"/>
                <a:cs typeface="Arial"/>
              </a:rPr>
              <a:t>especiais </a:t>
            </a:r>
            <a:r>
              <a:rPr sz="2600" b="1" spc="15" dirty="0">
                <a:solidFill>
                  <a:srgbClr val="A2171E"/>
                </a:solidFill>
                <a:latin typeface="Arial"/>
                <a:cs typeface="Arial"/>
              </a:rPr>
              <a:t>ou </a:t>
            </a:r>
            <a:r>
              <a:rPr sz="2600" b="1" spc="-20" dirty="0">
                <a:solidFill>
                  <a:srgbClr val="A2171E"/>
                </a:solidFill>
                <a:latin typeface="Arial"/>
                <a:cs typeface="Arial"/>
              </a:rPr>
              <a:t>palavras  reservadas </a:t>
            </a:r>
            <a:r>
              <a:rPr sz="2600" b="1" spc="25" dirty="0">
                <a:solidFill>
                  <a:srgbClr val="A2171E"/>
                </a:solidFill>
                <a:latin typeface="Arial"/>
                <a:cs typeface="Arial"/>
              </a:rPr>
              <a:t>da</a:t>
            </a:r>
            <a:r>
              <a:rPr sz="2600" b="1" spc="165" dirty="0">
                <a:solidFill>
                  <a:srgbClr val="A2171E"/>
                </a:solidFill>
                <a:latin typeface="Arial"/>
                <a:cs typeface="Arial"/>
              </a:rPr>
              <a:t> </a:t>
            </a:r>
            <a:r>
              <a:rPr sz="2600" b="1" spc="35" dirty="0">
                <a:solidFill>
                  <a:srgbClr val="A2171E"/>
                </a:solidFill>
                <a:latin typeface="Arial"/>
                <a:cs typeface="Arial"/>
              </a:rPr>
              <a:t>linguagem.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0967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86</a:t>
            </a:fld>
            <a:endParaRPr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725548"/>
            <a:ext cx="440245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110" dirty="0">
                <a:solidFill>
                  <a:srgbClr val="000000"/>
                </a:solidFill>
              </a:rPr>
              <a:t>dados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140" dirty="0">
                <a:solidFill>
                  <a:srgbClr val="000000"/>
                </a:solidFill>
              </a:rPr>
              <a:t>definem: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2146173"/>
            <a:ext cx="6734175" cy="301561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41300" marR="5715" indent="-228600" algn="just">
              <a:lnSpc>
                <a:spcPts val="2480"/>
              </a:lnSpc>
              <a:spcBef>
                <a:spcPts val="42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10" dirty="0">
                <a:latin typeface="Arial"/>
                <a:cs typeface="Arial"/>
              </a:rPr>
              <a:t>quantidade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30" dirty="0">
                <a:latin typeface="Arial"/>
                <a:cs typeface="Arial"/>
              </a:rPr>
              <a:t>memória </a:t>
            </a:r>
            <a:r>
              <a:rPr sz="2300" spc="100" dirty="0">
                <a:latin typeface="Arial"/>
                <a:cs typeface="Arial"/>
              </a:rPr>
              <a:t>que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65" dirty="0">
                <a:latin typeface="Arial"/>
                <a:cs typeface="Arial"/>
              </a:rPr>
              <a:t>variável 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95" dirty="0">
                <a:latin typeface="Arial"/>
                <a:cs typeface="Arial"/>
              </a:rPr>
              <a:t>constante </a:t>
            </a:r>
            <a:r>
              <a:rPr sz="2300" spc="110" dirty="0">
                <a:latin typeface="Arial"/>
                <a:cs typeface="Arial"/>
              </a:rPr>
              <a:t>irá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100" dirty="0">
                <a:latin typeface="Arial"/>
                <a:cs typeface="Arial"/>
              </a:rPr>
              <a:t>ocupar;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90100"/>
              </a:lnSpc>
              <a:spcBef>
                <a:spcPts val="26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35" dirty="0">
                <a:latin typeface="Arial"/>
                <a:cs typeface="Arial"/>
              </a:rPr>
              <a:t>As</a:t>
            </a:r>
            <a:r>
              <a:rPr sz="2300" spc="705" dirty="0">
                <a:latin typeface="Arial"/>
                <a:cs typeface="Arial"/>
              </a:rPr>
              <a:t> </a:t>
            </a:r>
            <a:r>
              <a:rPr sz="2300" spc="70" dirty="0">
                <a:latin typeface="Arial"/>
                <a:cs typeface="Arial"/>
              </a:rPr>
              <a:t>operações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40" dirty="0">
                <a:latin typeface="Arial"/>
                <a:cs typeface="Arial"/>
              </a:rPr>
              <a:t>podem </a:t>
            </a:r>
            <a:r>
              <a:rPr sz="2300" spc="65" dirty="0">
                <a:latin typeface="Arial"/>
                <a:cs typeface="Arial"/>
              </a:rPr>
              <a:t>ser </a:t>
            </a:r>
            <a:r>
              <a:rPr sz="2300" spc="75" dirty="0">
                <a:latin typeface="Arial"/>
                <a:cs typeface="Arial"/>
              </a:rPr>
              <a:t>executadas  </a:t>
            </a:r>
            <a:r>
              <a:rPr sz="2300" spc="100" dirty="0">
                <a:latin typeface="Arial"/>
                <a:cs typeface="Arial"/>
              </a:rPr>
              <a:t>sobre </a:t>
            </a:r>
            <a:r>
              <a:rPr sz="2300" spc="120" dirty="0">
                <a:latin typeface="Arial"/>
                <a:cs typeface="Arial"/>
              </a:rPr>
              <a:t>uma </a:t>
            </a:r>
            <a:r>
              <a:rPr sz="2300" spc="65" dirty="0">
                <a:latin typeface="Arial"/>
                <a:cs typeface="Arial"/>
              </a:rPr>
              <a:t>variável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100" dirty="0">
                <a:latin typeface="Arial"/>
                <a:cs typeface="Arial"/>
              </a:rPr>
              <a:t>constante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125" dirty="0">
                <a:latin typeface="Arial"/>
                <a:cs typeface="Arial"/>
              </a:rPr>
              <a:t>determinado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spc="155" dirty="0">
                <a:latin typeface="Arial"/>
                <a:cs typeface="Arial"/>
              </a:rPr>
              <a:t>tipo;</a:t>
            </a:r>
            <a:endParaRPr sz="2300">
              <a:latin typeface="Arial"/>
              <a:cs typeface="Arial"/>
            </a:endParaRPr>
          </a:p>
          <a:p>
            <a:pPr marL="241300" marR="6350" indent="-228600" algn="just">
              <a:lnSpc>
                <a:spcPts val="2480"/>
              </a:lnSpc>
              <a:spcBef>
                <a:spcPts val="34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20" dirty="0">
                <a:latin typeface="Arial"/>
                <a:cs typeface="Arial"/>
              </a:rPr>
              <a:t>faixa </a:t>
            </a:r>
            <a:r>
              <a:rPr sz="2300" spc="80" dirty="0">
                <a:latin typeface="Arial"/>
                <a:cs typeface="Arial"/>
              </a:rPr>
              <a:t>de </a:t>
            </a:r>
            <a:r>
              <a:rPr sz="2300" spc="70" dirty="0">
                <a:latin typeface="Arial"/>
                <a:cs typeface="Arial"/>
              </a:rPr>
              <a:t>valores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14" dirty="0">
                <a:latin typeface="Arial"/>
                <a:cs typeface="Arial"/>
              </a:rPr>
              <a:t>uma </a:t>
            </a:r>
            <a:r>
              <a:rPr sz="2300" spc="65" dirty="0">
                <a:latin typeface="Arial"/>
                <a:cs typeface="Arial"/>
              </a:rPr>
              <a:t>variável </a:t>
            </a:r>
            <a:r>
              <a:rPr sz="2300" spc="125" dirty="0">
                <a:latin typeface="Arial"/>
                <a:cs typeface="Arial"/>
              </a:rPr>
              <a:t>ou  </a:t>
            </a:r>
            <a:r>
              <a:rPr sz="2300" spc="95" dirty="0">
                <a:latin typeface="Arial"/>
                <a:cs typeface="Arial"/>
              </a:rPr>
              <a:t>constante </a:t>
            </a:r>
            <a:r>
              <a:rPr sz="2300" spc="114" dirty="0">
                <a:latin typeface="Arial"/>
                <a:cs typeface="Arial"/>
              </a:rPr>
              <a:t>pode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armazenar;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ts val="2615"/>
              </a:lnSpc>
              <a:buClr>
                <a:srgbClr val="2CA1BE"/>
              </a:buClr>
              <a:buFont typeface="Verdana"/>
              <a:buChar char="◦"/>
              <a:tabLst>
                <a:tab pos="241935" algn="l"/>
                <a:tab pos="707390" algn="l"/>
                <a:tab pos="1762125" algn="l"/>
                <a:tab pos="2783205" algn="l"/>
                <a:tab pos="3201035" algn="l"/>
                <a:tab pos="4137025" algn="l"/>
                <a:tab pos="6126480" algn="l"/>
              </a:tabLst>
            </a:pPr>
            <a:r>
              <a:rPr sz="2300" dirty="0">
                <a:latin typeface="Arial"/>
                <a:cs typeface="Arial"/>
              </a:rPr>
              <a:t>O	</a:t>
            </a:r>
            <a:r>
              <a:rPr sz="2300" spc="165" dirty="0">
                <a:latin typeface="Arial"/>
                <a:cs typeface="Arial"/>
              </a:rPr>
              <a:t>modo	</a:t>
            </a:r>
            <a:r>
              <a:rPr sz="2300" spc="130" dirty="0">
                <a:latin typeface="Arial"/>
                <a:cs typeface="Arial"/>
              </a:rPr>
              <a:t>com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75" dirty="0">
                <a:latin typeface="Arial"/>
                <a:cs typeface="Arial"/>
              </a:rPr>
              <a:t>val</a:t>
            </a:r>
            <a:r>
              <a:rPr sz="2300" spc="85" dirty="0">
                <a:latin typeface="Arial"/>
                <a:cs typeface="Arial"/>
              </a:rPr>
              <a:t>o</a:t>
            </a:r>
            <a:r>
              <a:rPr sz="2300" spc="175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25" dirty="0">
                <a:latin typeface="Arial"/>
                <a:cs typeface="Arial"/>
              </a:rPr>
              <a:t>a</a:t>
            </a:r>
            <a:r>
              <a:rPr sz="2300" spc="110" dirty="0">
                <a:latin typeface="Arial"/>
                <a:cs typeface="Arial"/>
              </a:rPr>
              <a:t>r</a:t>
            </a:r>
            <a:r>
              <a:rPr sz="2300" spc="280" dirty="0">
                <a:latin typeface="Arial"/>
                <a:cs typeface="Arial"/>
              </a:rPr>
              <a:t>m</a:t>
            </a:r>
            <a:r>
              <a:rPr sz="2300" spc="80" dirty="0">
                <a:latin typeface="Arial"/>
                <a:cs typeface="Arial"/>
              </a:rPr>
              <a:t>azenad</a:t>
            </a:r>
            <a:r>
              <a:rPr sz="2300" spc="8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75" dirty="0">
                <a:latin typeface="Arial"/>
                <a:cs typeface="Arial"/>
              </a:rPr>
              <a:t>se</a:t>
            </a:r>
            <a:r>
              <a:rPr sz="2300" spc="50" dirty="0">
                <a:latin typeface="Arial"/>
                <a:cs typeface="Arial"/>
              </a:rPr>
              <a:t>r</a:t>
            </a:r>
            <a:r>
              <a:rPr sz="2300" spc="-10" dirty="0">
                <a:latin typeface="Arial"/>
                <a:cs typeface="Arial"/>
              </a:rPr>
              <a:t>á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ts val="2625"/>
              </a:lnSpc>
            </a:pPr>
            <a:r>
              <a:rPr sz="2300" spc="125" dirty="0">
                <a:latin typeface="Arial"/>
                <a:cs typeface="Arial"/>
              </a:rPr>
              <a:t>interpretado.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77774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87</a:t>
            </a:fld>
            <a:endParaRPr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52717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60" dirty="0">
                <a:solidFill>
                  <a:srgbClr val="000000"/>
                </a:solidFill>
              </a:rPr>
              <a:t>Variáveis </a:t>
            </a:r>
            <a:r>
              <a:rPr sz="2700" spc="165" dirty="0">
                <a:solidFill>
                  <a:srgbClr val="000000"/>
                </a:solidFill>
              </a:rPr>
              <a:t>no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165" dirty="0">
                <a:solidFill>
                  <a:srgbClr val="000000"/>
                </a:solidFill>
              </a:rPr>
              <a:t>Arduino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77774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61187" y="2126488"/>
          <a:ext cx="7229475" cy="4037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Tipo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Definição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void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874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spc="40" dirty="0">
                          <a:latin typeface="Arial"/>
                          <a:cs typeface="Arial"/>
                        </a:rPr>
                        <a:t>Indica </a:t>
                      </a:r>
                      <a:r>
                        <a:rPr sz="1200" spc="80" dirty="0">
                          <a:latin typeface="Arial"/>
                          <a:cs typeface="Arial"/>
                        </a:rPr>
                        <a:t>tipo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indefinido. 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Usado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geralmente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para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informar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uma  função 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não 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retorna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nenhum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valor.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b="1" spc="10" dirty="0">
                          <a:latin typeface="Arial"/>
                          <a:cs typeface="Arial"/>
                        </a:rPr>
                        <a:t>boolean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747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spc="5" dirty="0">
                          <a:latin typeface="Arial"/>
                          <a:cs typeface="Arial"/>
                        </a:rPr>
                        <a:t>Os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possíveis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são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true 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(1)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false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(0). Ocupa </a:t>
                      </a:r>
                      <a:r>
                        <a:rPr sz="1200" spc="95" dirty="0">
                          <a:latin typeface="Arial"/>
                          <a:cs typeface="Arial"/>
                        </a:rPr>
                        <a:t>um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byte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memória.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char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8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30" dirty="0">
                          <a:latin typeface="Arial"/>
                          <a:cs typeface="Arial"/>
                        </a:rPr>
                        <a:t>Ocupa </a:t>
                      </a:r>
                      <a:r>
                        <a:rPr sz="1200" spc="95" dirty="0">
                          <a:latin typeface="Arial"/>
                          <a:cs typeface="Arial"/>
                        </a:rPr>
                        <a:t>um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byte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memória.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Pode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ser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uma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letra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ou </a:t>
                      </a:r>
                      <a:r>
                        <a:rPr sz="1200" spc="95" dirty="0">
                          <a:latin typeface="Arial"/>
                          <a:cs typeface="Arial"/>
                        </a:rPr>
                        <a:t>um</a:t>
                      </a:r>
                      <a:r>
                        <a:rPr sz="1200" spc="4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número.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200" spc="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válidos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135" dirty="0">
                          <a:latin typeface="Arial"/>
                          <a:cs typeface="Arial"/>
                        </a:rPr>
                        <a:t>-128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5" dirty="0">
                          <a:latin typeface="Arial"/>
                          <a:cs typeface="Arial"/>
                        </a:rPr>
                        <a:t>127.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200" b="1" spc="5" dirty="0">
                          <a:latin typeface="Arial"/>
                          <a:cs typeface="Arial"/>
                        </a:rPr>
                        <a:t>unsigned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char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8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874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mesmo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char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porém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válidos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0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1200" spc="75" dirty="0">
                          <a:latin typeface="Arial"/>
                          <a:cs typeface="Arial"/>
                        </a:rPr>
                        <a:t>255.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b="1" spc="10" dirty="0">
                          <a:latin typeface="Arial"/>
                          <a:cs typeface="Arial"/>
                        </a:rPr>
                        <a:t>byte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30" dirty="0">
                          <a:latin typeface="Arial"/>
                          <a:cs typeface="Arial"/>
                        </a:rPr>
                        <a:t>Ocupa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bits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memória.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0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5" dirty="0">
                          <a:latin typeface="Arial"/>
                          <a:cs typeface="Arial"/>
                        </a:rPr>
                        <a:t>255.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200" b="1" spc="30" dirty="0">
                          <a:latin typeface="Arial"/>
                          <a:cs typeface="Arial"/>
                        </a:rPr>
                        <a:t>int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8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68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45" dirty="0">
                          <a:latin typeface="Arial"/>
                          <a:cs typeface="Arial"/>
                        </a:rPr>
                        <a:t>Armazena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números inteiros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ocupa </a:t>
                      </a:r>
                      <a:r>
                        <a:rPr sz="1200" spc="85" dirty="0">
                          <a:latin typeface="Arial"/>
                          <a:cs typeface="Arial"/>
                        </a:rPr>
                        <a:t>16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bits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memória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 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2bytes).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110" dirty="0">
                          <a:latin typeface="Arial"/>
                          <a:cs typeface="Arial"/>
                        </a:rPr>
                        <a:t>-32.768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32.767.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latin typeface="Arial"/>
                          <a:cs typeface="Arial"/>
                        </a:rPr>
                        <a:t>unsigned </a:t>
                      </a:r>
                      <a:r>
                        <a:rPr sz="1200" b="1" spc="30" dirty="0">
                          <a:latin typeface="Arial"/>
                          <a:cs typeface="Arial"/>
                        </a:rPr>
                        <a:t>int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68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mesmo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b="1" spc="30" dirty="0">
                          <a:latin typeface="Arial"/>
                          <a:cs typeface="Arial"/>
                        </a:rPr>
                        <a:t>int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porém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válidos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0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65.535.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200" b="1" spc="15" dirty="0">
                          <a:latin typeface="Arial"/>
                          <a:cs typeface="Arial"/>
                        </a:rPr>
                        <a:t>word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mesmo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95" dirty="0">
                          <a:latin typeface="Arial"/>
                          <a:cs typeface="Arial"/>
                        </a:rPr>
                        <a:t>um </a:t>
                      </a:r>
                      <a:r>
                        <a:rPr sz="1200" b="1" spc="5" dirty="0">
                          <a:latin typeface="Arial"/>
                          <a:cs typeface="Arial"/>
                        </a:rPr>
                        <a:t>unsigned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35" dirty="0">
                          <a:latin typeface="Arial"/>
                          <a:cs typeface="Arial"/>
                        </a:rPr>
                        <a:t>int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88</a:t>
            </a:fld>
            <a:endParaRPr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52717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60" dirty="0">
                <a:solidFill>
                  <a:srgbClr val="000000"/>
                </a:solidFill>
              </a:rPr>
              <a:t>Variáveis </a:t>
            </a:r>
            <a:r>
              <a:rPr sz="2700" spc="165" dirty="0">
                <a:solidFill>
                  <a:srgbClr val="000000"/>
                </a:solidFill>
              </a:rPr>
              <a:t>no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165" dirty="0">
                <a:solidFill>
                  <a:srgbClr val="000000"/>
                </a:solidFill>
              </a:rPr>
              <a:t>Arduino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77774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61187" y="2198497"/>
          <a:ext cx="7229475" cy="275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Tipo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Definição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b="1" spc="15" dirty="0">
                          <a:latin typeface="Arial"/>
                          <a:cs typeface="Arial"/>
                        </a:rPr>
                        <a:t>long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62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spc="45" dirty="0">
                          <a:latin typeface="Arial"/>
                          <a:cs typeface="Arial"/>
                        </a:rPr>
                        <a:t>Armazena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números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 </a:t>
                      </a:r>
                      <a:r>
                        <a:rPr sz="1200" spc="85" dirty="0">
                          <a:latin typeface="Arial"/>
                          <a:cs typeface="Arial"/>
                        </a:rPr>
                        <a:t>32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bits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(4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bytes).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-2.147.483.648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2.147.483.647.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b="1" spc="5" dirty="0">
                          <a:latin typeface="Arial"/>
                          <a:cs typeface="Arial"/>
                        </a:rPr>
                        <a:t>unsigned</a:t>
                      </a:r>
                      <a:r>
                        <a:rPr sz="1200" b="1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5" dirty="0">
                          <a:latin typeface="Arial"/>
                          <a:cs typeface="Arial"/>
                        </a:rPr>
                        <a:t>long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mesmo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b="1" spc="15" dirty="0">
                          <a:latin typeface="Arial"/>
                          <a:cs typeface="Arial"/>
                        </a:rPr>
                        <a:t>long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porém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200" spc="70" dirty="0">
                          <a:latin typeface="Arial"/>
                          <a:cs typeface="Arial"/>
                        </a:rPr>
                        <a:t>4.294.967.295.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b="1" spc="10" dirty="0">
                          <a:latin typeface="Arial"/>
                          <a:cs typeface="Arial"/>
                        </a:rPr>
                        <a:t>short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62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spc="45" dirty="0">
                          <a:latin typeface="Arial"/>
                          <a:cs typeface="Arial"/>
                        </a:rPr>
                        <a:t>Armazena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número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 </a:t>
                      </a:r>
                      <a:r>
                        <a:rPr sz="1200" spc="85" dirty="0">
                          <a:latin typeface="Arial"/>
                          <a:cs typeface="Arial"/>
                        </a:rPr>
                        <a:t>16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bits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(2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bytes).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valores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110" dirty="0">
                          <a:latin typeface="Arial"/>
                          <a:cs typeface="Arial"/>
                        </a:rPr>
                        <a:t>-32.768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32.767.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1200" b="1" spc="20" dirty="0">
                          <a:latin typeface="Arial"/>
                          <a:cs typeface="Arial"/>
                        </a:rPr>
                        <a:t>float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7470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37210" algn="l"/>
                          <a:tab pos="846455" algn="l"/>
                          <a:tab pos="1453515" algn="l"/>
                          <a:tab pos="1796414" algn="l"/>
                          <a:tab pos="2661920" algn="l"/>
                          <a:tab pos="2928620" algn="l"/>
                          <a:tab pos="3454400" algn="l"/>
                          <a:tab pos="3799204" algn="l"/>
                          <a:tab pos="4486275" algn="l"/>
                          <a:tab pos="4733290" algn="l"/>
                        </a:tabLst>
                      </a:pPr>
                      <a:r>
                        <a:rPr sz="1200" spc="45" dirty="0">
                          <a:latin typeface="Arial"/>
                          <a:cs typeface="Arial"/>
                        </a:rPr>
                        <a:t>Armazena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de </a:t>
                      </a:r>
                      <a:r>
                        <a:rPr sz="1200" spc="80" dirty="0">
                          <a:latin typeface="Arial"/>
                          <a:cs typeface="Arial"/>
                        </a:rPr>
                        <a:t>ponto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flutuante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(com vírgula)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ocupa </a:t>
                      </a:r>
                      <a:r>
                        <a:rPr sz="1200" spc="85" dirty="0">
                          <a:latin typeface="Arial"/>
                          <a:cs typeface="Arial"/>
                        </a:rPr>
                        <a:t>32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bit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	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4	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)	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	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ó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a.	A	faixa	de	val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es	é	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de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200" spc="90" dirty="0">
                          <a:latin typeface="Arial"/>
                          <a:cs typeface="Arial"/>
                        </a:rPr>
                        <a:t>-3.4028235E+38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5" dirty="0">
                          <a:latin typeface="Arial"/>
                          <a:cs typeface="Arial"/>
                        </a:rPr>
                        <a:t>3.4028235E+38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200" b="1" spc="10" dirty="0">
                          <a:latin typeface="Arial"/>
                          <a:cs typeface="Arial"/>
                        </a:rPr>
                        <a:t>double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mesmo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30" dirty="0">
                          <a:latin typeface="Arial"/>
                          <a:cs typeface="Arial"/>
                        </a:rPr>
                        <a:t>float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89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3874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60" dirty="0">
                <a:solidFill>
                  <a:srgbClr val="000000"/>
                </a:solidFill>
              </a:rPr>
              <a:t>Áto</a:t>
            </a:r>
            <a:r>
              <a:rPr sz="2700" spc="254" dirty="0">
                <a:solidFill>
                  <a:srgbClr val="000000"/>
                </a:solidFill>
              </a:rPr>
              <a:t>m</a:t>
            </a:r>
            <a:r>
              <a:rPr sz="2700" spc="155" dirty="0">
                <a:solidFill>
                  <a:srgbClr val="000000"/>
                </a:solidFill>
              </a:rPr>
              <a:t>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3540" cy="36468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1810385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20" dirty="0">
                <a:latin typeface="Arial"/>
                <a:cs typeface="Arial"/>
              </a:rPr>
              <a:t>Composto </a:t>
            </a:r>
            <a:r>
              <a:rPr sz="2300" spc="155" dirty="0">
                <a:latin typeface="Arial"/>
                <a:cs typeface="Arial"/>
              </a:rPr>
              <a:t>por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prótons</a:t>
            </a:r>
            <a:r>
              <a:rPr sz="2300" spc="135" dirty="0">
                <a:latin typeface="Arial"/>
                <a:cs typeface="Arial"/>
              </a:rPr>
              <a:t>,</a:t>
            </a:r>
            <a:r>
              <a:rPr sz="2300" spc="-110" dirty="0">
                <a:latin typeface="Arial"/>
                <a:cs typeface="Arial"/>
              </a:rPr>
              <a:t>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nêutrons </a:t>
            </a:r>
            <a:r>
              <a:rPr sz="2300" spc="1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e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elétrons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" dirty="0">
                <a:latin typeface="Arial"/>
                <a:cs typeface="Arial"/>
              </a:rPr>
              <a:t>Os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prótons </a:t>
            </a:r>
            <a:r>
              <a:rPr sz="2300" spc="90" dirty="0">
                <a:latin typeface="Arial"/>
                <a:cs typeface="Arial"/>
              </a:rPr>
              <a:t>carregam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cargas</a:t>
            </a:r>
            <a:endParaRPr sz="2300">
              <a:latin typeface="Arial"/>
              <a:cs typeface="Arial"/>
            </a:endParaRPr>
          </a:p>
          <a:p>
            <a:pPr marL="241300" marR="709930">
              <a:lnSpc>
                <a:spcPct val="100000"/>
              </a:lnSpc>
            </a:pP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positivas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70" dirty="0">
                <a:latin typeface="Arial"/>
                <a:cs typeface="Arial"/>
              </a:rPr>
              <a:t>estão </a:t>
            </a:r>
            <a:r>
              <a:rPr sz="2300" spc="80" dirty="0">
                <a:latin typeface="Arial"/>
                <a:cs typeface="Arial"/>
              </a:rPr>
              <a:t>presentes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100" dirty="0">
                <a:latin typeface="Arial"/>
                <a:cs typeface="Arial"/>
              </a:rPr>
              <a:t>núcleo </a:t>
            </a:r>
            <a:r>
              <a:rPr sz="2300" spc="145" dirty="0">
                <a:latin typeface="Arial"/>
                <a:cs typeface="Arial"/>
              </a:rPr>
              <a:t>do  </a:t>
            </a:r>
            <a:r>
              <a:rPr sz="2300" spc="130" dirty="0">
                <a:latin typeface="Arial"/>
                <a:cs typeface="Arial"/>
              </a:rPr>
              <a:t>átomo.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" dirty="0">
                <a:latin typeface="Arial"/>
                <a:cs typeface="Arial"/>
              </a:rPr>
              <a:t>Os</a:t>
            </a:r>
            <a:r>
              <a:rPr sz="2300" spc="655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nêutrons </a:t>
            </a:r>
            <a:r>
              <a:rPr sz="2300" spc="90" dirty="0">
                <a:latin typeface="Arial"/>
                <a:cs typeface="Arial"/>
              </a:rPr>
              <a:t>não carregam </a:t>
            </a:r>
            <a:r>
              <a:rPr sz="2300" spc="60" dirty="0">
                <a:latin typeface="Arial"/>
                <a:cs typeface="Arial"/>
              </a:rPr>
              <a:t>carga </a:t>
            </a:r>
            <a:r>
              <a:rPr sz="2300" spc="5" dirty="0">
                <a:latin typeface="Arial"/>
                <a:cs typeface="Arial"/>
              </a:rPr>
              <a:t>e </a:t>
            </a:r>
            <a:r>
              <a:rPr sz="2300" spc="80" dirty="0">
                <a:latin typeface="Arial"/>
                <a:cs typeface="Arial"/>
              </a:rPr>
              <a:t>assim  </a:t>
            </a:r>
            <a:r>
              <a:rPr sz="2300" spc="130" dirty="0">
                <a:latin typeface="Arial"/>
                <a:cs typeface="Arial"/>
              </a:rPr>
              <a:t>como </a:t>
            </a:r>
            <a:r>
              <a:rPr sz="2300" spc="80" dirty="0">
                <a:latin typeface="Arial"/>
                <a:cs typeface="Arial"/>
              </a:rPr>
              <a:t>os </a:t>
            </a:r>
            <a:r>
              <a:rPr sz="2300" spc="140" dirty="0">
                <a:latin typeface="Arial"/>
                <a:cs typeface="Arial"/>
              </a:rPr>
              <a:t>prótons </a:t>
            </a:r>
            <a:r>
              <a:rPr sz="2300" spc="70" dirty="0">
                <a:latin typeface="Arial"/>
                <a:cs typeface="Arial"/>
              </a:rPr>
              <a:t>estão </a:t>
            </a:r>
            <a:r>
              <a:rPr sz="2300" spc="80" dirty="0">
                <a:latin typeface="Arial"/>
                <a:cs typeface="Arial"/>
              </a:rPr>
              <a:t>presentes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95" dirty="0">
                <a:latin typeface="Arial"/>
                <a:cs typeface="Arial"/>
              </a:rPr>
              <a:t>núcleo  </a:t>
            </a:r>
            <a:r>
              <a:rPr sz="2300" spc="150" dirty="0">
                <a:latin typeface="Arial"/>
                <a:cs typeface="Arial"/>
              </a:rPr>
              <a:t>do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átomo.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916305" algn="l"/>
                <a:tab pos="2364105" algn="l"/>
                <a:tab pos="3990340" algn="l"/>
                <a:tab pos="5063490" algn="l"/>
                <a:tab pos="6557645" algn="l"/>
              </a:tabLst>
            </a:pPr>
            <a:r>
              <a:rPr sz="2300" spc="10" dirty="0">
                <a:latin typeface="Arial"/>
                <a:cs typeface="Arial"/>
              </a:rPr>
              <a:t>O</a:t>
            </a:r>
            <a:r>
              <a:rPr sz="2300" spc="5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40" dirty="0">
                <a:solidFill>
                  <a:srgbClr val="FF0000"/>
                </a:solidFill>
                <a:latin typeface="Arial"/>
                <a:cs typeface="Arial"/>
              </a:rPr>
              <a:t>el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é</a:t>
            </a:r>
            <a:r>
              <a:rPr sz="2300" spc="2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ro</a:t>
            </a:r>
            <a:r>
              <a:rPr sz="2300" spc="16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300" spc="2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5" dirty="0">
                <a:latin typeface="Arial"/>
                <a:cs typeface="Arial"/>
              </a:rPr>
              <a:t>c</a:t>
            </a:r>
            <a:r>
              <a:rPr sz="2300" spc="-10" dirty="0">
                <a:latin typeface="Arial"/>
                <a:cs typeface="Arial"/>
              </a:rPr>
              <a:t>a</a:t>
            </a:r>
            <a:r>
              <a:rPr sz="2300" spc="110" dirty="0">
                <a:latin typeface="Arial"/>
                <a:cs typeface="Arial"/>
              </a:rPr>
              <a:t>rre</a:t>
            </a:r>
            <a:r>
              <a:rPr sz="2300" spc="150" dirty="0">
                <a:latin typeface="Arial"/>
                <a:cs typeface="Arial"/>
              </a:rPr>
              <a:t>g</a:t>
            </a:r>
            <a:r>
              <a:rPr sz="2300" spc="85" dirty="0">
                <a:latin typeface="Arial"/>
                <a:cs typeface="Arial"/>
              </a:rPr>
              <a:t>a</a:t>
            </a:r>
            <a:r>
              <a:rPr sz="2300" spc="135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carg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nega</a:t>
            </a:r>
            <a:r>
              <a:rPr sz="2300" spc="45" dirty="0">
                <a:solidFill>
                  <a:srgbClr val="FF0000"/>
                </a:solidFill>
                <a:latin typeface="Arial"/>
                <a:cs typeface="Arial"/>
              </a:rPr>
              <a:t>tiv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dirty="0">
                <a:latin typeface="Arial"/>
                <a:cs typeface="Arial"/>
              </a:rPr>
              <a:t>e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300" spc="150" dirty="0">
                <a:latin typeface="Arial"/>
                <a:cs typeface="Arial"/>
              </a:rPr>
              <a:t>orbitam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00" dirty="0">
                <a:latin typeface="Arial"/>
                <a:cs typeface="Arial"/>
              </a:rPr>
              <a:t>núcleo </a:t>
            </a:r>
            <a:r>
              <a:rPr sz="2300" spc="155" dirty="0">
                <a:latin typeface="Arial"/>
                <a:cs typeface="Arial"/>
              </a:rPr>
              <a:t>do</a:t>
            </a:r>
            <a:r>
              <a:rPr sz="2300" spc="-100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átomo.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10631" y="1628775"/>
            <a:ext cx="1459304" cy="1350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43198" y="1465834"/>
            <a:ext cx="91821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14" dirty="0">
                <a:latin typeface="Arial"/>
                <a:cs typeface="Arial"/>
              </a:rPr>
              <a:t>ser</a:t>
            </a:r>
            <a:r>
              <a:rPr sz="2700" spc="40" dirty="0">
                <a:latin typeface="Arial"/>
                <a:cs typeface="Arial"/>
              </a:rPr>
              <a:t>i</a:t>
            </a:r>
            <a:r>
              <a:rPr sz="2700" spc="80" dirty="0">
                <a:latin typeface="Arial"/>
                <a:cs typeface="Arial"/>
              </a:rPr>
              <a:t>al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4549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911860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-5" dirty="0">
                <a:solidFill>
                  <a:srgbClr val="000000"/>
                </a:solidFill>
              </a:rPr>
              <a:t>O	</a:t>
            </a:r>
            <a:r>
              <a:rPr sz="2700" spc="200" dirty="0">
                <a:solidFill>
                  <a:srgbClr val="000000"/>
                </a:solidFill>
              </a:rPr>
              <a:t>monitor  </a:t>
            </a:r>
            <a:r>
              <a:rPr sz="2700" spc="155" dirty="0"/>
              <a:t>com</a:t>
            </a:r>
            <a:r>
              <a:rPr sz="2700" spc="140" dirty="0"/>
              <a:t>u</a:t>
            </a:r>
            <a:r>
              <a:rPr sz="2700" spc="75" dirty="0"/>
              <a:t>nicação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3426078" y="1877314"/>
            <a:ext cx="8890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entre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11166" y="1465834"/>
            <a:ext cx="31515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240" marR="5080" indent="-130175">
              <a:lnSpc>
                <a:spcPct val="100000"/>
              </a:lnSpc>
              <a:spcBef>
                <a:spcPts val="100"/>
              </a:spcBef>
              <a:tabLst>
                <a:tab pos="579755" algn="l"/>
                <a:tab pos="704215" algn="l"/>
                <a:tab pos="2384425" algn="l"/>
                <a:tab pos="2404110" algn="l"/>
                <a:tab pos="2926715" algn="l"/>
              </a:tabLst>
            </a:pPr>
            <a:r>
              <a:rPr sz="2700" dirty="0">
                <a:latin typeface="Arial"/>
                <a:cs typeface="Arial"/>
              </a:rPr>
              <a:t>é	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700" spc="150" dirty="0">
                <a:solidFill>
                  <a:srgbClr val="FF0000"/>
                </a:solidFill>
                <a:latin typeface="Arial"/>
                <a:cs typeface="Arial"/>
              </a:rPr>
              <a:t>tilizad</a:t>
            </a:r>
            <a:r>
              <a:rPr sz="2700" spc="24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	</a:t>
            </a:r>
            <a:r>
              <a:rPr sz="2700" spc="75" dirty="0">
                <a:solidFill>
                  <a:srgbClr val="FF0000"/>
                </a:solidFill>
                <a:latin typeface="Arial"/>
                <a:cs typeface="Arial"/>
              </a:rPr>
              <a:t>para 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	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Arduino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e	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668" y="2238883"/>
            <a:ext cx="7018020" cy="223393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495"/>
              </a:spcBef>
            </a:pP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computador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-70" dirty="0">
                <a:solidFill>
                  <a:srgbClr val="FF0000"/>
                </a:solidFill>
                <a:latin typeface="Arial"/>
                <a:cs typeface="Arial"/>
              </a:rPr>
              <a:t>(PC)</a:t>
            </a:r>
            <a:r>
              <a:rPr sz="2700" spc="-7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6350" indent="-256540" algn="just">
              <a:lnSpc>
                <a:spcPts val="3240"/>
              </a:lnSpc>
              <a:spcBef>
                <a:spcPts val="50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O </a:t>
            </a:r>
            <a:r>
              <a:rPr sz="2700" spc="200" dirty="0">
                <a:latin typeface="Arial"/>
                <a:cs typeface="Arial"/>
              </a:rPr>
              <a:t>monitor </a:t>
            </a:r>
            <a:r>
              <a:rPr sz="2700" spc="95" dirty="0">
                <a:latin typeface="Arial"/>
                <a:cs typeface="Arial"/>
              </a:rPr>
              <a:t>serial </a:t>
            </a:r>
            <a:r>
              <a:rPr sz="2700" spc="135" dirty="0">
                <a:latin typeface="Arial"/>
                <a:cs typeface="Arial"/>
              </a:rPr>
              <a:t>pode </a:t>
            </a:r>
            <a:r>
              <a:rPr sz="2700" spc="70" dirty="0">
                <a:latin typeface="Arial"/>
                <a:cs typeface="Arial"/>
              </a:rPr>
              <a:t>ser </a:t>
            </a:r>
            <a:r>
              <a:rPr sz="2700" spc="125" dirty="0">
                <a:latin typeface="Arial"/>
                <a:cs typeface="Arial"/>
              </a:rPr>
              <a:t>aberto </a:t>
            </a:r>
            <a:r>
              <a:rPr sz="2700" spc="-110" dirty="0">
                <a:latin typeface="Arial"/>
                <a:cs typeface="Arial"/>
              </a:rPr>
              <a:t>no  </a:t>
            </a:r>
            <a:r>
              <a:rPr sz="2700" spc="155" dirty="0">
                <a:latin typeface="Arial"/>
                <a:cs typeface="Arial"/>
              </a:rPr>
              <a:t>menu </a:t>
            </a:r>
            <a:r>
              <a:rPr sz="2850" i="1" spc="85" dirty="0">
                <a:latin typeface="Arial"/>
                <a:cs typeface="Arial"/>
              </a:rPr>
              <a:t>tools </a:t>
            </a:r>
            <a:r>
              <a:rPr sz="2700" spc="100" dirty="0">
                <a:latin typeface="Arial"/>
                <a:cs typeface="Arial"/>
              </a:rPr>
              <a:t>opção </a:t>
            </a:r>
            <a:r>
              <a:rPr sz="2850" i="1" spc="35" dirty="0">
                <a:latin typeface="Arial"/>
                <a:cs typeface="Arial"/>
              </a:rPr>
              <a:t>serial </a:t>
            </a:r>
            <a:r>
              <a:rPr sz="2850" i="1" spc="125" dirty="0">
                <a:latin typeface="Arial"/>
                <a:cs typeface="Arial"/>
              </a:rPr>
              <a:t>monitor</a:t>
            </a:r>
            <a:r>
              <a:rPr sz="2700" spc="125" dirty="0">
                <a:latin typeface="Arial"/>
                <a:cs typeface="Arial"/>
              </a:rPr>
              <a:t>, </a:t>
            </a:r>
            <a:r>
              <a:rPr sz="2700" spc="160" dirty="0">
                <a:latin typeface="Arial"/>
                <a:cs typeface="Arial"/>
              </a:rPr>
              <a:t>ou  </a:t>
            </a:r>
            <a:r>
              <a:rPr sz="2700" spc="120" dirty="0">
                <a:latin typeface="Arial"/>
                <a:cs typeface="Arial"/>
              </a:rPr>
              <a:t>pressionando </a:t>
            </a:r>
            <a:r>
              <a:rPr sz="2700" spc="5" dirty="0">
                <a:latin typeface="Arial"/>
                <a:cs typeface="Arial"/>
              </a:rPr>
              <a:t>as </a:t>
            </a:r>
            <a:r>
              <a:rPr sz="2700" spc="75" dirty="0">
                <a:latin typeface="Arial"/>
                <a:cs typeface="Arial"/>
              </a:rPr>
              <a:t>teclas</a:t>
            </a:r>
            <a:r>
              <a:rPr sz="2700" spc="114" dirty="0">
                <a:latin typeface="Arial"/>
                <a:cs typeface="Arial"/>
              </a:rPr>
              <a:t> </a:t>
            </a:r>
            <a:r>
              <a:rPr sz="2700" spc="40" dirty="0">
                <a:solidFill>
                  <a:srgbClr val="FF0000"/>
                </a:solidFill>
                <a:latin typeface="Arial"/>
                <a:cs typeface="Arial"/>
              </a:rPr>
              <a:t>CTRL+SHIFT+M</a:t>
            </a:r>
            <a:r>
              <a:rPr sz="2700" spc="4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  <a:tabLst>
                <a:tab pos="268605" algn="l"/>
                <a:tab pos="832485" algn="l"/>
                <a:tab pos="2603500" algn="l"/>
                <a:tab pos="4059554" algn="l"/>
                <a:tab pos="4638675" algn="l"/>
                <a:tab pos="6112510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40" dirty="0">
                <a:latin typeface="Arial"/>
                <a:cs typeface="Arial"/>
              </a:rPr>
              <a:t>As	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principais	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funções	</a:t>
            </a:r>
            <a:r>
              <a:rPr sz="2700" spc="175" dirty="0">
                <a:latin typeface="Arial"/>
                <a:cs typeface="Arial"/>
              </a:rPr>
              <a:t>do	</a:t>
            </a:r>
            <a:r>
              <a:rPr sz="2700" spc="200" dirty="0">
                <a:latin typeface="Arial"/>
                <a:cs typeface="Arial"/>
              </a:rPr>
              <a:t>monitor	</a:t>
            </a:r>
            <a:r>
              <a:rPr sz="2700" spc="90" dirty="0">
                <a:latin typeface="Arial"/>
                <a:cs typeface="Arial"/>
              </a:rPr>
              <a:t>serial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4447413"/>
            <a:ext cx="7086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55" dirty="0">
                <a:solidFill>
                  <a:srgbClr val="FF0000"/>
                </a:solidFill>
                <a:latin typeface="Arial"/>
                <a:cs typeface="Arial"/>
              </a:rPr>
              <a:t>sã</a:t>
            </a:r>
            <a:r>
              <a:rPr sz="2700" spc="5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spc="100" dirty="0">
                <a:latin typeface="Arial"/>
                <a:cs typeface="Arial"/>
              </a:rPr>
              <a:t>: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47417" y="4428868"/>
            <a:ext cx="571563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37030" algn="l"/>
                <a:tab pos="3065780" algn="l"/>
                <a:tab pos="4577715" algn="l"/>
              </a:tabLst>
            </a:pPr>
            <a:r>
              <a:rPr sz="2850" i="1" spc="30" dirty="0">
                <a:latin typeface="Arial"/>
                <a:cs typeface="Arial"/>
              </a:rPr>
              <a:t>begin(),	</a:t>
            </a:r>
            <a:r>
              <a:rPr sz="2850" i="1" spc="-5" dirty="0">
                <a:latin typeface="Arial"/>
                <a:cs typeface="Arial"/>
              </a:rPr>
              <a:t>read(),	</a:t>
            </a:r>
            <a:r>
              <a:rPr sz="2850" i="1" spc="40" dirty="0">
                <a:latin typeface="Arial"/>
                <a:cs typeface="Arial"/>
              </a:rPr>
              <a:t>write(),	</a:t>
            </a:r>
            <a:r>
              <a:rPr sz="2850" i="1" spc="70" dirty="0">
                <a:latin typeface="Arial"/>
                <a:cs typeface="Arial"/>
              </a:rPr>
              <a:t>print(),</a:t>
            </a:r>
            <a:endParaRPr sz="2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2004" y="4840348"/>
            <a:ext cx="3540760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i="1" spc="85" dirty="0">
                <a:latin typeface="Arial"/>
                <a:cs typeface="Arial"/>
              </a:rPr>
              <a:t>println() </a:t>
            </a:r>
            <a:r>
              <a:rPr sz="2700" dirty="0">
                <a:latin typeface="Arial"/>
                <a:cs typeface="Arial"/>
              </a:rPr>
              <a:t>e</a:t>
            </a:r>
            <a:r>
              <a:rPr sz="2700" spc="-10" dirty="0">
                <a:latin typeface="Arial"/>
                <a:cs typeface="Arial"/>
              </a:rPr>
              <a:t> </a:t>
            </a:r>
            <a:r>
              <a:rPr sz="2850" i="1" spc="5" dirty="0">
                <a:latin typeface="Arial"/>
                <a:cs typeface="Arial"/>
              </a:rPr>
              <a:t>available()</a:t>
            </a:r>
            <a:r>
              <a:rPr sz="2700" spc="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3359" y="370331"/>
            <a:ext cx="43525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90</a:t>
            </a:fld>
            <a:endParaRPr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797558"/>
            <a:ext cx="60515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25" dirty="0">
                <a:solidFill>
                  <a:srgbClr val="000000"/>
                </a:solidFill>
              </a:rPr>
              <a:t>Algumas </a:t>
            </a:r>
            <a:r>
              <a:rPr sz="2700" spc="110" dirty="0">
                <a:solidFill>
                  <a:srgbClr val="000000"/>
                </a:solidFill>
              </a:rPr>
              <a:t>funções </a:t>
            </a:r>
            <a:r>
              <a:rPr sz="2700" spc="105" dirty="0">
                <a:solidFill>
                  <a:srgbClr val="000000"/>
                </a:solidFill>
              </a:rPr>
              <a:t>bastante</a:t>
            </a:r>
            <a:r>
              <a:rPr sz="2700" spc="20" dirty="0">
                <a:solidFill>
                  <a:srgbClr val="000000"/>
                </a:solidFill>
              </a:rPr>
              <a:t> </a:t>
            </a:r>
            <a:r>
              <a:rPr sz="2700" spc="70" dirty="0">
                <a:solidFill>
                  <a:srgbClr val="000000"/>
                </a:solidFill>
              </a:rPr>
              <a:t>usadas: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2202357"/>
            <a:ext cx="6734175" cy="70802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41300" marR="5080" indent="-228600">
              <a:lnSpc>
                <a:spcPts val="2480"/>
              </a:lnSpc>
              <a:spcBef>
                <a:spcPts val="545"/>
              </a:spcBef>
              <a:buClr>
                <a:srgbClr val="2CA1BE"/>
              </a:buClr>
              <a:buSzPct val="95833"/>
              <a:buFont typeface="Verdana"/>
              <a:buChar char="◦"/>
              <a:tabLst>
                <a:tab pos="241935" algn="l"/>
                <a:tab pos="1565275" algn="l"/>
                <a:tab pos="3053080" algn="l"/>
                <a:tab pos="3461385" algn="l"/>
                <a:tab pos="5557520" algn="l"/>
                <a:tab pos="6540500" algn="l"/>
              </a:tabLst>
            </a:pPr>
            <a:r>
              <a:rPr sz="2400" i="1" spc="80" dirty="0">
                <a:solidFill>
                  <a:srgbClr val="FF0000"/>
                </a:solidFill>
                <a:latin typeface="Arial"/>
                <a:cs typeface="Arial"/>
              </a:rPr>
              <a:t>beg</a:t>
            </a:r>
            <a:r>
              <a:rPr sz="2400" i="1" spc="4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i="1" spc="9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i="1" spc="-60" dirty="0">
                <a:solidFill>
                  <a:srgbClr val="FF0000"/>
                </a:solidFill>
                <a:latin typeface="Arial"/>
                <a:cs typeface="Arial"/>
              </a:rPr>
              <a:t>()</a:t>
            </a:r>
            <a:r>
              <a:rPr sz="2300" spc="90" dirty="0">
                <a:latin typeface="Arial"/>
                <a:cs typeface="Arial"/>
              </a:rPr>
              <a:t>: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80" dirty="0">
                <a:latin typeface="Arial"/>
                <a:cs typeface="Arial"/>
              </a:rPr>
              <a:t>i</a:t>
            </a:r>
            <a:r>
              <a:rPr sz="2300" spc="204" dirty="0">
                <a:latin typeface="Arial"/>
                <a:cs typeface="Arial"/>
              </a:rPr>
              <a:t>n</a:t>
            </a:r>
            <a:r>
              <a:rPr sz="2300" spc="50" dirty="0">
                <a:latin typeface="Arial"/>
                <a:cs typeface="Arial"/>
              </a:rPr>
              <a:t>i</a:t>
            </a:r>
            <a:r>
              <a:rPr sz="2300" spc="114" dirty="0">
                <a:latin typeface="Arial"/>
                <a:cs typeface="Arial"/>
              </a:rPr>
              <a:t>c</a:t>
            </a:r>
            <a:r>
              <a:rPr sz="2300" spc="85" dirty="0">
                <a:latin typeface="Arial"/>
                <a:cs typeface="Arial"/>
              </a:rPr>
              <a:t>ializ</a:t>
            </a:r>
            <a:r>
              <a:rPr sz="2300" spc="15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1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com</a:t>
            </a:r>
            <a:r>
              <a:rPr sz="2300" spc="114" dirty="0">
                <a:latin typeface="Arial"/>
                <a:cs typeface="Arial"/>
              </a:rPr>
              <a:t>u</a:t>
            </a:r>
            <a:r>
              <a:rPr sz="2300" spc="135" dirty="0">
                <a:latin typeface="Arial"/>
                <a:cs typeface="Arial"/>
              </a:rPr>
              <a:t>n</a:t>
            </a:r>
            <a:r>
              <a:rPr sz="2300" spc="50" dirty="0">
                <a:latin typeface="Arial"/>
                <a:cs typeface="Arial"/>
              </a:rPr>
              <a:t>i</a:t>
            </a:r>
            <a:r>
              <a:rPr sz="2300" spc="114" dirty="0">
                <a:latin typeface="Arial"/>
                <a:cs typeface="Arial"/>
              </a:rPr>
              <a:t>c</a:t>
            </a:r>
            <a:r>
              <a:rPr sz="2300" spc="30" dirty="0">
                <a:latin typeface="Arial"/>
                <a:cs typeface="Arial"/>
              </a:rPr>
              <a:t>açã</a:t>
            </a:r>
            <a:r>
              <a:rPr sz="2300" spc="3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45" dirty="0">
                <a:latin typeface="Arial"/>
                <a:cs typeface="Arial"/>
              </a:rPr>
              <a:t>en</a:t>
            </a:r>
            <a:r>
              <a:rPr sz="2300" spc="60" dirty="0">
                <a:latin typeface="Arial"/>
                <a:cs typeface="Arial"/>
              </a:rPr>
              <a:t>tr</a:t>
            </a:r>
            <a:r>
              <a:rPr sz="2300" spc="110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90" dirty="0">
                <a:latin typeface="Arial"/>
                <a:cs typeface="Arial"/>
              </a:rPr>
              <a:t>o  </a:t>
            </a:r>
            <a:r>
              <a:rPr sz="2300" spc="140" dirty="0">
                <a:latin typeface="Arial"/>
                <a:cs typeface="Arial"/>
              </a:rPr>
              <a:t>Arduino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90" dirty="0">
                <a:latin typeface="Arial"/>
                <a:cs typeface="Arial"/>
              </a:rPr>
              <a:t>um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computador;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9495" y="2871325"/>
            <a:ext cx="125857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4010" indent="-321310">
              <a:lnSpc>
                <a:spcPct val="100000"/>
              </a:lnSpc>
              <a:spcBef>
                <a:spcPts val="130"/>
              </a:spcBef>
              <a:buClr>
                <a:srgbClr val="2CA1BE"/>
              </a:buClr>
              <a:buSzPct val="95833"/>
              <a:buFont typeface="Verdana"/>
              <a:buChar char="◦"/>
              <a:tabLst>
                <a:tab pos="334010" algn="l"/>
                <a:tab pos="334645" algn="l"/>
              </a:tabLst>
            </a:pPr>
            <a:r>
              <a:rPr sz="2400" i="1" spc="30" dirty="0">
                <a:solidFill>
                  <a:srgbClr val="FF0000"/>
                </a:solidFill>
                <a:latin typeface="Arial"/>
                <a:cs typeface="Arial"/>
              </a:rPr>
              <a:t>rea</a:t>
            </a:r>
            <a:r>
              <a:rPr sz="2400" i="1" spc="4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i="1" spc="-60" dirty="0">
                <a:solidFill>
                  <a:srgbClr val="FF0000"/>
                </a:solidFill>
                <a:latin typeface="Arial"/>
                <a:cs typeface="Arial"/>
              </a:rPr>
              <a:t>()</a:t>
            </a:r>
            <a:r>
              <a:rPr sz="2300" spc="90" dirty="0"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29332" y="2887167"/>
            <a:ext cx="514223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12545" algn="l"/>
                <a:tab pos="3119120" algn="l"/>
                <a:tab pos="4771390" algn="l"/>
              </a:tabLst>
            </a:pPr>
            <a:r>
              <a:rPr sz="2300" spc="165" dirty="0">
                <a:latin typeface="Arial"/>
                <a:cs typeface="Arial"/>
              </a:rPr>
              <a:t>r</a:t>
            </a:r>
            <a:r>
              <a:rPr sz="2300" spc="35" dirty="0">
                <a:latin typeface="Arial"/>
                <a:cs typeface="Arial"/>
              </a:rPr>
              <a:t>eceb</a:t>
            </a:r>
            <a:r>
              <a:rPr sz="2300" spc="45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70" dirty="0">
                <a:latin typeface="Arial"/>
                <a:cs typeface="Arial"/>
              </a:rPr>
              <a:t>ca</a:t>
            </a:r>
            <a:r>
              <a:rPr sz="2300" spc="50" dirty="0">
                <a:latin typeface="Arial"/>
                <a:cs typeface="Arial"/>
              </a:rPr>
              <a:t>r</a:t>
            </a:r>
            <a:r>
              <a:rPr sz="2300" spc="60" dirty="0">
                <a:latin typeface="Arial"/>
                <a:cs typeface="Arial"/>
              </a:rPr>
              <a:t>actere</a:t>
            </a:r>
            <a:r>
              <a:rPr sz="2300" spc="70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70" dirty="0">
                <a:latin typeface="Arial"/>
                <a:cs typeface="Arial"/>
              </a:rPr>
              <a:t>ins</a:t>
            </a:r>
            <a:r>
              <a:rPr sz="2300" spc="85" dirty="0">
                <a:latin typeface="Arial"/>
                <a:cs typeface="Arial"/>
              </a:rPr>
              <a:t>e</a:t>
            </a:r>
            <a:r>
              <a:rPr sz="2300" spc="165" dirty="0">
                <a:latin typeface="Arial"/>
                <a:cs typeface="Arial"/>
              </a:rPr>
              <a:t>r</a:t>
            </a:r>
            <a:r>
              <a:rPr sz="2300" spc="110" dirty="0">
                <a:latin typeface="Arial"/>
                <a:cs typeface="Arial"/>
              </a:rPr>
              <a:t>ido</a:t>
            </a:r>
            <a:r>
              <a:rPr sz="2300" spc="130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20" dirty="0">
                <a:latin typeface="Arial"/>
                <a:cs typeface="Arial"/>
              </a:rPr>
              <a:t>no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9495" y="3202939"/>
            <a:ext cx="6734175" cy="1715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>
              <a:lnSpc>
                <a:spcPts val="2720"/>
              </a:lnSpc>
              <a:spcBef>
                <a:spcPts val="105"/>
              </a:spcBef>
            </a:pPr>
            <a:r>
              <a:rPr sz="2300" spc="170" dirty="0">
                <a:latin typeface="Arial"/>
                <a:cs typeface="Arial"/>
              </a:rPr>
              <a:t>monitor</a:t>
            </a:r>
            <a:r>
              <a:rPr sz="2300" spc="55" dirty="0">
                <a:latin typeface="Arial"/>
                <a:cs typeface="Arial"/>
              </a:rPr>
              <a:t> </a:t>
            </a:r>
            <a:r>
              <a:rPr sz="2300" spc="85" dirty="0">
                <a:latin typeface="Arial"/>
                <a:cs typeface="Arial"/>
              </a:rPr>
              <a:t>serial;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ts val="2795"/>
              </a:lnSpc>
              <a:buClr>
                <a:srgbClr val="2CA1BE"/>
              </a:buClr>
              <a:buSzPct val="95833"/>
              <a:buFont typeface="Verdana"/>
              <a:buChar char="◦"/>
              <a:tabLst>
                <a:tab pos="241935" algn="l"/>
              </a:tabLst>
            </a:pPr>
            <a:r>
              <a:rPr sz="2400" i="1" spc="80" dirty="0">
                <a:solidFill>
                  <a:srgbClr val="FF0000"/>
                </a:solidFill>
                <a:latin typeface="Arial"/>
                <a:cs typeface="Arial"/>
              </a:rPr>
              <a:t>print()</a:t>
            </a:r>
            <a:r>
              <a:rPr sz="2300" spc="80" dirty="0">
                <a:latin typeface="Arial"/>
                <a:cs typeface="Arial"/>
              </a:rPr>
              <a:t>: </a:t>
            </a:r>
            <a:r>
              <a:rPr sz="2300" spc="155" dirty="0">
                <a:latin typeface="Arial"/>
                <a:cs typeface="Arial"/>
              </a:rPr>
              <a:t>imprime </a:t>
            </a:r>
            <a:r>
              <a:rPr sz="2300" spc="60" dirty="0">
                <a:latin typeface="Arial"/>
                <a:cs typeface="Arial"/>
              </a:rPr>
              <a:t>caracteres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170" dirty="0">
                <a:latin typeface="Arial"/>
                <a:cs typeface="Arial"/>
              </a:rPr>
              <a:t>monitor</a:t>
            </a:r>
            <a:r>
              <a:rPr sz="2300" spc="-105" dirty="0">
                <a:latin typeface="Arial"/>
                <a:cs typeface="Arial"/>
              </a:rPr>
              <a:t> </a:t>
            </a:r>
            <a:r>
              <a:rPr sz="2300" spc="85" dirty="0">
                <a:latin typeface="Arial"/>
                <a:cs typeface="Arial"/>
              </a:rPr>
              <a:t>serial;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89700"/>
              </a:lnSpc>
              <a:spcBef>
                <a:spcPts val="245"/>
              </a:spcBef>
              <a:buClr>
                <a:srgbClr val="2CA1BE"/>
              </a:buClr>
              <a:buSzPct val="95833"/>
              <a:buFont typeface="Verdana"/>
              <a:buChar char="◦"/>
              <a:tabLst>
                <a:tab pos="241935" algn="l"/>
              </a:tabLst>
            </a:pPr>
            <a:r>
              <a:rPr sz="2400" i="1" spc="80" dirty="0">
                <a:solidFill>
                  <a:srgbClr val="FF0000"/>
                </a:solidFill>
                <a:latin typeface="Arial"/>
                <a:cs typeface="Arial"/>
              </a:rPr>
              <a:t>println()</a:t>
            </a:r>
            <a:r>
              <a:rPr sz="2300" spc="80" dirty="0">
                <a:latin typeface="Arial"/>
                <a:cs typeface="Arial"/>
              </a:rPr>
              <a:t>: </a:t>
            </a:r>
            <a:r>
              <a:rPr sz="2300" spc="155" dirty="0">
                <a:latin typeface="Arial"/>
                <a:cs typeface="Arial"/>
              </a:rPr>
              <a:t>imprime </a:t>
            </a:r>
            <a:r>
              <a:rPr sz="2300" spc="60" dirty="0">
                <a:latin typeface="Arial"/>
                <a:cs typeface="Arial"/>
              </a:rPr>
              <a:t>caracteres</a:t>
            </a:r>
            <a:r>
              <a:rPr sz="2300" spc="755" dirty="0">
                <a:latin typeface="Arial"/>
                <a:cs typeface="Arial"/>
              </a:rPr>
              <a:t>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165" dirty="0">
                <a:latin typeface="Arial"/>
                <a:cs typeface="Arial"/>
              </a:rPr>
              <a:t>monitor  </a:t>
            </a:r>
            <a:r>
              <a:rPr sz="2300" spc="80" dirty="0">
                <a:latin typeface="Arial"/>
                <a:cs typeface="Arial"/>
              </a:rPr>
              <a:t>serial, mas </a:t>
            </a:r>
            <a:r>
              <a:rPr sz="2300" spc="35" dirty="0">
                <a:latin typeface="Arial"/>
                <a:cs typeface="Arial"/>
              </a:rPr>
              <a:t>causa </a:t>
            </a:r>
            <a:r>
              <a:rPr sz="2300" spc="120" dirty="0">
                <a:latin typeface="Arial"/>
                <a:cs typeface="Arial"/>
              </a:rPr>
              <a:t>uma </a:t>
            </a:r>
            <a:r>
              <a:rPr sz="2300" spc="105" dirty="0">
                <a:latin typeface="Arial"/>
                <a:cs typeface="Arial"/>
              </a:rPr>
              <a:t>quebra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14" dirty="0">
                <a:latin typeface="Arial"/>
                <a:cs typeface="Arial"/>
              </a:rPr>
              <a:t>linha </a:t>
            </a:r>
            <a:r>
              <a:rPr sz="2300" spc="135" dirty="0">
                <a:latin typeface="Arial"/>
                <a:cs typeface="Arial"/>
              </a:rPr>
              <a:t>no </a:t>
            </a:r>
            <a:r>
              <a:rPr sz="2300" spc="905" dirty="0">
                <a:latin typeface="Arial"/>
                <a:cs typeface="Arial"/>
              </a:rPr>
              <a:t> </a:t>
            </a:r>
            <a:r>
              <a:rPr sz="2300" spc="125" dirty="0">
                <a:latin typeface="Arial"/>
                <a:cs typeface="Arial"/>
              </a:rPr>
              <a:t>final;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9495" y="4879009"/>
            <a:ext cx="1773555" cy="395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Clr>
                <a:srgbClr val="2CA1BE"/>
              </a:buClr>
              <a:buSzPct val="95833"/>
              <a:buFont typeface="Verdana"/>
              <a:buChar char="◦"/>
              <a:tabLst>
                <a:tab pos="241935" algn="l"/>
              </a:tabLst>
            </a:pPr>
            <a:r>
              <a:rPr sz="2400" i="1" spc="15" dirty="0">
                <a:solidFill>
                  <a:srgbClr val="FF0000"/>
                </a:solidFill>
                <a:latin typeface="Arial"/>
                <a:cs typeface="Arial"/>
              </a:rPr>
              <a:t>available()</a:t>
            </a:r>
            <a:r>
              <a:rPr sz="2300" spc="15" dirty="0"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95929" y="4894834"/>
            <a:ext cx="467550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55090" algn="l"/>
                <a:tab pos="1842770" algn="l"/>
                <a:tab pos="3248025" algn="l"/>
                <a:tab pos="3903979" algn="l"/>
              </a:tabLst>
            </a:pPr>
            <a:r>
              <a:rPr sz="2300" spc="145" dirty="0">
                <a:latin typeface="Arial"/>
                <a:cs typeface="Arial"/>
              </a:rPr>
              <a:t>re</a:t>
            </a:r>
            <a:r>
              <a:rPr sz="2300" spc="100" dirty="0">
                <a:latin typeface="Arial"/>
                <a:cs typeface="Arial"/>
              </a:rPr>
              <a:t>t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spc="90" dirty="0">
                <a:latin typeface="Arial"/>
                <a:cs typeface="Arial"/>
              </a:rPr>
              <a:t>rn</a:t>
            </a:r>
            <a:r>
              <a:rPr sz="2300" spc="12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0" dirty="0">
                <a:latin typeface="Arial"/>
                <a:cs typeface="Arial"/>
              </a:rPr>
              <a:t>nú</a:t>
            </a:r>
            <a:r>
              <a:rPr sz="2300" spc="204" dirty="0">
                <a:latin typeface="Arial"/>
                <a:cs typeface="Arial"/>
              </a:rPr>
              <a:t>m</a:t>
            </a:r>
            <a:r>
              <a:rPr sz="2300" spc="90" dirty="0">
                <a:latin typeface="Arial"/>
                <a:cs typeface="Arial"/>
              </a:rPr>
              <a:t>er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85" dirty="0">
                <a:latin typeface="Arial"/>
                <a:cs typeface="Arial"/>
              </a:rPr>
              <a:t>de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90" dirty="0">
                <a:latin typeface="Arial"/>
                <a:cs typeface="Arial"/>
              </a:rPr>
              <a:t>bytes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8400" y="5210302"/>
            <a:ext cx="6504940" cy="6921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2480"/>
              </a:lnSpc>
              <a:spcBef>
                <a:spcPts val="420"/>
              </a:spcBef>
              <a:tabLst>
                <a:tab pos="1760855" algn="l"/>
                <a:tab pos="2273935" algn="l"/>
                <a:tab pos="3292475" algn="l"/>
                <a:tab pos="3792220" algn="l"/>
                <a:tab pos="4850130" algn="l"/>
                <a:tab pos="5367020" algn="l"/>
              </a:tabLst>
            </a:pPr>
            <a:r>
              <a:rPr sz="2300" spc="225" dirty="0">
                <a:latin typeface="Arial"/>
                <a:cs typeface="Arial"/>
              </a:rPr>
              <a:t>d</a:t>
            </a:r>
            <a:r>
              <a:rPr sz="2300" spc="95" dirty="0">
                <a:latin typeface="Arial"/>
                <a:cs typeface="Arial"/>
              </a:rPr>
              <a:t>i</a:t>
            </a:r>
            <a:r>
              <a:rPr sz="2300" spc="90" dirty="0">
                <a:latin typeface="Arial"/>
                <a:cs typeface="Arial"/>
              </a:rPr>
              <a:t>sp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spc="125" dirty="0">
                <a:latin typeface="Arial"/>
                <a:cs typeface="Arial"/>
              </a:rPr>
              <a:t>n</a:t>
            </a:r>
            <a:r>
              <a:rPr sz="2300" spc="40" dirty="0">
                <a:latin typeface="Arial"/>
                <a:cs typeface="Arial"/>
              </a:rPr>
              <a:t>ívei</a:t>
            </a:r>
            <a:r>
              <a:rPr sz="2300" spc="60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n</a:t>
            </a:r>
            <a:r>
              <a:rPr sz="2300" spc="14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0" dirty="0">
                <a:latin typeface="Arial"/>
                <a:cs typeface="Arial"/>
              </a:rPr>
              <a:t>buffe</a:t>
            </a:r>
            <a:r>
              <a:rPr sz="2300" spc="114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85" dirty="0">
                <a:latin typeface="Arial"/>
                <a:cs typeface="Arial"/>
              </a:rPr>
              <a:t>de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10" dirty="0">
                <a:latin typeface="Arial"/>
                <a:cs typeface="Arial"/>
              </a:rPr>
              <a:t>leit</a:t>
            </a:r>
            <a:r>
              <a:rPr sz="2300" spc="190" dirty="0">
                <a:latin typeface="Arial"/>
                <a:cs typeface="Arial"/>
              </a:rPr>
              <a:t>u</a:t>
            </a:r>
            <a:r>
              <a:rPr sz="2300" spc="55" dirty="0">
                <a:latin typeface="Arial"/>
                <a:cs typeface="Arial"/>
              </a:rPr>
              <a:t>r</a:t>
            </a:r>
            <a:r>
              <a:rPr sz="2300" spc="105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d</a:t>
            </a:r>
            <a:r>
              <a:rPr sz="2300" spc="15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220" dirty="0">
                <a:latin typeface="Arial"/>
                <a:cs typeface="Arial"/>
              </a:rPr>
              <a:t>m</a:t>
            </a:r>
            <a:r>
              <a:rPr sz="2300" spc="130" dirty="0">
                <a:latin typeface="Arial"/>
                <a:cs typeface="Arial"/>
              </a:rPr>
              <a:t>o</a:t>
            </a:r>
            <a:r>
              <a:rPr sz="2300" spc="145" dirty="0">
                <a:latin typeface="Arial"/>
                <a:cs typeface="Arial"/>
              </a:rPr>
              <a:t>nit</a:t>
            </a:r>
            <a:r>
              <a:rPr sz="2300" spc="204" dirty="0">
                <a:latin typeface="Arial"/>
                <a:cs typeface="Arial"/>
              </a:rPr>
              <a:t>o</a:t>
            </a:r>
            <a:r>
              <a:rPr sz="2300" spc="155" dirty="0">
                <a:latin typeface="Arial"/>
                <a:cs typeface="Arial"/>
              </a:rPr>
              <a:t>r  </a:t>
            </a:r>
            <a:r>
              <a:rPr sz="2300" spc="85" dirty="0">
                <a:latin typeface="Arial"/>
                <a:cs typeface="Arial"/>
              </a:rPr>
              <a:t>serial.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3359" y="370331"/>
            <a:ext cx="43525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91</a:t>
            </a:fld>
            <a:endParaRPr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923158" y="1470405"/>
            <a:ext cx="2581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5675" algn="l"/>
              </a:tabLst>
            </a:pPr>
            <a:r>
              <a:rPr sz="2400" spc="125" dirty="0">
                <a:latin typeface="Arial"/>
                <a:cs typeface="Arial"/>
              </a:rPr>
              <a:t>uma	</a:t>
            </a:r>
            <a:r>
              <a:rPr sz="2400" spc="80" dirty="0">
                <a:latin typeface="Arial"/>
                <a:cs typeface="Arial"/>
              </a:rPr>
              <a:t>mens</a:t>
            </a:r>
            <a:r>
              <a:rPr sz="2400" spc="65" dirty="0">
                <a:latin typeface="Arial"/>
                <a:cs typeface="Arial"/>
              </a:rPr>
              <a:t>a</a:t>
            </a:r>
            <a:r>
              <a:rPr sz="2400" spc="80" dirty="0">
                <a:latin typeface="Arial"/>
                <a:cs typeface="Arial"/>
              </a:rPr>
              <a:t>g</a:t>
            </a:r>
            <a:r>
              <a:rPr sz="2400" spc="85" dirty="0">
                <a:latin typeface="Arial"/>
                <a:cs typeface="Arial"/>
              </a:rPr>
              <a:t>e</a:t>
            </a:r>
            <a:r>
              <a:rPr sz="2400" spc="240" dirty="0"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0913" y="1470405"/>
            <a:ext cx="1877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0245" algn="l"/>
              </a:tabLst>
            </a:pPr>
            <a:r>
              <a:rPr sz="2400" spc="140" dirty="0">
                <a:latin typeface="Arial"/>
                <a:cs typeface="Arial"/>
              </a:rPr>
              <a:t>no	</a:t>
            </a:r>
            <a:r>
              <a:rPr sz="2400" spc="170" dirty="0">
                <a:latin typeface="Arial"/>
                <a:cs typeface="Arial"/>
              </a:rPr>
              <a:t>monitor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199961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60" dirty="0">
                <a:solidFill>
                  <a:srgbClr val="000000"/>
                </a:solidFill>
              </a:rPr>
              <a:t>I</a:t>
            </a:r>
            <a:r>
              <a:rPr sz="2400" spc="195" dirty="0">
                <a:solidFill>
                  <a:srgbClr val="000000"/>
                </a:solidFill>
              </a:rPr>
              <a:t>m</a:t>
            </a:r>
            <a:r>
              <a:rPr sz="2400" spc="135" dirty="0">
                <a:solidFill>
                  <a:srgbClr val="000000"/>
                </a:solidFill>
              </a:rPr>
              <a:t>pri</a:t>
            </a:r>
            <a:r>
              <a:rPr sz="2400" spc="330" dirty="0">
                <a:solidFill>
                  <a:srgbClr val="000000"/>
                </a:solidFill>
              </a:rPr>
              <a:t>m</a:t>
            </a:r>
            <a:r>
              <a:rPr sz="2400" spc="135" dirty="0">
                <a:solidFill>
                  <a:srgbClr val="000000"/>
                </a:solidFill>
              </a:rPr>
              <a:t>in</a:t>
            </a:r>
            <a:r>
              <a:rPr sz="2400" spc="190" dirty="0">
                <a:solidFill>
                  <a:srgbClr val="000000"/>
                </a:solidFill>
              </a:rPr>
              <a:t>d</a:t>
            </a:r>
            <a:r>
              <a:rPr sz="2400" spc="90" dirty="0">
                <a:solidFill>
                  <a:srgbClr val="000000"/>
                </a:solidFill>
              </a:rPr>
              <a:t>o  </a:t>
            </a:r>
            <a:r>
              <a:rPr sz="2400" spc="85" dirty="0">
                <a:solidFill>
                  <a:srgbClr val="000000"/>
                </a:solidFill>
              </a:rPr>
              <a:t>serial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43525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6448" y="2392679"/>
            <a:ext cx="7100316" cy="3656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217" y="2492844"/>
            <a:ext cx="6832727" cy="3456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92</a:t>
            </a:fld>
            <a:endParaRPr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3701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-25" dirty="0">
                <a:solidFill>
                  <a:srgbClr val="000000"/>
                </a:solidFill>
              </a:rPr>
              <a:t>Saída </a:t>
            </a:r>
            <a:r>
              <a:rPr sz="2400" spc="140" dirty="0">
                <a:solidFill>
                  <a:srgbClr val="000000"/>
                </a:solidFill>
              </a:rPr>
              <a:t>no </a:t>
            </a:r>
            <a:r>
              <a:rPr sz="2400" spc="175" dirty="0">
                <a:solidFill>
                  <a:srgbClr val="000000"/>
                </a:solidFill>
              </a:rPr>
              <a:t>monitor</a:t>
            </a:r>
            <a:r>
              <a:rPr sz="2400" spc="114" dirty="0">
                <a:solidFill>
                  <a:srgbClr val="000000"/>
                </a:solidFill>
              </a:rPr>
              <a:t> </a:t>
            </a:r>
            <a:r>
              <a:rPr sz="2400" spc="85" dirty="0">
                <a:solidFill>
                  <a:srgbClr val="000000"/>
                </a:solidFill>
              </a:rPr>
              <a:t>serial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3525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3859" y="2026920"/>
            <a:ext cx="7254240" cy="4317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9546" y="2132799"/>
            <a:ext cx="6983222" cy="4104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93</a:t>
            </a:fld>
            <a:endParaRPr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35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062355" algn="l"/>
                <a:tab pos="2073275" algn="l"/>
                <a:tab pos="4110990" algn="l"/>
                <a:tab pos="480631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-35" dirty="0">
                <a:solidFill>
                  <a:srgbClr val="000000"/>
                </a:solidFill>
              </a:rPr>
              <a:t>Em	</a:t>
            </a:r>
            <a:r>
              <a:rPr sz="2700" spc="145" dirty="0">
                <a:solidFill>
                  <a:srgbClr val="000000"/>
                </a:solidFill>
              </a:rPr>
              <a:t>uma	</a:t>
            </a:r>
            <a:r>
              <a:rPr sz="2700" spc="140" dirty="0">
                <a:solidFill>
                  <a:srgbClr val="000000"/>
                </a:solidFill>
              </a:rPr>
              <a:t>linguagem	</a:t>
            </a:r>
            <a:r>
              <a:rPr sz="2700" spc="100" dirty="0">
                <a:solidFill>
                  <a:srgbClr val="000000"/>
                </a:solidFill>
              </a:rPr>
              <a:t>de	</a:t>
            </a:r>
            <a:r>
              <a:rPr sz="2700" spc="120" dirty="0">
                <a:solidFill>
                  <a:srgbClr val="000000"/>
                </a:solidFill>
              </a:rPr>
              <a:t>programação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02004" y="1877314"/>
            <a:ext cx="6760845" cy="2342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969770" algn="l"/>
                <a:tab pos="3604895" algn="l"/>
                <a:tab pos="6127750" algn="l"/>
              </a:tabLst>
            </a:pPr>
            <a:r>
              <a:rPr sz="2700" spc="125" dirty="0">
                <a:latin typeface="Arial"/>
                <a:cs typeface="Arial"/>
              </a:rPr>
              <a:t>existe</a:t>
            </a:r>
            <a:r>
              <a:rPr sz="2700" spc="250" dirty="0">
                <a:latin typeface="Arial"/>
                <a:cs typeface="Arial"/>
              </a:rPr>
              <a:t>m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5" dirty="0">
                <a:latin typeface="Arial"/>
                <a:cs typeface="Arial"/>
              </a:rPr>
              <a:t>v</a:t>
            </a:r>
            <a:r>
              <a:rPr sz="2700" spc="5" dirty="0">
                <a:latin typeface="Arial"/>
                <a:cs typeface="Arial"/>
              </a:rPr>
              <a:t>á</a:t>
            </a:r>
            <a:r>
              <a:rPr sz="2700" spc="125" dirty="0">
                <a:latin typeface="Arial"/>
                <a:cs typeface="Arial"/>
              </a:rPr>
              <a:t>rio</a:t>
            </a:r>
            <a:r>
              <a:rPr sz="2700" spc="175" dirty="0">
                <a:latin typeface="Arial"/>
                <a:cs typeface="Arial"/>
              </a:rPr>
              <a:t>s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05" dirty="0">
                <a:solidFill>
                  <a:srgbClr val="FF0000"/>
                </a:solidFill>
                <a:latin typeface="Arial"/>
                <a:cs typeface="Arial"/>
              </a:rPr>
              <a:t>operadore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80" dirty="0">
                <a:latin typeface="Arial"/>
                <a:cs typeface="Arial"/>
              </a:rPr>
              <a:t>q</a:t>
            </a:r>
            <a:r>
              <a:rPr sz="2700" spc="185" dirty="0">
                <a:latin typeface="Arial"/>
                <a:cs typeface="Arial"/>
              </a:rPr>
              <a:t>u</a:t>
            </a:r>
            <a:r>
              <a:rPr sz="2700" dirty="0">
                <a:latin typeface="Arial"/>
                <a:cs typeface="Arial"/>
              </a:rPr>
              <a:t>e  </a:t>
            </a:r>
            <a:r>
              <a:rPr sz="2700" spc="165" dirty="0">
                <a:latin typeface="Arial"/>
                <a:cs typeface="Arial"/>
              </a:rPr>
              <a:t>permitem </a:t>
            </a:r>
            <a:r>
              <a:rPr sz="2700" u="heavy" spc="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operações </a:t>
            </a:r>
            <a:r>
              <a:rPr sz="2700" u="heavy" spc="1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do</a:t>
            </a:r>
            <a:r>
              <a:rPr sz="2700" u="heavy" spc="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700" u="heavy" spc="1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tipo</a:t>
            </a:r>
            <a:r>
              <a:rPr sz="2700" spc="175" dirty="0">
                <a:latin typeface="Arial"/>
                <a:cs typeface="Arial"/>
              </a:rPr>
              <a:t>:</a:t>
            </a:r>
            <a:endParaRPr sz="2700">
              <a:latin typeface="Arial"/>
              <a:cs typeface="Arial"/>
            </a:endParaRPr>
          </a:p>
          <a:p>
            <a:pPr marL="506095" indent="-228600">
              <a:lnSpc>
                <a:spcPct val="100000"/>
              </a:lnSpc>
              <a:spcBef>
                <a:spcPts val="480"/>
              </a:spcBef>
              <a:buClr>
                <a:srgbClr val="DA1F28"/>
              </a:buClr>
              <a:buChar char=""/>
              <a:tabLst>
                <a:tab pos="506095" algn="l"/>
                <a:tab pos="506730" algn="l"/>
              </a:tabLst>
            </a:pP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Aritmética</a:t>
            </a:r>
            <a:endParaRPr sz="2100">
              <a:latin typeface="Arial"/>
              <a:cs typeface="Arial"/>
            </a:endParaRPr>
          </a:p>
          <a:p>
            <a:pPr marL="506095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506095" algn="l"/>
                <a:tab pos="506730" algn="l"/>
              </a:tabLst>
            </a:pPr>
            <a:r>
              <a:rPr sz="2100" spc="45" dirty="0">
                <a:solidFill>
                  <a:srgbClr val="FF0000"/>
                </a:solidFill>
                <a:latin typeface="Arial"/>
                <a:cs typeface="Arial"/>
              </a:rPr>
              <a:t>Relacional</a:t>
            </a:r>
            <a:endParaRPr sz="2100">
              <a:latin typeface="Arial"/>
              <a:cs typeface="Arial"/>
            </a:endParaRPr>
          </a:p>
          <a:p>
            <a:pPr marL="506095" indent="-228600">
              <a:lnSpc>
                <a:spcPct val="100000"/>
              </a:lnSpc>
              <a:spcBef>
                <a:spcPts val="395"/>
              </a:spcBef>
              <a:buClr>
                <a:srgbClr val="DA1F28"/>
              </a:buClr>
              <a:buChar char=""/>
              <a:tabLst>
                <a:tab pos="506095" algn="l"/>
                <a:tab pos="506730" algn="l"/>
              </a:tabLst>
            </a:pPr>
            <a:r>
              <a:rPr sz="2100" spc="60" dirty="0">
                <a:solidFill>
                  <a:srgbClr val="FF0000"/>
                </a:solidFill>
                <a:latin typeface="Arial"/>
                <a:cs typeface="Arial"/>
              </a:rPr>
              <a:t>Lógica</a:t>
            </a:r>
            <a:endParaRPr sz="2100">
              <a:latin typeface="Arial"/>
              <a:cs typeface="Arial"/>
            </a:endParaRPr>
          </a:p>
          <a:p>
            <a:pPr marL="506095" indent="-228600">
              <a:lnSpc>
                <a:spcPct val="100000"/>
              </a:lnSpc>
              <a:spcBef>
                <a:spcPts val="400"/>
              </a:spcBef>
              <a:buClr>
                <a:srgbClr val="DA1F28"/>
              </a:buClr>
              <a:buChar char=""/>
              <a:tabLst>
                <a:tab pos="506095" algn="l"/>
                <a:tab pos="506730" algn="l"/>
              </a:tabLst>
            </a:pP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Composta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94</a:t>
            </a:fld>
            <a:endParaRPr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1795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5" dirty="0">
                <a:solidFill>
                  <a:srgbClr val="000000"/>
                </a:solidFill>
              </a:rPr>
              <a:t>Operadores</a:t>
            </a:r>
            <a:r>
              <a:rPr sz="2700" spc="40" dirty="0">
                <a:solidFill>
                  <a:srgbClr val="000000"/>
                </a:solidFill>
              </a:rPr>
              <a:t> </a:t>
            </a:r>
            <a:r>
              <a:rPr sz="2700" spc="135" dirty="0">
                <a:solidFill>
                  <a:srgbClr val="000000"/>
                </a:solidFill>
              </a:rPr>
              <a:t>aritméticos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7214" y="2414523"/>
          <a:ext cx="6769100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Símbolo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Função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+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60" dirty="0">
                          <a:latin typeface="Arial"/>
                          <a:cs typeface="Arial"/>
                        </a:rPr>
                        <a:t>Adição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-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45" dirty="0">
                          <a:latin typeface="Arial"/>
                          <a:cs typeface="Arial"/>
                        </a:rPr>
                        <a:t>Subtração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*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Multiplicação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/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55" dirty="0">
                          <a:latin typeface="Arial"/>
                          <a:cs typeface="Arial"/>
                        </a:rPr>
                        <a:t>Divisão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100" dirty="0">
                          <a:latin typeface="Arial"/>
                          <a:cs typeface="Arial"/>
                        </a:rPr>
                        <a:t>Módulo </a:t>
                      </a:r>
                      <a:r>
                        <a:rPr sz="1800" spc="65" dirty="0">
                          <a:latin typeface="Arial"/>
                          <a:cs typeface="Arial"/>
                        </a:rPr>
                        <a:t>(resto </a:t>
                      </a:r>
                      <a:r>
                        <a:rPr sz="1800" spc="55" dirty="0">
                          <a:latin typeface="Arial"/>
                          <a:cs typeface="Arial"/>
                        </a:rPr>
                        <a:t>da </a:t>
                      </a:r>
                      <a:r>
                        <a:rPr sz="1800" spc="65" dirty="0">
                          <a:latin typeface="Arial"/>
                          <a:cs typeface="Arial"/>
                        </a:rPr>
                        <a:t>divisão</a:t>
                      </a:r>
                      <a:r>
                        <a:rPr sz="18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75" dirty="0">
                          <a:latin typeface="Arial"/>
                          <a:cs typeface="Arial"/>
                        </a:rPr>
                        <a:t>inteira)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95</a:t>
            </a:fld>
            <a:endParaRPr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1046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5" dirty="0">
                <a:solidFill>
                  <a:srgbClr val="000000"/>
                </a:solidFill>
              </a:rPr>
              <a:t>Operadores</a:t>
            </a:r>
            <a:r>
              <a:rPr sz="2700" spc="40" dirty="0">
                <a:solidFill>
                  <a:srgbClr val="000000"/>
                </a:solidFill>
              </a:rPr>
              <a:t> </a:t>
            </a:r>
            <a:r>
              <a:rPr sz="2700" spc="95" dirty="0">
                <a:solidFill>
                  <a:srgbClr val="000000"/>
                </a:solidFill>
              </a:rPr>
              <a:t>relacionais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7214" y="2414523"/>
          <a:ext cx="6769100" cy="2593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Símbolo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Função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&gt;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Maior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&lt;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Menor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370" dirty="0">
                          <a:latin typeface="Arial"/>
                          <a:cs typeface="Arial"/>
                        </a:rPr>
                        <a:t>&gt;=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Maior </a:t>
                      </a:r>
                      <a:r>
                        <a:rPr sz="1800" spc="105" dirty="0">
                          <a:latin typeface="Arial"/>
                          <a:cs typeface="Arial"/>
                        </a:rPr>
                        <a:t>ou</a:t>
                      </a:r>
                      <a:r>
                        <a:rPr sz="18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igual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370" dirty="0">
                          <a:latin typeface="Arial"/>
                          <a:cs typeface="Arial"/>
                        </a:rPr>
                        <a:t>&lt;=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Menor </a:t>
                      </a:r>
                      <a:r>
                        <a:rPr sz="1800" spc="105" dirty="0">
                          <a:latin typeface="Arial"/>
                          <a:cs typeface="Arial"/>
                        </a:rPr>
                        <a:t>ou</a:t>
                      </a:r>
                      <a:r>
                        <a:rPr sz="18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igual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370" dirty="0">
                          <a:latin typeface="Arial"/>
                          <a:cs typeface="Arial"/>
                        </a:rPr>
                        <a:t>==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65" dirty="0">
                          <a:latin typeface="Arial"/>
                          <a:cs typeface="Arial"/>
                        </a:rPr>
                        <a:t>Igual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210" dirty="0">
                          <a:latin typeface="Arial"/>
                          <a:cs typeface="Arial"/>
                        </a:rPr>
                        <a:t>!=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80" dirty="0">
                          <a:latin typeface="Arial"/>
                          <a:cs typeface="Arial"/>
                        </a:rPr>
                        <a:t>Diferente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96</a:t>
            </a:fld>
            <a:endParaRPr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35064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5" dirty="0">
                <a:solidFill>
                  <a:srgbClr val="000000"/>
                </a:solidFill>
              </a:rPr>
              <a:t>Operadores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120" dirty="0">
                <a:solidFill>
                  <a:srgbClr val="000000"/>
                </a:solidFill>
              </a:rPr>
              <a:t>lógicos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7214" y="2414523"/>
          <a:ext cx="67691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Símbolo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Função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50" dirty="0">
                          <a:latin typeface="Arial"/>
                          <a:cs typeface="Arial"/>
                        </a:rPr>
                        <a:t>&amp;&amp;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22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2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40" dirty="0">
                          <a:latin typeface="Arial"/>
                          <a:cs typeface="Arial"/>
                        </a:rPr>
                        <a:t>(and)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200" dirty="0">
                          <a:latin typeface="Arial"/>
                          <a:cs typeface="Arial"/>
                        </a:rPr>
                        <a:t>||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30" dirty="0">
                          <a:latin typeface="Arial"/>
                          <a:cs typeface="Arial"/>
                        </a:rPr>
                        <a:t>OU</a:t>
                      </a:r>
                      <a:r>
                        <a:rPr sz="18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0" dirty="0">
                          <a:latin typeface="Arial"/>
                          <a:cs typeface="Arial"/>
                        </a:rPr>
                        <a:t>(or)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!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40" dirty="0">
                          <a:latin typeface="Arial"/>
                          <a:cs typeface="Arial"/>
                        </a:rPr>
                        <a:t>Não</a:t>
                      </a:r>
                      <a:r>
                        <a:rPr sz="18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65" dirty="0">
                          <a:latin typeface="Arial"/>
                          <a:cs typeface="Arial"/>
                        </a:rPr>
                        <a:t>(not)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97</a:t>
            </a:fld>
            <a:endParaRPr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14527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5" dirty="0">
                <a:solidFill>
                  <a:srgbClr val="000000"/>
                </a:solidFill>
              </a:rPr>
              <a:t>Operadores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135" dirty="0">
                <a:solidFill>
                  <a:srgbClr val="000000"/>
                </a:solidFill>
              </a:rPr>
              <a:t>compostos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7214" y="2414523"/>
          <a:ext cx="6769100" cy="2593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Símbolo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Função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370" dirty="0">
                          <a:latin typeface="Arial"/>
                          <a:cs typeface="Arial"/>
                        </a:rPr>
                        <a:t>++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80" dirty="0">
                          <a:latin typeface="Arial"/>
                          <a:cs typeface="Arial"/>
                        </a:rPr>
                        <a:t>Incremento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440" dirty="0">
                          <a:latin typeface="Arial"/>
                          <a:cs typeface="Arial"/>
                        </a:rPr>
                        <a:t>--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Decremento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370" dirty="0">
                          <a:latin typeface="Arial"/>
                          <a:cs typeface="Arial"/>
                        </a:rPr>
                        <a:t>+=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60" dirty="0">
                          <a:latin typeface="Arial"/>
                          <a:cs typeface="Arial"/>
                        </a:rPr>
                        <a:t>Adição </a:t>
                      </a:r>
                      <a:r>
                        <a:rPr sz="1800" spc="95" dirty="0">
                          <a:latin typeface="Arial"/>
                          <a:cs typeface="Arial"/>
                        </a:rPr>
                        <a:t>com</a:t>
                      </a:r>
                      <a:r>
                        <a:rPr sz="18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atribuição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409" dirty="0">
                          <a:latin typeface="Arial"/>
                          <a:cs typeface="Arial"/>
                        </a:rPr>
                        <a:t>-=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45" dirty="0">
                          <a:latin typeface="Arial"/>
                          <a:cs typeface="Arial"/>
                        </a:rPr>
                        <a:t>Subtração </a:t>
                      </a:r>
                      <a:r>
                        <a:rPr sz="1800" spc="95" dirty="0">
                          <a:latin typeface="Arial"/>
                          <a:cs typeface="Arial"/>
                        </a:rPr>
                        <a:t>com</a:t>
                      </a:r>
                      <a:r>
                        <a:rPr sz="18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atribuição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265" dirty="0">
                          <a:latin typeface="Arial"/>
                          <a:cs typeface="Arial"/>
                        </a:rPr>
                        <a:t>*=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Multiplicação </a:t>
                      </a:r>
                      <a:r>
                        <a:rPr sz="1800" spc="95" dirty="0">
                          <a:latin typeface="Arial"/>
                          <a:cs typeface="Arial"/>
                        </a:rPr>
                        <a:t>com</a:t>
                      </a:r>
                      <a:r>
                        <a:rPr sz="18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atribuição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409" dirty="0">
                          <a:latin typeface="Arial"/>
                          <a:cs typeface="Arial"/>
                        </a:rPr>
                        <a:t>/=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55" dirty="0">
                          <a:latin typeface="Arial"/>
                          <a:cs typeface="Arial"/>
                        </a:rPr>
                        <a:t>Divisão </a:t>
                      </a:r>
                      <a:r>
                        <a:rPr sz="1800" spc="95" dirty="0">
                          <a:latin typeface="Arial"/>
                          <a:cs typeface="Arial"/>
                        </a:rPr>
                        <a:t>com</a:t>
                      </a:r>
                      <a:r>
                        <a:rPr sz="18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atribuição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98</a:t>
            </a:fld>
            <a:endParaRPr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8881"/>
            <a:ext cx="38893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105" dirty="0">
                <a:solidFill>
                  <a:srgbClr val="000000"/>
                </a:solidFill>
              </a:rPr>
              <a:t>Operador </a:t>
            </a:r>
            <a:r>
              <a:rPr spc="90" dirty="0">
                <a:solidFill>
                  <a:srgbClr val="000000"/>
                </a:solidFill>
              </a:rPr>
              <a:t>de</a:t>
            </a:r>
            <a:r>
              <a:rPr spc="20" dirty="0">
                <a:solidFill>
                  <a:srgbClr val="000000"/>
                </a:solidFill>
              </a:rPr>
              <a:t> </a:t>
            </a:r>
            <a:r>
              <a:rPr spc="125" dirty="0">
                <a:solidFill>
                  <a:srgbClr val="000000"/>
                </a:solidFill>
              </a:rPr>
              <a:t>Atribuição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929436" y="1895602"/>
            <a:ext cx="6733540" cy="403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45" dirty="0">
                <a:latin typeface="Arial"/>
                <a:cs typeface="Arial"/>
              </a:rPr>
              <a:t>A </a:t>
            </a:r>
            <a:r>
              <a:rPr sz="2100" spc="100" dirty="0">
                <a:latin typeface="Arial"/>
                <a:cs typeface="Arial"/>
              </a:rPr>
              <a:t>atribuição </a:t>
            </a:r>
            <a:r>
              <a:rPr sz="2100" spc="75" dirty="0">
                <a:latin typeface="Arial"/>
                <a:cs typeface="Arial"/>
              </a:rPr>
              <a:t>de </a:t>
            </a:r>
            <a:r>
              <a:rPr sz="2100" spc="65" dirty="0">
                <a:latin typeface="Arial"/>
                <a:cs typeface="Arial"/>
              </a:rPr>
              <a:t>valores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55" dirty="0">
                <a:latin typeface="Arial"/>
                <a:cs typeface="Arial"/>
              </a:rPr>
              <a:t>variáveis </a:t>
            </a:r>
            <a:r>
              <a:rPr sz="2100" dirty="0">
                <a:latin typeface="Arial"/>
                <a:cs typeface="Arial"/>
              </a:rPr>
              <a:t>e </a:t>
            </a:r>
            <a:r>
              <a:rPr sz="2100" spc="85" dirty="0">
                <a:latin typeface="Arial"/>
                <a:cs typeface="Arial"/>
              </a:rPr>
              <a:t>constantes</a:t>
            </a:r>
            <a:r>
              <a:rPr sz="2100" spc="7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é</a:t>
            </a:r>
            <a:endParaRPr sz="21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100" spc="100" dirty="0">
                <a:latin typeface="Arial"/>
                <a:cs typeface="Arial"/>
              </a:rPr>
              <a:t>feita </a:t>
            </a:r>
            <a:r>
              <a:rPr sz="2100" spc="114" dirty="0">
                <a:latin typeface="Arial"/>
                <a:cs typeface="Arial"/>
              </a:rPr>
              <a:t>com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90" dirty="0">
                <a:latin typeface="Arial"/>
                <a:cs typeface="Arial"/>
              </a:rPr>
              <a:t>uso </a:t>
            </a:r>
            <a:r>
              <a:rPr sz="2100" spc="135" dirty="0">
                <a:latin typeface="Arial"/>
                <a:cs typeface="Arial"/>
              </a:rPr>
              <a:t>do 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operador </a:t>
            </a: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atribuição</a:t>
            </a:r>
            <a:r>
              <a:rPr sz="21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125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2100" b="1" spc="125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100" spc="12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100" spc="125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-5" dirty="0">
                <a:latin typeface="Arial"/>
                <a:cs typeface="Arial"/>
              </a:rPr>
              <a:t>O </a:t>
            </a:r>
            <a:r>
              <a:rPr sz="2100" spc="105" dirty="0">
                <a:latin typeface="Arial"/>
                <a:cs typeface="Arial"/>
              </a:rPr>
              <a:t>operador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105" dirty="0">
                <a:latin typeface="Arial"/>
                <a:cs typeface="Arial"/>
              </a:rPr>
              <a:t>atribuição </a:t>
            </a:r>
            <a:r>
              <a:rPr sz="2100" spc="65" dirty="0">
                <a:latin typeface="Arial"/>
                <a:cs typeface="Arial"/>
              </a:rPr>
              <a:t>coloca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85" dirty="0">
                <a:latin typeface="Arial"/>
                <a:cs typeface="Arial"/>
              </a:rPr>
              <a:t>valor </a:t>
            </a:r>
            <a:r>
              <a:rPr sz="2100" spc="110" dirty="0">
                <a:latin typeface="Arial"/>
                <a:cs typeface="Arial"/>
              </a:rPr>
              <a:t>situado </a:t>
            </a:r>
            <a:r>
              <a:rPr sz="2100" spc="-10" dirty="0">
                <a:latin typeface="Arial"/>
                <a:cs typeface="Arial"/>
              </a:rPr>
              <a:t>à  </a:t>
            </a:r>
            <a:r>
              <a:rPr sz="2100" spc="45" dirty="0">
                <a:latin typeface="Arial"/>
                <a:cs typeface="Arial"/>
              </a:rPr>
              <a:t>sua </a:t>
            </a:r>
            <a:r>
              <a:rPr sz="2100" spc="110" dirty="0">
                <a:latin typeface="Arial"/>
                <a:cs typeface="Arial"/>
              </a:rPr>
              <a:t>direita </a:t>
            </a:r>
            <a:r>
              <a:rPr sz="2100" spc="125" dirty="0">
                <a:latin typeface="Arial"/>
                <a:cs typeface="Arial"/>
              </a:rPr>
              <a:t>dentro </a:t>
            </a:r>
            <a:r>
              <a:rPr sz="2100" spc="135" dirty="0">
                <a:latin typeface="Arial"/>
                <a:cs typeface="Arial"/>
              </a:rPr>
              <a:t>do </a:t>
            </a:r>
            <a:r>
              <a:rPr sz="2100" spc="125" dirty="0">
                <a:latin typeface="Arial"/>
                <a:cs typeface="Arial"/>
              </a:rPr>
              <a:t>objeto </a:t>
            </a:r>
            <a:r>
              <a:rPr sz="2100" spc="95" dirty="0">
                <a:latin typeface="Arial"/>
                <a:cs typeface="Arial"/>
              </a:rPr>
              <a:t>localizado </a:t>
            </a:r>
            <a:r>
              <a:rPr sz="2100" spc="-10" dirty="0">
                <a:latin typeface="Arial"/>
                <a:cs typeface="Arial"/>
              </a:rPr>
              <a:t>à </a:t>
            </a:r>
            <a:r>
              <a:rPr sz="2100" spc="45" dirty="0">
                <a:latin typeface="Arial"/>
                <a:cs typeface="Arial"/>
              </a:rPr>
              <a:t>sua  </a:t>
            </a:r>
            <a:r>
              <a:rPr sz="2100" spc="70" dirty="0">
                <a:latin typeface="Arial"/>
                <a:cs typeface="Arial"/>
              </a:rPr>
              <a:t>esquerda.</a:t>
            </a:r>
            <a:endParaRPr sz="21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70" dirty="0">
                <a:latin typeface="Arial"/>
                <a:cs typeface="Arial"/>
              </a:rPr>
              <a:t>Exemplos:</a:t>
            </a:r>
            <a:endParaRPr sz="21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1900" spc="13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900" spc="75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1900" spc="395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9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120" dirty="0">
                <a:solidFill>
                  <a:srgbClr val="FF0000"/>
                </a:solidFill>
                <a:latin typeface="Arial"/>
                <a:cs typeface="Arial"/>
              </a:rPr>
              <a:t>100;</a:t>
            </a:r>
            <a:endParaRPr sz="19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395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1900" spc="85" dirty="0">
                <a:solidFill>
                  <a:srgbClr val="FF0000"/>
                </a:solidFill>
                <a:latin typeface="Arial"/>
                <a:cs typeface="Arial"/>
              </a:rPr>
              <a:t>const </a:t>
            </a:r>
            <a:r>
              <a:rPr sz="1900" spc="110" dirty="0">
                <a:solidFill>
                  <a:srgbClr val="FF0000"/>
                </a:solidFill>
                <a:latin typeface="Arial"/>
                <a:cs typeface="Arial"/>
              </a:rPr>
              <a:t>float </a:t>
            </a:r>
            <a:r>
              <a:rPr sz="1900" spc="125" dirty="0">
                <a:solidFill>
                  <a:srgbClr val="FF0000"/>
                </a:solidFill>
                <a:latin typeface="Arial"/>
                <a:cs typeface="Arial"/>
              </a:rPr>
              <a:t>pi </a:t>
            </a:r>
            <a:r>
              <a:rPr sz="1900" spc="395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9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110" dirty="0">
                <a:solidFill>
                  <a:srgbClr val="FF0000"/>
                </a:solidFill>
                <a:latin typeface="Arial"/>
                <a:cs typeface="Arial"/>
              </a:rPr>
              <a:t>3.14;</a:t>
            </a:r>
            <a:endParaRPr sz="19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DA1F28"/>
              </a:buClr>
              <a:buFont typeface="Arial"/>
              <a:buChar char=""/>
            </a:pPr>
            <a:endParaRPr sz="25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b="1" spc="-20" dirty="0">
                <a:latin typeface="Arial"/>
                <a:cs typeface="Arial"/>
              </a:rPr>
              <a:t>Atenção!!!</a:t>
            </a:r>
            <a:endParaRPr sz="2100">
              <a:latin typeface="Arial"/>
              <a:cs typeface="Arial"/>
            </a:endParaRPr>
          </a:p>
          <a:p>
            <a:pPr marL="478790" lvl="1" indent="-228600">
              <a:lnSpc>
                <a:spcPts val="223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1900" spc="-5" dirty="0">
                <a:latin typeface="Arial"/>
                <a:cs typeface="Arial"/>
              </a:rPr>
              <a:t>O </a:t>
            </a:r>
            <a:r>
              <a:rPr sz="1900" spc="90" dirty="0">
                <a:latin typeface="Arial"/>
                <a:cs typeface="Arial"/>
              </a:rPr>
              <a:t>operador </a:t>
            </a:r>
            <a:r>
              <a:rPr sz="1900" spc="70" dirty="0">
                <a:latin typeface="Arial"/>
                <a:cs typeface="Arial"/>
              </a:rPr>
              <a:t>de </a:t>
            </a:r>
            <a:r>
              <a:rPr sz="1900" spc="95" dirty="0">
                <a:latin typeface="Arial"/>
                <a:cs typeface="Arial"/>
              </a:rPr>
              <a:t>atribuição </a:t>
            </a:r>
            <a:r>
              <a:rPr sz="1900" spc="70" dirty="0">
                <a:latin typeface="Arial"/>
                <a:cs typeface="Arial"/>
              </a:rPr>
              <a:t>não </a:t>
            </a:r>
            <a:r>
              <a:rPr sz="1900" spc="40" dirty="0">
                <a:latin typeface="Arial"/>
                <a:cs typeface="Arial"/>
              </a:rPr>
              <a:t>vale </a:t>
            </a:r>
            <a:r>
              <a:rPr sz="1900" spc="60" dirty="0">
                <a:latin typeface="Arial"/>
                <a:cs typeface="Arial"/>
              </a:rPr>
              <a:t>para</a:t>
            </a:r>
            <a:r>
              <a:rPr sz="1900" spc="30" dirty="0">
                <a:latin typeface="Arial"/>
                <a:cs typeface="Arial"/>
              </a:rPr>
              <a:t> </a:t>
            </a:r>
            <a:r>
              <a:rPr sz="1900" spc="105" dirty="0">
                <a:latin typeface="Arial"/>
                <a:cs typeface="Arial"/>
              </a:rPr>
              <a:t>o </a:t>
            </a:r>
            <a:r>
              <a:rPr sz="1900" spc="90" dirty="0">
                <a:latin typeface="Arial"/>
                <a:cs typeface="Arial"/>
              </a:rPr>
              <a:t>comando</a:t>
            </a:r>
            <a:endParaRPr sz="1900">
              <a:latin typeface="Arial"/>
              <a:cs typeface="Arial"/>
            </a:endParaRPr>
          </a:p>
          <a:p>
            <a:pPr marL="478790">
              <a:lnSpc>
                <a:spcPts val="2350"/>
              </a:lnSpc>
            </a:pP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#define</a:t>
            </a:r>
            <a:r>
              <a:rPr sz="1900" dirty="0">
                <a:latin typeface="Arial"/>
                <a:cs typeface="Arial"/>
              </a:rPr>
              <a:t>.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811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91B5614529994DA68A9C6AFFCECD2A" ma:contentTypeVersion="0" ma:contentTypeDescription="Crie um novo documento." ma:contentTypeScope="" ma:versionID="2e759bbf15fd08ce9570457801985a2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d2d35cd79d80d3b38601b74d693a0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AAC0A74-297A-4C37-A2C6-B199EC59245A}"/>
</file>

<file path=customXml/itemProps2.xml><?xml version="1.0" encoding="utf-8"?>
<ds:datastoreItem xmlns:ds="http://schemas.openxmlformats.org/officeDocument/2006/customXml" ds:itemID="{E1331AF9-F036-43FC-B70E-CE20FD7EDE85}"/>
</file>

<file path=customXml/itemProps3.xml><?xml version="1.0" encoding="utf-8"?>
<ds:datastoreItem xmlns:ds="http://schemas.openxmlformats.org/officeDocument/2006/customXml" ds:itemID="{B5273147-5B70-4D82-9FB2-8FDF9B441B3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</TotalTime>
  <Words>8651</Words>
  <Application>Microsoft Office PowerPoint</Application>
  <PresentationFormat>Apresentação na tela (4:3)</PresentationFormat>
  <Paragraphs>1171</Paragraphs>
  <Slides>157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157</vt:i4>
      </vt:variant>
    </vt:vector>
  </HeadingPairs>
  <TitlesOfParts>
    <vt:vector size="163" baseType="lpstr">
      <vt:lpstr>Arial</vt:lpstr>
      <vt:lpstr>Calibri</vt:lpstr>
      <vt:lpstr>Liberation Sans Narrow</vt:lpstr>
      <vt:lpstr>Times New Roman</vt:lpstr>
      <vt:lpstr>Verdana</vt:lpstr>
      <vt:lpstr>Office Theme</vt:lpstr>
      <vt:lpstr>Apresentação do PowerPoint</vt:lpstr>
      <vt:lpstr> Material produzido para o projeto Oficina  de Robótica por:</vt:lpstr>
      <vt:lpstr> ELETRÔNICA</vt:lpstr>
      <vt:lpstr> A eletrônica pode ser definida como a  ciência que estuda formas de controlar a  energia elétrica em circuitos elétricos.  É um ramo da engenharia que desenvolve  soluções aplicando os princípios de  eletricidade descobertos pela física.</vt:lpstr>
      <vt:lpstr> Eletrônica na robótica</vt:lpstr>
      <vt:lpstr>Apresentação do PowerPoint</vt:lpstr>
      <vt:lpstr>Apresentação do PowerPoint</vt:lpstr>
      <vt:lpstr>Apresentação do PowerPoint</vt:lpstr>
      <vt:lpstr> Átomo</vt:lpstr>
      <vt:lpstr> Átomo</vt:lpstr>
      <vt:lpstr> Átomo</vt:lpstr>
      <vt:lpstr> Atração e Repulsão</vt:lpstr>
      <vt:lpstr> Corrente Elétrica</vt:lpstr>
      <vt:lpstr>  Sentido Real vs Sentido Convencional  da Corrente Elétrica</vt:lpstr>
      <vt:lpstr>  Sentido Real vs Sentido Convencional  da Corrente Elétrica</vt:lpstr>
      <vt:lpstr> Tipos de correntes elétricas</vt:lpstr>
      <vt:lpstr> Tipos de correntes elétricas</vt:lpstr>
      <vt:lpstr> Tipos de correntes elétricas</vt:lpstr>
      <vt:lpstr> Tensão Elétrica</vt:lpstr>
      <vt:lpstr> Resistência elétrica é uma grandeza que</vt:lpstr>
      <vt:lpstr> Condutores</vt:lpstr>
      <vt:lpstr> Condutores</vt:lpstr>
      <vt:lpstr> Isolantes</vt:lpstr>
      <vt:lpstr> Isolantes</vt:lpstr>
      <vt:lpstr> O resistor é um componente  eletrônico utilizado para limitar o  fluxo de corrente.</vt:lpstr>
      <vt:lpstr> Um resistor fixo de filme de  carbono possui em seu corpo faixas  coloridas que indicam o seu valor de  resistência.</vt:lpstr>
      <vt:lpstr> Tabela de cores para a identificação de  resistores</vt:lpstr>
      <vt:lpstr> Exemplo:</vt:lpstr>
      <vt:lpstr> Potenciômetro</vt:lpstr>
      <vt:lpstr> LDR (Light Dependent Resistor – resistor  dependente de luz)</vt:lpstr>
      <vt:lpstr> Sensor de Temperatura</vt:lpstr>
      <vt:lpstr>(Light-Emitting</vt:lpstr>
      <vt:lpstr>(Light-Emitting</vt:lpstr>
      <vt:lpstr> Identificação dos Terminais</vt:lpstr>
      <vt:lpstr>Tabela genérica para LEDs de 5mm</vt:lpstr>
      <vt:lpstr> Ferramenta</vt:lpstr>
      <vt:lpstr> A figura ilustra a forma como os furos  estão interconectados.</vt:lpstr>
      <vt:lpstr> Passo-a-passo para a montagem de um  pequeno circuito  Passo 1</vt:lpstr>
      <vt:lpstr> Passo-a-passo para a montagem de um  pequeno circuito  Passo 2</vt:lpstr>
      <vt:lpstr> Passo-a-passo para a montagem de um  pequeno circuito  Passo 3</vt:lpstr>
      <vt:lpstr> Passo-a-passo para a montagem de um  pequeno circuito  Passo 4</vt:lpstr>
      <vt:lpstr> Transforma energia</vt:lpstr>
      <vt:lpstr> Partes de um motor DC:</vt:lpstr>
      <vt:lpstr> Rotor: Parte móvel do motor. Possui  bobinas que geram um campo magnético  quando o motor é alimentado.</vt:lpstr>
      <vt:lpstr> Rotor: Parte móvel do motor. Possui  bobinas que geram um campo magnético  quando o motor é alimentado.</vt:lpstr>
      <vt:lpstr> Estator: Parte estática do motor. É montado  ao redor do rotor. Composto de  ímãs  permanentes ou bobinas.</vt:lpstr>
      <vt:lpstr> Estator: Parte estática do motor. É montado  ao redor do rotor. Composto de  ímãs  permanentes ou bobinas.</vt:lpstr>
      <vt:lpstr> Escovas: Conectam os terminais ao comutador.</vt:lpstr>
      <vt:lpstr> Escovas: Conectam os terminais ao comutador.</vt:lpstr>
      <vt:lpstr> Escovas: Conectam os terminais ao comutador.</vt:lpstr>
      <vt:lpstr> Comutador: Conecta o rotor à alimentação e  faz a inversão  do sentido da corrente,  necessária para o correto funcionamento do  motor.</vt:lpstr>
      <vt:lpstr> Inversão do sentido de giro:</vt:lpstr>
      <vt:lpstr> A Ponte H é um circuito que permite a  inversão do sentido de giro de um motor  DC através da comutação de chaves  eletrônicas.  Pode ser implementada com chaves de</vt:lpstr>
      <vt:lpstr> Todas as chaves abertas – Motor parado.</vt:lpstr>
      <vt:lpstr> S1-S3 fechadas e S2-S4 abertas – Rotor  gira em um sentido.</vt:lpstr>
      <vt:lpstr> S2-S4 fechadas e S1-S3 abertas – Rotor  gira no sentido oposto ao anterior.</vt:lpstr>
      <vt:lpstr> S1-S4 fechadas – Essa configuração não  deve ocorrer. *** CURTO CIRCUITO ***</vt:lpstr>
      <vt:lpstr> S2-S3 fechadas – Também não deve  ocorrer. *** CURTO CIRCUITO ***</vt:lpstr>
      <vt:lpstr> Todas as chaves fechadas – Também não  deve ocorrer. *** CURTO CIRCUITO ***</vt:lpstr>
      <vt:lpstr>Apresentação do PowerPoint</vt:lpstr>
      <vt:lpstr>Apresentação do PowerPoint</vt:lpstr>
      <vt:lpstr> O Arduino é uma plataforma utilizada para  prototipação de circuitos eletrônicos.  O projeto do Arduino teve início em 2005 na</vt:lpstr>
      <vt:lpstr> Tipos de Arduino</vt:lpstr>
      <vt:lpstr> Referências na WEB:</vt:lpstr>
      <vt:lpstr> Vista da placa do Arduino UNO Rev 3  (frente e verso)</vt:lpstr>
      <vt:lpstr> Características</vt:lpstr>
      <vt:lpstr> Alimentação</vt:lpstr>
      <vt:lpstr> O microcontrolador</vt:lpstr>
      <vt:lpstr> Linguagens de Programação</vt:lpstr>
      <vt:lpstr> Algoritmo</vt:lpstr>
      <vt:lpstr> Processamento de dados</vt:lpstr>
      <vt:lpstr> O ambiente</vt:lpstr>
      <vt:lpstr> Interface principal  desenvolvimento</vt:lpstr>
      <vt:lpstr> As duas principais partes (funções) de  um programa desenvolvido para o  Arduino são:</vt:lpstr>
      <vt:lpstr> Formato das funções setup() e loop()</vt:lpstr>
      <vt:lpstr> Primeiro programa: Blink LED</vt:lpstr>
      <vt:lpstr> Muitas vezes é importante comentar alguma</vt:lpstr>
      <vt:lpstr> Primeiro programa comentado</vt:lpstr>
      <vt:lpstr> O Arduino possui tanto portas  digitais quanto portas analógicas.  As portas servem para comunicação  entre o Arduino e dispositivos externos,  por exemplo: ler um botão, acender um  led ou uma lâmpada.</vt:lpstr>
      <vt:lpstr>Apresentação do PowerPoint</vt:lpstr>
      <vt:lpstr>Apresentação do PowerPoint</vt:lpstr>
      <vt:lpstr> Um dado é constante quando não sofre  nenhuma variação no decorrer do  tempo.</vt:lpstr>
      <vt:lpstr> A criação de constantes no Arduino  pode ser feita de duas maneiras:</vt:lpstr>
      <vt:lpstr> No Arduino existem algumas constantes</vt:lpstr>
      <vt:lpstr> Variáveis são lugares (posições) na memória  principal que servem para armazenar dados.  As variáveis são acessadas através de um</vt:lpstr>
      <vt:lpstr>Apresentação do PowerPoint</vt:lpstr>
      <vt:lpstr> Tipos de dados definem:</vt:lpstr>
      <vt:lpstr> Tipos de Variáveis no Arduino</vt:lpstr>
      <vt:lpstr> Tipos de Variáveis no Arduino</vt:lpstr>
      <vt:lpstr> O monitor  comunicação</vt:lpstr>
      <vt:lpstr> Algumas funções bastante usadas:</vt:lpstr>
      <vt:lpstr> Imprimindo  serial</vt:lpstr>
      <vt:lpstr> Saída no monitor serial</vt:lpstr>
      <vt:lpstr> Em uma linguagem de programação</vt:lpstr>
      <vt:lpstr> Operadores aritméticos</vt:lpstr>
      <vt:lpstr> Operadores relacionais</vt:lpstr>
      <vt:lpstr> Operadores lógicos</vt:lpstr>
      <vt:lpstr> Operadores compostos</vt:lpstr>
      <vt:lpstr> Operador de Atribuição</vt:lpstr>
      <vt:lpstr> Usando o operador de atribuição</vt:lpstr>
      <vt:lpstr> Em vários momentos em um programa</vt:lpstr>
      <vt:lpstr> Seleção simples</vt:lpstr>
      <vt:lpstr> Seleção simples</vt:lpstr>
      <vt:lpstr> Seleção simples</vt:lpstr>
      <vt:lpstr> Seleção composta</vt:lpstr>
      <vt:lpstr> Seleção composta</vt:lpstr>
      <vt:lpstr> Seleção composta (Comandos if aninhados)</vt:lpstr>
      <vt:lpstr> Seleção de múltipla escolha</vt:lpstr>
      <vt:lpstr> Seleção de múltipla escolha</vt:lpstr>
      <vt:lpstr> Lendo um botão</vt:lpstr>
      <vt:lpstr> Lendo um botão com resistor pull-down</vt:lpstr>
      <vt:lpstr> Lendo um botão com resistor pull-down</vt:lpstr>
      <vt:lpstr> Lendo um botão com resistor pull-up</vt:lpstr>
      <vt:lpstr> Lendo um botão com resistor pull-up</vt:lpstr>
      <vt:lpstr> Nota</vt:lpstr>
      <vt:lpstr> Ativando o resistor pull-up de uma porta  digital</vt:lpstr>
      <vt:lpstr> Ativando o resistor pull-up de uma porta  digital</vt:lpstr>
      <vt:lpstr> Nota</vt:lpstr>
      <vt:lpstr>Apresentação do PowerPoint</vt:lpstr>
      <vt:lpstr> Na  seção “Portas Digitais” vimos que  para ler dados em uma porta digital  precisávamos usar uma função  chamada digitalRead().</vt:lpstr>
      <vt:lpstr> Lendo dados de um potenciômetro</vt:lpstr>
      <vt:lpstr> Lendo dados de um potenciômetro</vt:lpstr>
      <vt:lpstr> Lendo dados de  acionando um LED</vt:lpstr>
      <vt:lpstr> Lendo dados de  acionando um LED</vt:lpstr>
      <vt:lpstr> Lendo dados de um LDR e imprimindo no  monitor serial.</vt:lpstr>
      <vt:lpstr> Lendo dados de um LDR e imprimindo no  monitor serial.</vt:lpstr>
      <vt:lpstr> Mapeando valores</vt:lpstr>
      <vt:lpstr> Mapeando valores</vt:lpstr>
      <vt:lpstr> Mapeando valores</vt:lpstr>
      <vt:lpstr> Muitas vezes é necessário repetir uma  determinada instrução ou conjunto de  instruções.  Os comandos de repetição mantêm em um  “laço” uma instrução ou conjunto de</vt:lpstr>
      <vt:lpstr> Repetição baseada em um contador</vt:lpstr>
      <vt:lpstr> Repetição baseada em um contador</vt:lpstr>
      <vt:lpstr> Nota</vt:lpstr>
      <vt:lpstr> Repetição com teste no início</vt:lpstr>
      <vt:lpstr> Repetição com teste no início</vt:lpstr>
      <vt:lpstr> Repetição com teste no início</vt:lpstr>
      <vt:lpstr> Repetição com teste no final</vt:lpstr>
      <vt:lpstr> Uma variável escalar pode armazenar  muitos valores ao longo da execução do</vt:lpstr>
      <vt:lpstr> Vetor</vt:lpstr>
      <vt:lpstr> Vetor</vt:lpstr>
      <vt:lpstr> Vetor</vt:lpstr>
      <vt:lpstr> Vetor</vt:lpstr>
      <vt:lpstr> Matriz</vt:lpstr>
      <vt:lpstr> Matriz</vt:lpstr>
      <vt:lpstr> Matriz</vt:lpstr>
      <vt:lpstr> Matriz</vt:lpstr>
      <vt:lpstr> A Modulação por Largura de  Pulso (Pulse Width Modulation – PWM)  é uma técnica que nos permite  gerenciar a quantidade de energia  enviada para uma saída digital.</vt:lpstr>
      <vt:lpstr>Apresentação do PowerPoint</vt:lpstr>
      <vt:lpstr> O Arduino UNO possui 6 (seis) portas  PWM - 3, 5, 6, 9, 10 e 11.  O sinal PWM pode variar de 0 a 255 e  para ativá-lo basta usar a seguinte  instrução em uma das portas PWM:</vt:lpstr>
      <vt:lpstr> Exemplo: Usando o PWM para controlar a intensidade  de luz emitida por um LED.</vt:lpstr>
      <vt:lpstr> O objetivo da modularização é separar o</vt:lpstr>
      <vt:lpstr> Uma função tem quatro partes fundamentais:</vt:lpstr>
      <vt:lpstr> Exemplo: Blink Leds Modularizado</vt:lpstr>
      <vt:lpstr> É um  sensor muito  utilizado em  robótica para  detectar a presença de obstáculos.  É composto por um emissor e um receptor:</vt:lpstr>
      <vt:lpstr> Para escrever o código que irá controlar o  sensor ultrassônico, usaremos  a biblioteca  Ultrassonico.</vt:lpstr>
      <vt:lpstr> O próximo passo é criar uma variável do tipo  Ultrassonico, que irá representar o sensor no nosso  programa.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Oficina de Robótica</dc:title>
  <dc:creator>Anderson perez</dc:creator>
  <cp:lastModifiedBy>Carlos Alberto P. da Silva</cp:lastModifiedBy>
  <cp:revision>17</cp:revision>
  <dcterms:created xsi:type="dcterms:W3CDTF">2018-09-13T18:52:53Z</dcterms:created>
  <dcterms:modified xsi:type="dcterms:W3CDTF">2020-08-31T14:50:00Z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2014-05-15T00:00:00Z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2018-09-13T00:00:00Z</vt:filetime>
  </property>
  <property fmtid="{D5CDD505-2E9C-101B-9397-08002B2CF9AE}" pid="5" name="ContentTypeId">
    <vt:lpwstr>0x0101002291B5614529994DA68A9C6AFFCECD2A</vt:lpwstr>
  </property>
</Properties>
</file>